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Montserrat"/>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vIdT+fKy3WDUTeY+17LMnqw32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boldItalic.fntdata"/><Relationship Id="rId25" Type="http://schemas.openxmlformats.org/officeDocument/2006/relationships/font" Target="fonts/Lat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ontserra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fe0757b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ffe0757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6ffb5c80fe_0_4"/>
          <p:cNvSpPr/>
          <p:nvPr/>
        </p:nvSpPr>
        <p:spPr>
          <a:xfrm rot="5400000">
            <a:off x="10000500" y="673"/>
            <a:ext cx="2191500" cy="2191500"/>
          </a:xfrm>
          <a:prstGeom prst="diagStripe">
            <a:avLst>
              <a:gd fmla="val 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nvGrpSpPr>
          <p:cNvPr id="11" name="Google Shape;11;g26ffb5c80fe_0_4"/>
          <p:cNvGrpSpPr/>
          <p:nvPr/>
        </p:nvGrpSpPr>
        <p:grpSpPr>
          <a:xfrm>
            <a:off x="0" y="654"/>
            <a:ext cx="6871435" cy="6845694"/>
            <a:chOff x="0" y="75"/>
            <a:chExt cx="5153705" cy="5152950"/>
          </a:xfrm>
        </p:grpSpPr>
        <p:sp>
          <p:nvSpPr>
            <p:cNvPr id="12" name="Google Shape;12;g26ffb5c80fe_0_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3" name="Google Shape;13;g26ffb5c80fe_0_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4" name="Google Shape;14;g26ffb5c80fe_0_4"/>
            <p:cNvSpPr/>
            <p:nvPr/>
          </p:nvSpPr>
          <p:spPr>
            <a:xfrm rot="-5400000">
              <a:off x="1646" y="-75"/>
              <a:ext cx="2299800" cy="23001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5" name="Google Shape;15;g26ffb5c80fe_0_4"/>
            <p:cNvSpPr/>
            <p:nvPr/>
          </p:nvSpPr>
          <p:spPr>
            <a:xfrm flipH="1">
              <a:off x="652821" y="590035"/>
              <a:ext cx="2300100" cy="2299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6" name="Google Shape;16;g26ffb5c80fe_0_4"/>
          <p:cNvSpPr txBox="1"/>
          <p:nvPr>
            <p:ph type="ctrTitle"/>
          </p:nvPr>
        </p:nvSpPr>
        <p:spPr>
          <a:xfrm>
            <a:off x="4716200" y="2104533"/>
            <a:ext cx="6690000" cy="2105100"/>
          </a:xfrm>
          <a:prstGeom prst="rect">
            <a:avLst/>
          </a:prstGeom>
        </p:spPr>
        <p:txBody>
          <a:bodyPr anchorCtr="0" anchor="t" bIns="121900" lIns="121900" spcFirstLastPara="1" rIns="121900" wrap="square" tIns="121900">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17" name="Google Shape;17;g26ffb5c80fe_0_4"/>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18" name="Google Shape;18;g26ffb5c80fe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26ffb5c80fe_0_100"/>
          <p:cNvGrpSpPr/>
          <p:nvPr/>
        </p:nvGrpSpPr>
        <p:grpSpPr>
          <a:xfrm>
            <a:off x="5875053" y="0"/>
            <a:ext cx="6316642" cy="6857248"/>
            <a:chOff x="4406400" y="0"/>
            <a:chExt cx="4737600" cy="5143065"/>
          </a:xfrm>
        </p:grpSpPr>
        <p:sp>
          <p:nvSpPr>
            <p:cNvPr id="107" name="Google Shape;107;g26ffb5c80fe_0_10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 name="Google Shape;108;g26ffb5c80fe_0_10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 name="Google Shape;109;g26ffb5c80fe_0_10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 name="Google Shape;110;g26ffb5c80fe_0_10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 name="Google Shape;111;g26ffb5c80fe_0_10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 name="Google Shape;112;g26ffb5c80fe_0_10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 name="Google Shape;113;g26ffb5c80fe_0_10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 name="Google Shape;114;g26ffb5c80fe_0_100"/>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 name="Google Shape;115;g26ffb5c80fe_0_10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26ffb5c80fe_0_10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 name="Google Shape;117;g26ffb5c80fe_0_10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 name="Google Shape;118;g26ffb5c80fe_0_10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 name="Google Shape;119;g26ffb5c80fe_0_10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 name="Google Shape;120;g26ffb5c80fe_0_10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 name="Google Shape;121;g26ffb5c80fe_0_10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 name="Google Shape;122;g26ffb5c80fe_0_10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 name="Google Shape;123;g26ffb5c80fe_0_10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 name="Google Shape;124;g26ffb5c80fe_0_10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5" name="Google Shape;125;g26ffb5c80fe_0_100"/>
          <p:cNvSpPr txBox="1"/>
          <p:nvPr>
            <p:ph hasCustomPrompt="1" type="title"/>
          </p:nvPr>
        </p:nvSpPr>
        <p:spPr>
          <a:xfrm>
            <a:off x="1098467" y="1712900"/>
            <a:ext cx="6368100" cy="1734300"/>
          </a:xfrm>
          <a:prstGeom prst="rect">
            <a:avLst/>
          </a:prstGeom>
        </p:spPr>
        <p:txBody>
          <a:bodyPr anchorCtr="0" anchor="t" bIns="121900" lIns="121900" spcFirstLastPara="1" rIns="121900" wrap="square" tIns="121900">
            <a:normAutofit/>
          </a:bodyPr>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g26ffb5c80fe_0_100"/>
          <p:cNvSpPr txBox="1"/>
          <p:nvPr>
            <p:ph idx="1" type="body"/>
          </p:nvPr>
        </p:nvSpPr>
        <p:spPr>
          <a:xfrm>
            <a:off x="1098467" y="3524166"/>
            <a:ext cx="6368100" cy="1625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127" name="Google Shape;127;g26ffb5c80fe_0_10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26ffb5c80fe_0_1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26ffb5c80fe_0_14"/>
          <p:cNvGrpSpPr/>
          <p:nvPr/>
        </p:nvGrpSpPr>
        <p:grpSpPr>
          <a:xfrm>
            <a:off x="5875053" y="0"/>
            <a:ext cx="6316642" cy="6857248"/>
            <a:chOff x="4406400" y="0"/>
            <a:chExt cx="4737600" cy="5143065"/>
          </a:xfrm>
        </p:grpSpPr>
        <p:sp>
          <p:nvSpPr>
            <p:cNvPr id="21" name="Google Shape;21;g26ffb5c80fe_0_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2" name="Google Shape;22;g26ffb5c80fe_0_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g26ffb5c80fe_0_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4" name="Google Shape;24;g26ffb5c80fe_0_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5" name="Google Shape;25;g26ffb5c80fe_0_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6" name="Google Shape;26;g26ffb5c80fe_0_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g26ffb5c80fe_0_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26ffb5c80fe_0_14"/>
            <p:cNvSpPr/>
            <p:nvPr/>
          </p:nvSpPr>
          <p:spPr>
            <a:xfrm flipH="1">
              <a:off x="6908099" y="2069505"/>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 name="Google Shape;29;g26ffb5c80fe_0_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0" name="Google Shape;30;g26ffb5c80fe_0_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1" name="Google Shape;31;g26ffb5c80fe_0_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2" name="Google Shape;32;g26ffb5c80fe_0_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3" name="Google Shape;33;g26ffb5c80fe_0_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26ffb5c80fe_0_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5" name="Google Shape;35;g26ffb5c80fe_0_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6" name="Google Shape;36;g26ffb5c80fe_0_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26ffb5c80fe_0_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26ffb5c80fe_0_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39" name="Google Shape;39;g26ffb5c80fe_0_14"/>
          <p:cNvSpPr txBox="1"/>
          <p:nvPr>
            <p:ph type="title"/>
          </p:nvPr>
        </p:nvSpPr>
        <p:spPr>
          <a:xfrm>
            <a:off x="1098467" y="2737333"/>
            <a:ext cx="6116100" cy="15315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40" name="Google Shape;40;g26ffb5c80fe_0_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26ffb5c80fe_0_36"/>
          <p:cNvGrpSpPr/>
          <p:nvPr/>
        </p:nvGrpSpPr>
        <p:grpSpPr>
          <a:xfrm>
            <a:off x="0" y="507989"/>
            <a:ext cx="1383765" cy="1355016"/>
            <a:chOff x="0" y="381001"/>
            <a:chExt cx="1037850" cy="1016287"/>
          </a:xfrm>
        </p:grpSpPr>
        <p:sp>
          <p:nvSpPr>
            <p:cNvPr id="43" name="Google Shape;43;g26ffb5c80fe_0_3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4" name="Google Shape;44;g26ffb5c80fe_0_3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45" name="Google Shape;45;g26ffb5c80fe_0_36"/>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6" name="Google Shape;46;g26ffb5c80fe_0_36"/>
          <p:cNvSpPr txBox="1"/>
          <p:nvPr>
            <p:ph idx="1" type="body"/>
          </p:nvPr>
        </p:nvSpPr>
        <p:spPr>
          <a:xfrm>
            <a:off x="1730000" y="2090067"/>
            <a:ext cx="93852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7" name="Google Shape;47;g26ffb5c80fe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26ffb5c80fe_0_43"/>
          <p:cNvGrpSpPr/>
          <p:nvPr/>
        </p:nvGrpSpPr>
        <p:grpSpPr>
          <a:xfrm>
            <a:off x="0" y="507989"/>
            <a:ext cx="1383765" cy="1355016"/>
            <a:chOff x="0" y="381001"/>
            <a:chExt cx="1037850" cy="1016287"/>
          </a:xfrm>
        </p:grpSpPr>
        <p:sp>
          <p:nvSpPr>
            <p:cNvPr id="50" name="Google Shape;50;g26ffb5c80fe_0_43"/>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1" name="Google Shape;51;g26ffb5c80fe_0_43"/>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52" name="Google Shape;52;g26ffb5c80fe_0_43"/>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53" name="Google Shape;53;g26ffb5c80fe_0_43"/>
          <p:cNvSpPr txBox="1"/>
          <p:nvPr>
            <p:ph idx="1" type="body"/>
          </p:nvPr>
        </p:nvSpPr>
        <p:spPr>
          <a:xfrm>
            <a:off x="1730000"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4" name="Google Shape;54;g26ffb5c80fe_0_43"/>
          <p:cNvSpPr txBox="1"/>
          <p:nvPr>
            <p:ph idx="2" type="body"/>
          </p:nvPr>
        </p:nvSpPr>
        <p:spPr>
          <a:xfrm>
            <a:off x="6577628" y="2090067"/>
            <a:ext cx="4537500" cy="3881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55" name="Google Shape;55;g26ffb5c80fe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26ffb5c80fe_0_51"/>
          <p:cNvGrpSpPr/>
          <p:nvPr/>
        </p:nvGrpSpPr>
        <p:grpSpPr>
          <a:xfrm>
            <a:off x="0" y="507989"/>
            <a:ext cx="1383765" cy="1355016"/>
            <a:chOff x="0" y="381001"/>
            <a:chExt cx="1037850" cy="1016287"/>
          </a:xfrm>
        </p:grpSpPr>
        <p:sp>
          <p:nvSpPr>
            <p:cNvPr id="58" name="Google Shape;58;g26ffb5c80fe_0_51"/>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9" name="Google Shape;59;g26ffb5c80fe_0_51"/>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0" name="Google Shape;60;g26ffb5c80fe_0_51"/>
          <p:cNvSpPr txBox="1"/>
          <p:nvPr>
            <p:ph type="title"/>
          </p:nvPr>
        </p:nvSpPr>
        <p:spPr>
          <a:xfrm>
            <a:off x="1730000" y="525000"/>
            <a:ext cx="9385200" cy="12189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1" name="Google Shape;61;g26ffb5c80fe_0_5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26ffb5c80fe_0_57"/>
          <p:cNvGrpSpPr/>
          <p:nvPr/>
        </p:nvGrpSpPr>
        <p:grpSpPr>
          <a:xfrm>
            <a:off x="0" y="507989"/>
            <a:ext cx="1383765" cy="1355016"/>
            <a:chOff x="0" y="381001"/>
            <a:chExt cx="1037850" cy="1016287"/>
          </a:xfrm>
        </p:grpSpPr>
        <p:sp>
          <p:nvSpPr>
            <p:cNvPr id="64" name="Google Shape;64;g26ffb5c80fe_0_57"/>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65" name="Google Shape;65;g26ffb5c80fe_0_57"/>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66" name="Google Shape;66;g26ffb5c80fe_0_57"/>
          <p:cNvSpPr txBox="1"/>
          <p:nvPr>
            <p:ph type="title"/>
          </p:nvPr>
        </p:nvSpPr>
        <p:spPr>
          <a:xfrm>
            <a:off x="1730000" y="525000"/>
            <a:ext cx="5065200" cy="19908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67" name="Google Shape;67;g26ffb5c80fe_0_57"/>
          <p:cNvSpPr txBox="1"/>
          <p:nvPr>
            <p:ph idx="1" type="body"/>
          </p:nvPr>
        </p:nvSpPr>
        <p:spPr>
          <a:xfrm>
            <a:off x="1730000" y="2630067"/>
            <a:ext cx="5065200" cy="32211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68" name="Google Shape;68;g26ffb5c80fe_0_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26ffb5c80fe_0_64"/>
          <p:cNvGrpSpPr/>
          <p:nvPr/>
        </p:nvGrpSpPr>
        <p:grpSpPr>
          <a:xfrm>
            <a:off x="5875053" y="0"/>
            <a:ext cx="6316642" cy="6857829"/>
            <a:chOff x="4406400" y="0"/>
            <a:chExt cx="4737600" cy="5143500"/>
          </a:xfrm>
        </p:grpSpPr>
        <p:sp>
          <p:nvSpPr>
            <p:cNvPr id="71" name="Google Shape;71;g26ffb5c80fe_0_64"/>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2" name="Google Shape;72;g26ffb5c80fe_0_64"/>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3" name="Google Shape;73;g26ffb5c80fe_0_64"/>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4" name="Google Shape;74;g26ffb5c80fe_0_6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5" name="Google Shape;75;g26ffb5c80fe_0_64"/>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 name="Google Shape;76;g26ffb5c80fe_0_64"/>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 name="Google Shape;77;g26ffb5c80fe_0_64"/>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8" name="Google Shape;78;g26ffb5c80fe_0_64"/>
            <p:cNvSpPr/>
            <p:nvPr/>
          </p:nvSpPr>
          <p:spPr>
            <a:xfrm flipH="1">
              <a:off x="6908099" y="2069680"/>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9" name="Google Shape;79;g26ffb5c80fe_0_64"/>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0" name="Google Shape;80;g26ffb5c80fe_0_64"/>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1" name="Google Shape;81;g26ffb5c80fe_0_64"/>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2" name="Google Shape;82;g26ffb5c80fe_0_64"/>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3" name="Google Shape;83;g26ffb5c80fe_0_64"/>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4" name="Google Shape;84;g26ffb5c80fe_0_6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5" name="Google Shape;85;g26ffb5c80fe_0_64"/>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6" name="Google Shape;86;g26ffb5c80fe_0_64"/>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7" name="Google Shape;87;g26ffb5c80fe_0_64"/>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88" name="Google Shape;88;g26ffb5c80fe_0_64"/>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89" name="Google Shape;89;g26ffb5c80fe_0_64"/>
          <p:cNvSpPr txBox="1"/>
          <p:nvPr>
            <p:ph type="title"/>
          </p:nvPr>
        </p:nvSpPr>
        <p:spPr>
          <a:xfrm>
            <a:off x="1098467" y="1155700"/>
            <a:ext cx="6116100" cy="4694700"/>
          </a:xfrm>
          <a:prstGeom prst="rect">
            <a:avLst/>
          </a:prstGeom>
        </p:spPr>
        <p:txBody>
          <a:bodyPr anchorCtr="0" anchor="ctr"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0" name="Google Shape;90;g26ffb5c80fe_0_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26ffb5c80fe_0_86"/>
          <p:cNvGrpSpPr/>
          <p:nvPr/>
        </p:nvGrpSpPr>
        <p:grpSpPr>
          <a:xfrm>
            <a:off x="0" y="507989"/>
            <a:ext cx="1383765" cy="1355016"/>
            <a:chOff x="0" y="381001"/>
            <a:chExt cx="1037850" cy="1016287"/>
          </a:xfrm>
        </p:grpSpPr>
        <p:sp>
          <p:nvSpPr>
            <p:cNvPr id="93" name="Google Shape;93;g26ffb5c80fe_0_86"/>
            <p:cNvSpPr/>
            <p:nvPr/>
          </p:nvSpPr>
          <p:spPr>
            <a:xfrm rot="-5400000">
              <a:off x="0" y="381001"/>
              <a:ext cx="808800" cy="808800"/>
            </a:xfrm>
            <a:prstGeom prst="diagStripe">
              <a:avLst>
                <a:gd fmla="val 50000" name="adj"/>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4" name="Google Shape;94;g26ffb5c80fe_0_86"/>
            <p:cNvSpPr/>
            <p:nvPr/>
          </p:nvSpPr>
          <p:spPr>
            <a:xfrm flipH="1">
              <a:off x="229050" y="588489"/>
              <a:ext cx="808800" cy="808800"/>
            </a:xfrm>
            <a:prstGeom prst="diagStripe">
              <a:avLst>
                <a:gd fmla="val 50000" name="adj"/>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 name="Google Shape;95;g26ffb5c80fe_0_86"/>
          <p:cNvSpPr txBox="1"/>
          <p:nvPr>
            <p:ph type="title"/>
          </p:nvPr>
        </p:nvSpPr>
        <p:spPr>
          <a:xfrm>
            <a:off x="1730000" y="2211100"/>
            <a:ext cx="4048500" cy="2335500"/>
          </a:xfrm>
          <a:prstGeom prst="rect">
            <a:avLst/>
          </a:prstGeom>
        </p:spPr>
        <p:txBody>
          <a:bodyPr anchorCtr="0" anchor="t"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96" name="Google Shape;96;g26ffb5c80fe_0_86"/>
          <p:cNvSpPr txBox="1"/>
          <p:nvPr>
            <p:ph idx="1" type="subTitle"/>
          </p:nvPr>
        </p:nvSpPr>
        <p:spPr>
          <a:xfrm>
            <a:off x="1730000" y="4717333"/>
            <a:ext cx="4048500" cy="674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p:txBody>
      </p:sp>
      <p:sp>
        <p:nvSpPr>
          <p:cNvPr id="97" name="Google Shape;97;g26ffb5c80fe_0_86"/>
          <p:cNvSpPr txBox="1"/>
          <p:nvPr>
            <p:ph idx="2" type="body"/>
          </p:nvPr>
        </p:nvSpPr>
        <p:spPr>
          <a:xfrm>
            <a:off x="6197600" y="2262133"/>
            <a:ext cx="4902300" cy="3129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98" name="Google Shape;98;g26ffb5c80fe_0_8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26ffb5c80fe_0_94"/>
          <p:cNvGrpSpPr/>
          <p:nvPr/>
        </p:nvGrpSpPr>
        <p:grpSpPr>
          <a:xfrm>
            <a:off x="0" y="5504636"/>
            <a:ext cx="931877" cy="912853"/>
            <a:chOff x="0" y="3785672"/>
            <a:chExt cx="698925" cy="684657"/>
          </a:xfrm>
        </p:grpSpPr>
        <p:sp>
          <p:nvSpPr>
            <p:cNvPr id="101" name="Google Shape;101;g26ffb5c80fe_0_94"/>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 name="Google Shape;102;g26ffb5c80fe_0_94"/>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 name="Google Shape;103;g26ffb5c80fe_0_94"/>
          <p:cNvSpPr txBox="1"/>
          <p:nvPr>
            <p:ph idx="1" type="body"/>
          </p:nvPr>
        </p:nvSpPr>
        <p:spPr>
          <a:xfrm>
            <a:off x="1083633" y="5740500"/>
            <a:ext cx="9248100" cy="6984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1700"/>
              <a:buNone/>
              <a:defRPr/>
            </a:lvl1pPr>
          </a:lstStyle>
          <a:p/>
        </p:txBody>
      </p:sp>
      <p:sp>
        <p:nvSpPr>
          <p:cNvPr id="104" name="Google Shape;104;g26ffb5c80fe_0_9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26ffb5c80fe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p:txBody>
      </p:sp>
      <p:sp>
        <p:nvSpPr>
          <p:cNvPr id="7" name="Google Shape;7;g26ffb5c80fe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indent="-323850" lvl="1" marL="914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2pPr>
            <a:lvl3pPr indent="-323850" lvl="2" marL="1371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3pPr>
            <a:lvl4pPr indent="-323850" lvl="3" marL="1828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4pPr>
            <a:lvl5pPr indent="-323850" lvl="4" marL="22860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5pPr>
            <a:lvl6pPr indent="-323850" lvl="5" marL="27432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6pPr>
            <a:lvl7pPr indent="-323850" lvl="6" marL="32004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7pPr>
            <a:lvl8pPr indent="-323850" lvl="7" marL="36576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8pPr>
            <a:lvl9pPr indent="-323850" lvl="8" marL="4114800">
              <a:lnSpc>
                <a:spcPct val="115000"/>
              </a:lnSpc>
              <a:spcBef>
                <a:spcPts val="0"/>
              </a:spcBef>
              <a:spcAft>
                <a:spcPts val="0"/>
              </a:spcAft>
              <a:buClr>
                <a:schemeClr val="lt1"/>
              </a:buClr>
              <a:buSzPts val="1500"/>
              <a:buFont typeface="Lato"/>
              <a:buChar char="■"/>
              <a:defRPr sz="1500">
                <a:solidFill>
                  <a:schemeClr val="lt1"/>
                </a:solidFill>
                <a:latin typeface="Lato"/>
                <a:ea typeface="Lato"/>
                <a:cs typeface="Lato"/>
                <a:sym typeface="Lato"/>
              </a:defRPr>
            </a:lvl9pPr>
          </a:lstStyle>
          <a:p/>
        </p:txBody>
      </p:sp>
      <p:sp>
        <p:nvSpPr>
          <p:cNvPr id="8" name="Google Shape;8;g26ffb5c80fe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medium.com/@harshavardhanv89/reassessing-the-bedrock-of-clinical-function-models-an-examination-of-large-language-models-and-9e7e9864adbc" TargetMode="External"/><Relationship Id="rId4" Type="http://schemas.openxmlformats.org/officeDocument/2006/relationships/hyperlink" Target="https://arxiv.org/pdf/2303.1296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856600" y="381633"/>
            <a:ext cx="6690000" cy="21051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2400"/>
              <a:buFont typeface="Twentieth Century"/>
              <a:buNone/>
            </a:pPr>
            <a:r>
              <a:rPr lang="en-US" sz="2400">
                <a:solidFill>
                  <a:srgbClr val="FFFFFF"/>
                </a:solidFill>
              </a:rPr>
              <a:t>Reassessing the Bedrock of clinical Function models: An Examination of Large Language Models and Foundation Models for EMRs</a:t>
            </a:r>
            <a:endParaRPr/>
          </a:p>
        </p:txBody>
      </p:sp>
      <p:sp>
        <p:nvSpPr>
          <p:cNvPr id="135" name="Google Shape;135;p1"/>
          <p:cNvSpPr txBox="1"/>
          <p:nvPr>
            <p:ph idx="1" type="subTitle"/>
          </p:nvPr>
        </p:nvSpPr>
        <p:spPr>
          <a:xfrm>
            <a:off x="6021100" y="2959889"/>
            <a:ext cx="4627500" cy="6747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20000"/>
              </a:lnSpc>
              <a:spcBef>
                <a:spcPts val="0"/>
              </a:spcBef>
              <a:spcAft>
                <a:spcPts val="0"/>
              </a:spcAft>
              <a:buClr>
                <a:schemeClr val="lt2"/>
              </a:buClr>
              <a:buSzPct val="147058"/>
              <a:buNone/>
            </a:pPr>
            <a:r>
              <a:t/>
            </a:r>
            <a:endParaRPr/>
          </a:p>
          <a:p>
            <a:pPr indent="0" lvl="0" marL="0" rtl="0" algn="l">
              <a:lnSpc>
                <a:spcPct val="120000"/>
              </a:lnSpc>
              <a:spcBef>
                <a:spcPts val="1000"/>
              </a:spcBef>
              <a:spcAft>
                <a:spcPts val="0"/>
              </a:spcAft>
              <a:buClr>
                <a:schemeClr val="lt2"/>
              </a:buClr>
              <a:buSzPct val="125000"/>
              <a:buNone/>
            </a:pPr>
            <a:r>
              <a:t/>
            </a:r>
            <a:endParaRPr sz="7200"/>
          </a:p>
          <a:p>
            <a:pPr indent="0" lvl="0" marL="0" rtl="0" algn="r">
              <a:lnSpc>
                <a:spcPct val="120000"/>
              </a:lnSpc>
              <a:spcBef>
                <a:spcPts val="1000"/>
              </a:spcBef>
              <a:spcAft>
                <a:spcPts val="0"/>
              </a:spcAft>
              <a:buClr>
                <a:schemeClr val="lt2"/>
              </a:buClr>
              <a:buSzPct val="125000"/>
              <a:buNone/>
            </a:pPr>
            <a:r>
              <a:rPr lang="en-US" sz="7200"/>
              <a:t>HARSHAVARDHAN VALMIKI</a:t>
            </a:r>
            <a:endParaRPr/>
          </a:p>
          <a:p>
            <a:pPr indent="0" lvl="0" marL="0" rtl="0" algn="r">
              <a:lnSpc>
                <a:spcPct val="120000"/>
              </a:lnSpc>
              <a:spcBef>
                <a:spcPts val="1000"/>
              </a:spcBef>
              <a:spcAft>
                <a:spcPts val="0"/>
              </a:spcAft>
              <a:buClr>
                <a:schemeClr val="lt2"/>
              </a:buClr>
              <a:buSzPct val="125000"/>
              <a:buNone/>
            </a:pPr>
            <a:r>
              <a:rPr lang="en-US" sz="7200"/>
              <a:t>017442984</a:t>
            </a:r>
            <a:endParaRPr/>
          </a:p>
          <a:p>
            <a:pPr indent="0" lvl="0" marL="0" rtl="0" algn="r">
              <a:lnSpc>
                <a:spcPct val="120000"/>
              </a:lnSpc>
              <a:spcBef>
                <a:spcPts val="1000"/>
              </a:spcBef>
              <a:spcAft>
                <a:spcPts val="0"/>
              </a:spcAft>
              <a:buClr>
                <a:schemeClr val="lt2"/>
              </a:buClr>
              <a:buSzPct val="125000"/>
              <a:buNone/>
            </a:pPr>
            <a:r>
              <a:rPr lang="en-US" sz="7200"/>
              <a:t>SAN JOSE STATE UNIVERSITY</a:t>
            </a:r>
            <a:endParaRPr/>
          </a:p>
          <a:p>
            <a:pPr indent="0" lvl="0" marL="0" rtl="0" algn="l">
              <a:lnSpc>
                <a:spcPct val="120000"/>
              </a:lnSpc>
              <a:spcBef>
                <a:spcPts val="1000"/>
              </a:spcBef>
              <a:spcAft>
                <a:spcPts val="0"/>
              </a:spcAft>
              <a:buClr>
                <a:schemeClr val="lt2"/>
              </a:buClr>
              <a:buSzPct val="125000"/>
              <a:buNone/>
            </a:pPr>
            <a:r>
              <a:t/>
            </a:r>
            <a:endParaRPr sz="72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a:p>
            <a:pPr indent="0" lvl="0" marL="0" rtl="0" algn="l">
              <a:lnSpc>
                <a:spcPct val="120000"/>
              </a:lnSpc>
              <a:spcBef>
                <a:spcPts val="1000"/>
              </a:spcBef>
              <a:spcAft>
                <a:spcPts val="0"/>
              </a:spcAft>
              <a:buClr>
                <a:schemeClr val="lt2"/>
              </a:buClr>
              <a:buSzPct val="125000"/>
              <a:buNone/>
            </a:pPr>
            <a:r>
              <a:t/>
            </a:r>
            <a:endParaRPr sz="2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9"/>
          <p:cNvPicPr preferRelativeResize="0"/>
          <p:nvPr/>
        </p:nvPicPr>
        <p:blipFill rotWithShape="1">
          <a:blip r:embed="rId3">
            <a:alphaModFix/>
          </a:blip>
          <a:srcRect b="0" l="0" r="0" t="0"/>
          <a:stretch/>
        </p:blipFill>
        <p:spPr>
          <a:xfrm>
            <a:off x="1782502" y="104173"/>
            <a:ext cx="8437944" cy="5477377"/>
          </a:xfrm>
          <a:prstGeom prst="rect">
            <a:avLst/>
          </a:prstGeom>
          <a:noFill/>
          <a:ln>
            <a:noFill/>
          </a:ln>
        </p:spPr>
      </p:pic>
      <p:sp>
        <p:nvSpPr>
          <p:cNvPr id="183" name="Google Shape;183;p9"/>
          <p:cNvSpPr txBox="1"/>
          <p:nvPr/>
        </p:nvSpPr>
        <p:spPr>
          <a:xfrm>
            <a:off x="1539433" y="5741043"/>
            <a:ext cx="90977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Figure 2. A depiction of CLaMs way of training, evaluation and publishing.</a:t>
            </a:r>
            <a:br>
              <a:rPr lang="en-US" sz="1800">
                <a:solidFill>
                  <a:schemeClr val="lt1"/>
                </a:solidFill>
                <a:latin typeface="Twentieth Century"/>
                <a:ea typeface="Twentieth Century"/>
                <a:cs typeface="Twentieth Century"/>
                <a:sym typeface="Twentieth Century"/>
              </a:rPr>
            </a:b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10"/>
          <p:cNvPicPr preferRelativeResize="0"/>
          <p:nvPr/>
        </p:nvPicPr>
        <p:blipFill rotWithShape="1">
          <a:blip r:embed="rId3">
            <a:alphaModFix/>
          </a:blip>
          <a:srcRect b="0" l="0" r="0" t="0"/>
          <a:stretch/>
        </p:blipFill>
        <p:spPr>
          <a:xfrm>
            <a:off x="1863525" y="92597"/>
            <a:ext cx="8087217" cy="5874152"/>
          </a:xfrm>
          <a:prstGeom prst="rect">
            <a:avLst/>
          </a:prstGeom>
          <a:noFill/>
          <a:ln>
            <a:noFill/>
          </a:ln>
        </p:spPr>
      </p:pic>
      <p:sp>
        <p:nvSpPr>
          <p:cNvPr id="189" name="Google Shape;189;p10"/>
          <p:cNvSpPr txBox="1"/>
          <p:nvPr/>
        </p:nvSpPr>
        <p:spPr>
          <a:xfrm>
            <a:off x="1551008" y="6088284"/>
            <a:ext cx="872731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Figure 3. A Depiction of FEMRs and the way they are trained, evaluated and published.</a:t>
            </a:r>
            <a:br>
              <a:rPr lang="en-US" sz="1800">
                <a:solidFill>
                  <a:schemeClr val="lt1"/>
                </a:solidFill>
                <a:latin typeface="Twentieth Century"/>
                <a:ea typeface="Twentieth Century"/>
                <a:cs typeface="Twentieth Century"/>
                <a:sym typeface="Twentieth Century"/>
              </a:rPr>
            </a:b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nvSpPr>
        <p:spPr>
          <a:xfrm>
            <a:off x="1898248" y="787078"/>
            <a:ext cx="7685590"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b="1"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b="1"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Improved Evaluation Paradigms for Clinical FMs.</a:t>
            </a:r>
            <a:endParaRPr/>
          </a:p>
          <a:p>
            <a:pPr indent="0" lvl="0" marL="0" marR="0" rtl="0" algn="l">
              <a:spcBef>
                <a:spcPts val="0"/>
              </a:spcBef>
              <a:spcAft>
                <a:spcPts val="0"/>
              </a:spcAft>
              <a:buNone/>
            </a:pPr>
            <a:r>
              <a:t/>
            </a:r>
            <a:endParaRPr b="1"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Better Predictive Performance.</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Less Labeled Data.</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Simplified Model Deployment.</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Emergent Clinical Applications.</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So many emergent clinical applications.</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Multimodality</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Novel Human-AI Interfaces.</a:t>
            </a:r>
            <a:endParaRPr/>
          </a:p>
          <a:p>
            <a:pPr indent="0" lvl="0" marL="0" marR="0" rtl="0" algn="l">
              <a:spcBef>
                <a:spcPts val="0"/>
              </a:spcBef>
              <a:spcAft>
                <a:spcPts val="0"/>
              </a:spcAft>
              <a:buNone/>
            </a:pPr>
            <a:br>
              <a:rPr lang="en-US" sz="1800">
                <a:solidFill>
                  <a:schemeClr val="lt1"/>
                </a:solidFill>
                <a:latin typeface="Twentieth Century"/>
                <a:ea typeface="Twentieth Century"/>
                <a:cs typeface="Twentieth Century"/>
                <a:sym typeface="Twentieth Century"/>
              </a:rPr>
            </a:b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nvSpPr>
        <p:spPr>
          <a:xfrm>
            <a:off x="1562582" y="613458"/>
            <a:ext cx="953754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Conclusion</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This review of 50 CLaMs and 34 FEMRs, shows that most of the clinical FMs are being evaluated on the tasks which give very less information on the advantages of FMs over the traditional ML models. Figure2 and Figure3 show that very less work has been performed to validate if there are any other benefits of FMs.</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We focused this review mostly on the benefits of clinical FMs with which we can conclude that there are various risks involved and many disadvantages which needs some attention. Similar to traditional ML models , FMs are also open to biases induced by overfitting of the datasets.</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Keeping all these aside, FMs are really prominent in solving huge range of healthcare complexities.</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nvSpPr>
        <p:spPr>
          <a:xfrm>
            <a:off x="3761772" y="1956122"/>
            <a:ext cx="524333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600">
                <a:solidFill>
                  <a:schemeClr val="lt1"/>
                </a:solidFill>
                <a:latin typeface="Twentieth Century"/>
                <a:ea typeface="Twentieth Century"/>
                <a:cs typeface="Twentieth Century"/>
                <a:sym typeface="Twentieth Century"/>
              </a:rPr>
              <a:t>Thank You</a:t>
            </a:r>
            <a:endParaRPr/>
          </a:p>
        </p:txBody>
      </p:sp>
      <p:sp>
        <p:nvSpPr>
          <p:cNvPr id="205" name="Google Shape;205;p13"/>
          <p:cNvSpPr txBox="1"/>
          <p:nvPr/>
        </p:nvSpPr>
        <p:spPr>
          <a:xfrm>
            <a:off x="7587425" y="4337125"/>
            <a:ext cx="3967200" cy="11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Harshavardhan Valmiki</a:t>
            </a:r>
            <a:endParaRPr sz="21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100">
                <a:solidFill>
                  <a:schemeClr val="lt1"/>
                </a:solidFill>
                <a:latin typeface="Times New Roman"/>
                <a:ea typeface="Times New Roman"/>
                <a:cs typeface="Times New Roman"/>
                <a:sym typeface="Times New Roman"/>
              </a:rPr>
              <a:t>017442984</a:t>
            </a:r>
            <a:endParaRPr sz="21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ffe0757bd_0_0"/>
          <p:cNvSpPr txBox="1"/>
          <p:nvPr>
            <p:ph type="ctrTitle"/>
          </p:nvPr>
        </p:nvSpPr>
        <p:spPr>
          <a:xfrm>
            <a:off x="4716200" y="2104533"/>
            <a:ext cx="6690000" cy="2105100"/>
          </a:xfrm>
          <a:prstGeom prst="rect">
            <a:avLst/>
          </a:prstGeom>
        </p:spPr>
        <p:txBody>
          <a:bodyPr anchorCtr="0" anchor="t" bIns="121900" lIns="121900" spcFirstLastPara="1" rIns="121900" wrap="square" tIns="121900">
            <a:noAutofit/>
          </a:bodyPr>
          <a:lstStyle/>
          <a:p>
            <a:pPr indent="0" lvl="0" marL="0" rtl="0" algn="l">
              <a:lnSpc>
                <a:spcPct val="120000"/>
              </a:lnSpc>
              <a:spcBef>
                <a:spcPts val="1000"/>
              </a:spcBef>
              <a:spcAft>
                <a:spcPts val="0"/>
              </a:spcAft>
              <a:buClr>
                <a:schemeClr val="lt2"/>
              </a:buClr>
              <a:buSzPts val="2500"/>
              <a:buFont typeface="Arial"/>
              <a:buNone/>
            </a:pPr>
            <a:r>
              <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2"/>
              </a:buClr>
              <a:buSzPts val="9000"/>
              <a:buFont typeface="Arial"/>
              <a:buNone/>
            </a:pPr>
            <a:r>
              <a:rPr lang="en-US" sz="1800">
                <a:latin typeface="Times New Roman"/>
                <a:ea typeface="Times New Roman"/>
                <a:cs typeface="Times New Roman"/>
                <a:sym typeface="Times New Roman"/>
              </a:rPr>
              <a:t>MEDIUM ARTICLE: </a:t>
            </a:r>
            <a:r>
              <a:rPr lang="en-US" sz="18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 https://medium.com/@harshavardhanv89/reassessing-the-bedrock-of-clinical-function-models-an-examination-of-large-language-models-and-9e7e9864adbc</a:t>
            </a:r>
            <a:endParaRPr sz="1800">
              <a:latin typeface="Times New Roman"/>
              <a:ea typeface="Times New Roman"/>
              <a:cs typeface="Times New Roman"/>
              <a:sym typeface="Times New Roman"/>
            </a:endParaRPr>
          </a:p>
          <a:p>
            <a:pPr indent="0" lvl="0" marL="0" rtl="0" algn="l">
              <a:lnSpc>
                <a:spcPct val="120000"/>
              </a:lnSpc>
              <a:spcBef>
                <a:spcPts val="1000"/>
              </a:spcBef>
              <a:spcAft>
                <a:spcPts val="0"/>
              </a:spcAft>
              <a:buClr>
                <a:schemeClr val="lt2"/>
              </a:buClr>
              <a:buSzPts val="9000"/>
              <a:buFont typeface="Arial"/>
              <a:buNone/>
            </a:pPr>
            <a:r>
              <a:rPr lang="en-US" sz="1800">
                <a:latin typeface="Times New Roman"/>
                <a:ea typeface="Times New Roman"/>
                <a:cs typeface="Times New Roman"/>
                <a:sym typeface="Times New Roman"/>
              </a:rPr>
              <a:t>BASED ON PAPER: </a:t>
            </a:r>
            <a:r>
              <a:rPr lang="en-US" sz="1800"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HTTPS://ARXIV.ORG/PDF/2303.12961.PDF</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p:txBody>
      </p:sp>
      <p:sp>
        <p:nvSpPr>
          <p:cNvPr id="141" name="Google Shape;141;g26ffe0757bd_0_0"/>
          <p:cNvSpPr txBox="1"/>
          <p:nvPr>
            <p:ph idx="1" type="subTitle"/>
          </p:nvPr>
        </p:nvSpPr>
        <p:spPr>
          <a:xfrm>
            <a:off x="6778600" y="5233233"/>
            <a:ext cx="4627500" cy="674700"/>
          </a:xfrm>
          <a:prstGeom prst="rect">
            <a:avLst/>
          </a:prstGeom>
        </p:spPr>
        <p:txBody>
          <a:bodyPr anchorCtr="0" anchor="t" bIns="121900" lIns="121900" spcFirstLastPara="1" rIns="121900" wrap="square" tIns="121900">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nvSpPr>
        <p:spPr>
          <a:xfrm>
            <a:off x="1377387" y="497711"/>
            <a:ext cx="96996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Two  Models: </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1.Clinical Language Models (CLaMs)</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2.Foundation models Electronic Medical Records (FEMRs)</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IN THIS ARTICLE:</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a:t>
            </a:r>
            <a:r>
              <a:rPr i="0" lang="en-US" sz="1800">
                <a:solidFill>
                  <a:schemeClr val="lt1"/>
                </a:solidFill>
                <a:latin typeface="Twentieth Century"/>
                <a:ea typeface="Twentieth Century"/>
                <a:cs typeface="Twentieth Century"/>
                <a:sym typeface="Twentieth Century"/>
              </a:rPr>
              <a:t>Benefits of Clinical FMs</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a:t>
            </a:r>
            <a:r>
              <a:rPr i="0" lang="en-US" sz="1800">
                <a:solidFill>
                  <a:schemeClr val="lt1"/>
                </a:solidFill>
                <a:latin typeface="Twentieth Century"/>
                <a:ea typeface="Twentieth Century"/>
                <a:cs typeface="Twentieth Century"/>
                <a:sym typeface="Twentieth Century"/>
              </a:rPr>
              <a:t>Training Data and Public Availability of models:</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a:t>
            </a:r>
            <a:r>
              <a:rPr i="0" lang="en-US" sz="1800">
                <a:solidFill>
                  <a:schemeClr val="lt1"/>
                </a:solidFill>
                <a:latin typeface="Twentieth Century"/>
                <a:ea typeface="Twentieth Century"/>
                <a:cs typeface="Twentieth Century"/>
                <a:sym typeface="Twentieth Century"/>
              </a:rPr>
              <a:t>Current Evaluation of Clinical FMs:</a:t>
            </a:r>
            <a:endParaRPr/>
          </a:p>
          <a:p>
            <a:pPr indent="0" lvl="0" marL="0" marR="0" rtl="0" algn="l">
              <a:spcBef>
                <a:spcPts val="0"/>
              </a:spcBef>
              <a:spcAft>
                <a:spcPts val="0"/>
              </a:spcAft>
              <a:buNone/>
            </a:pPr>
            <a:r>
              <a:rPr lang="en-US" sz="1800">
                <a:solidFill>
                  <a:schemeClr val="lt1"/>
                </a:solidFill>
                <a:latin typeface="Twentieth Century"/>
                <a:ea typeface="Twentieth Century"/>
                <a:cs typeface="Twentieth Century"/>
                <a:sym typeface="Twentieth Century"/>
              </a:rPr>
              <a:t>*</a:t>
            </a:r>
            <a:r>
              <a:rPr i="0" lang="en-US" sz="1800">
                <a:solidFill>
                  <a:schemeClr val="lt1"/>
                </a:solidFill>
                <a:latin typeface="Twentieth Century"/>
                <a:ea typeface="Twentieth Century"/>
                <a:cs typeface="Twentieth Century"/>
                <a:sym typeface="Twentieth Century"/>
              </a:rPr>
              <a:t>Improved Evaluation Paradigms for Clinical FMs.</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nvSpPr>
        <p:spPr>
          <a:xfrm>
            <a:off x="1759352" y="1038067"/>
            <a:ext cx="8194876"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Introduction:</a:t>
            </a:r>
            <a:endParaRPr/>
          </a:p>
          <a:p>
            <a:pPr indent="0" lvl="0" marL="0" marR="0" rtl="0" algn="l">
              <a:spcBef>
                <a:spcPts val="0"/>
              </a:spcBef>
              <a:spcAft>
                <a:spcPts val="0"/>
              </a:spcAft>
              <a:buNone/>
            </a:pPr>
            <a:r>
              <a:t/>
            </a:r>
            <a:endParaRPr b="1"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Foundation models are machine learning models which are easily capable of performing variable tasks on large and huge datasets. FMs have managed to get a lot of attention due to this feature of handling large datasets. It can do text generation, video editing to protein folding and robotics.</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In case we believe that FMs can help the hospitals and patients in any way, we need to perform some important evaluations, tests to test these assumptions. In this review, we take a walk through Fms and their evaluation regimes assumed clinical value.</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To clarify on this topic, we reviewed no less than 80 clinical FMs built from the EMR data. We added all the models trained on structured and unstructured data. We are referring to this combination of structured and unstructured EMR data or clinical data.</a:t>
            </a:r>
            <a:endParaRPr/>
          </a:p>
          <a:p>
            <a:pPr indent="0" lvl="0" marL="0" marR="0" rtl="0" algn="l">
              <a:spcBef>
                <a:spcPts val="0"/>
              </a:spcBef>
              <a:spcAft>
                <a:spcPts val="0"/>
              </a:spcAft>
              <a:buNone/>
            </a:pPr>
            <a:br>
              <a:rPr lang="en-US" sz="1800">
                <a:solidFill>
                  <a:schemeClr val="lt1"/>
                </a:solidFill>
                <a:latin typeface="Twentieth Century"/>
                <a:ea typeface="Twentieth Century"/>
                <a:cs typeface="Twentieth Century"/>
                <a:sym typeface="Twentieth Century"/>
              </a:rPr>
            </a:b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4"/>
          <p:cNvSpPr txBox="1"/>
          <p:nvPr/>
        </p:nvSpPr>
        <p:spPr>
          <a:xfrm>
            <a:off x="2426825" y="1111169"/>
            <a:ext cx="733835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What is Clinical FM?</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There are mainly two types of foundation models that are built from EMR data. They are Clinical Language Models(CLaMs) and Foundation models for EMRs(FEMRs).</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Clinical Language Models(CLaMs)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This is the first type of CLaMs, and it is a subtype of large language models(LLMs). It has unique feature of specialization of clinical/biomedical text.</a:t>
            </a:r>
            <a:endParaRPr/>
          </a:p>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Foundation models for Electronic Medical Records(FEMRs)</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This is the second type of clinical FMs for FEMRs. These models are always trained for all the timeline of all the events in patient’s medical history.The Fig 1.b shows the perfect explanation of FEMRs.A patient’s representation can be useful as input to any type of built models like FEMR.</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5"/>
          <p:cNvPicPr preferRelativeResize="0"/>
          <p:nvPr/>
        </p:nvPicPr>
        <p:blipFill rotWithShape="1">
          <a:blip r:embed="rId3">
            <a:alphaModFix/>
          </a:blip>
          <a:srcRect b="0" l="0" r="0" t="0"/>
          <a:stretch/>
        </p:blipFill>
        <p:spPr>
          <a:xfrm>
            <a:off x="1280693" y="219918"/>
            <a:ext cx="9846811" cy="4656721"/>
          </a:xfrm>
          <a:prstGeom prst="rect">
            <a:avLst/>
          </a:prstGeom>
          <a:noFill/>
          <a:ln>
            <a:noFill/>
          </a:ln>
        </p:spPr>
      </p:pic>
      <p:sp>
        <p:nvSpPr>
          <p:cNvPr id="162" name="Google Shape;162;p5"/>
          <p:cNvSpPr txBox="1"/>
          <p:nvPr/>
        </p:nvSpPr>
        <p:spPr>
          <a:xfrm>
            <a:off x="2037144" y="5197033"/>
            <a:ext cx="80559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lt1"/>
                </a:solidFill>
                <a:latin typeface="Twentieth Century"/>
                <a:ea typeface="Twentieth Century"/>
                <a:cs typeface="Twentieth Century"/>
                <a:sym typeface="Twentieth Century"/>
              </a:rPr>
              <a:t>Figure 1. Overview of the inputs and outputs of the two main types of clinical FMs. (a) The inputs and outputs of CLaMs. (b) The inputs and outputs of Foundation models for FEMRs.</a:t>
            </a:r>
            <a:br>
              <a:rPr lang="en-US" sz="1800">
                <a:solidFill>
                  <a:schemeClr val="lt1"/>
                </a:solidFill>
                <a:latin typeface="Twentieth Century"/>
                <a:ea typeface="Twentieth Century"/>
                <a:cs typeface="Twentieth Century"/>
                <a:sym typeface="Twentieth Century"/>
              </a:rPr>
            </a:b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6"/>
          <p:cNvSpPr txBox="1"/>
          <p:nvPr/>
        </p:nvSpPr>
        <p:spPr>
          <a:xfrm>
            <a:off x="2291788" y="694481"/>
            <a:ext cx="8113853"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Benefits of Clinical FMs:</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Clinical FMs have much better predictive performance.</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Clinical FMs often require very less labeled data.</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Clinical FMs enable very simpler and cheaper model deployment.</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Clinical FMs are much more effective in handling multinomial data.</a:t>
            </a:r>
            <a:endParaRPr/>
          </a:p>
          <a:p>
            <a:pPr indent="-114300" lvl="0" marL="0" marR="0" rtl="0" algn="l">
              <a:spcBef>
                <a:spcPts val="0"/>
              </a:spcBef>
              <a:spcAft>
                <a:spcPts val="0"/>
              </a:spcAft>
              <a:buClr>
                <a:schemeClr val="lt1"/>
              </a:buClr>
              <a:buSzPts val="1800"/>
              <a:buFont typeface="Twentieth Century"/>
              <a:buAutoNum type="arabicPeriod"/>
            </a:pPr>
            <a:r>
              <a:rPr b="0" i="0" lang="en-US" sz="1800">
                <a:solidFill>
                  <a:schemeClr val="lt1"/>
                </a:solidFill>
                <a:latin typeface="Twentieth Century"/>
                <a:ea typeface="Twentieth Century"/>
                <a:cs typeface="Twentieth Century"/>
                <a:sym typeface="Twentieth Century"/>
              </a:rPr>
              <a:t>Clinical FMs can also handle novel interfaces for that are useful for human-AI interaction.</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nvSpPr>
        <p:spPr>
          <a:xfrm>
            <a:off x="1620456" y="532435"/>
            <a:ext cx="8148577" cy="53553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a:solidFill>
                <a:srgbClr val="292929"/>
              </a:solidFill>
              <a:latin typeface="Arial"/>
              <a:ea typeface="Arial"/>
              <a:cs typeface="Arial"/>
              <a:sym typeface="Arial"/>
            </a:endParaRPr>
          </a:p>
          <a:p>
            <a:pPr indent="0" lvl="0" marL="0" marR="0" rtl="0" algn="l">
              <a:spcBef>
                <a:spcPts val="0"/>
              </a:spcBef>
              <a:spcAft>
                <a:spcPts val="0"/>
              </a:spcAft>
              <a:buNone/>
            </a:pPr>
            <a:r>
              <a:t/>
            </a:r>
            <a:endParaRPr b="1" sz="1800">
              <a:solidFill>
                <a:srgbClr val="292929"/>
              </a:solidFill>
              <a:latin typeface="Arial"/>
              <a:ea typeface="Arial"/>
              <a:cs typeface="Arial"/>
              <a:sym typeface="Arial"/>
            </a:endParaRPr>
          </a:p>
          <a:p>
            <a:pPr indent="0" lvl="0" marL="0" marR="0" rtl="0" algn="l">
              <a:spcBef>
                <a:spcPts val="0"/>
              </a:spcBef>
              <a:spcAft>
                <a:spcPts val="0"/>
              </a:spcAft>
              <a:buNone/>
            </a:pPr>
            <a:r>
              <a:t/>
            </a:r>
            <a:endParaRPr b="1" i="0" sz="1800">
              <a:solidFill>
                <a:srgbClr val="292929"/>
              </a:solidFill>
              <a:latin typeface="Arial"/>
              <a:ea typeface="Arial"/>
              <a:cs typeface="Arial"/>
              <a:sym typeface="Arial"/>
            </a:endParaRPr>
          </a:p>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Training Data and Public Availability of models:</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1" lang="en-US" sz="1800">
                <a:solidFill>
                  <a:schemeClr val="lt1"/>
                </a:solidFill>
                <a:latin typeface="Twentieth Century"/>
                <a:ea typeface="Twentieth Century"/>
                <a:cs typeface="Twentieth Century"/>
                <a:sym typeface="Twentieth Century"/>
              </a:rPr>
              <a:t>CLaMs</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Training Data: CLaMs are trained on either clinical text or biomedical text. Almost all CLaMs trained on clinical text use a single database: MIMIC-III, which has 2 million notes written.</a:t>
            </a:r>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Model Availability: Almost all the CLaMs are publicly accessible via HuggingFace, etc.</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1" lang="en-US" sz="1800">
                <a:solidFill>
                  <a:schemeClr val="lt1"/>
                </a:solidFill>
                <a:latin typeface="Twentieth Century"/>
                <a:ea typeface="Twentieth Century"/>
                <a:cs typeface="Twentieth Century"/>
                <a:sym typeface="Twentieth Century"/>
              </a:rPr>
              <a:t>FEMRs</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Training data: Most of the FEMRs are trained mostly on small, publicly available EMR datasets or a unique private health system’s EMR database like MIMIC-III. It has less than 40,000 patients.</a:t>
            </a:r>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Model Accessibility: FEMRs lack a common process like the HuggingFace for distributing models to the research community.</a:t>
            </a:r>
            <a:endParaRPr/>
          </a:p>
          <a:p>
            <a:pPr indent="0" lvl="0" marL="0" marR="0" rtl="0" algn="l">
              <a:spcBef>
                <a:spcPts val="0"/>
              </a:spcBef>
              <a:spcAft>
                <a:spcPts val="0"/>
              </a:spcAft>
              <a:buNone/>
            </a:pPr>
            <a:br>
              <a:rPr lang="en-US" sz="1800">
                <a:solidFill>
                  <a:schemeClr val="lt1"/>
                </a:solidFill>
                <a:latin typeface="Twentieth Century"/>
                <a:ea typeface="Twentieth Century"/>
                <a:cs typeface="Twentieth Century"/>
                <a:sym typeface="Twentieth Century"/>
              </a:rPr>
            </a:br>
            <a:endParaRPr sz="1800">
              <a:solidFill>
                <a:schemeClr val="lt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nvSpPr>
        <p:spPr>
          <a:xfrm>
            <a:off x="1574157" y="509286"/>
            <a:ext cx="8981954"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i="0" sz="1800">
              <a:solidFill>
                <a:srgbClr val="292929"/>
              </a:solidFill>
              <a:latin typeface="Arial"/>
              <a:ea typeface="Arial"/>
              <a:cs typeface="Arial"/>
              <a:sym typeface="Arial"/>
            </a:endParaRPr>
          </a:p>
          <a:p>
            <a:pPr indent="0" lvl="0" marL="0" marR="0" rtl="0" algn="l">
              <a:spcBef>
                <a:spcPts val="0"/>
              </a:spcBef>
              <a:spcAft>
                <a:spcPts val="0"/>
              </a:spcAft>
              <a:buNone/>
            </a:pPr>
            <a:r>
              <a:t/>
            </a:r>
            <a:endParaRPr b="1"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0" lang="en-US" sz="1800">
                <a:solidFill>
                  <a:schemeClr val="lt1"/>
                </a:solidFill>
                <a:latin typeface="Twentieth Century"/>
                <a:ea typeface="Twentieth Century"/>
                <a:cs typeface="Twentieth Century"/>
                <a:sym typeface="Twentieth Century"/>
              </a:rPr>
              <a:t>Current Evaluation of Clinical FMs:</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Clinical FMs are assessed based on the tasks are relatively very easy for evaluation. These provide very limited insight on the FMs being a “categorically different” technology.</a:t>
            </a:r>
            <a:endParaRPr/>
          </a:p>
          <a:p>
            <a:pPr indent="0" lvl="0" marL="0" marR="0" rtl="0" algn="l">
              <a:spcBef>
                <a:spcPts val="0"/>
              </a:spcBef>
              <a:spcAft>
                <a:spcPts val="0"/>
              </a:spcAft>
              <a:buNone/>
            </a:pPr>
            <a:r>
              <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1" lang="en-US" sz="1800">
                <a:solidFill>
                  <a:schemeClr val="lt1"/>
                </a:solidFill>
                <a:latin typeface="Twentieth Century"/>
                <a:ea typeface="Twentieth Century"/>
                <a:cs typeface="Twentieth Century"/>
                <a:sym typeface="Twentieth Century"/>
              </a:rPr>
              <a:t>CLaMs</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We collected almost every evaluation task which a CLaM was evaluated on its previous original publication. These are evaluated based on standard tasks and standard datasets.</a:t>
            </a:r>
            <a:endParaRPr/>
          </a:p>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1" i="1" lang="en-US" sz="1800">
                <a:solidFill>
                  <a:schemeClr val="lt1"/>
                </a:solidFill>
                <a:latin typeface="Twentieth Century"/>
                <a:ea typeface="Twentieth Century"/>
                <a:cs typeface="Twentieth Century"/>
                <a:sym typeface="Twentieth Century"/>
              </a:rPr>
              <a:t>FEMRs</a:t>
            </a:r>
            <a:endParaRPr b="0" i="0" sz="1800">
              <a:solidFill>
                <a:schemeClr val="lt1"/>
              </a:solidFill>
              <a:latin typeface="Twentieth Century"/>
              <a:ea typeface="Twentieth Century"/>
              <a:cs typeface="Twentieth Century"/>
              <a:sym typeface="Twentieth Century"/>
            </a:endParaRPr>
          </a:p>
          <a:p>
            <a:pPr indent="0" lvl="0" marL="0" marR="0" rtl="0" algn="l">
              <a:spcBef>
                <a:spcPts val="0"/>
              </a:spcBef>
              <a:spcAft>
                <a:spcPts val="0"/>
              </a:spcAft>
              <a:buNone/>
            </a:pPr>
            <a:r>
              <a:rPr b="0" i="0" lang="en-US" sz="1800">
                <a:solidFill>
                  <a:schemeClr val="lt1"/>
                </a:solidFill>
                <a:latin typeface="Twentieth Century"/>
                <a:ea typeface="Twentieth Century"/>
                <a:cs typeface="Twentieth Century"/>
                <a:sym typeface="Twentieth Century"/>
              </a:rPr>
              <a:t>We collected the real tasks on which each FEMR was evaluated in Figure 3b. Evaluation done based on standard tasks and standard datasets. This is even worse than that of CLaMS. FEMRs lack a huge set of “canonical” evaluations. This makes it highly non feasible to compare the performance of various FEMRs.</a:t>
            </a:r>
            <a:endParaRPr/>
          </a:p>
          <a:p>
            <a:pPr indent="0" lvl="0" marL="0" marR="0" rtl="0" algn="l">
              <a:spcBef>
                <a:spcPts val="0"/>
              </a:spcBef>
              <a:spcAft>
                <a:spcPts val="0"/>
              </a:spcAft>
              <a:buNone/>
            </a:pPr>
            <a:r>
              <a:t/>
            </a:r>
            <a:endParaRPr b="0" i="0" sz="1800">
              <a:solidFill>
                <a:srgbClr val="292929"/>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2023-05-15T15:26:23Z</dcterms:created>
  <dc:creator>Microsoft Office User</dc:creator>
</cp:coreProperties>
</file>