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61" r:id="rId2"/>
    <p:sldId id="291" r:id="rId3"/>
    <p:sldId id="270" r:id="rId4"/>
    <p:sldId id="280" r:id="rId5"/>
    <p:sldId id="268" r:id="rId6"/>
    <p:sldId id="281" r:id="rId7"/>
    <p:sldId id="272" r:id="rId8"/>
    <p:sldId id="288" r:id="rId9"/>
    <p:sldId id="283" r:id="rId10"/>
    <p:sldId id="282" r:id="rId11"/>
    <p:sldId id="286" r:id="rId12"/>
    <p:sldId id="289"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53F6B"/>
    <a:srgbClr val="103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3447" autoAdjust="0"/>
  </p:normalViewPr>
  <p:slideViewPr>
    <p:cSldViewPr snapToGrid="0">
      <p:cViewPr varScale="1">
        <p:scale>
          <a:sx n="56" d="100"/>
          <a:sy n="56" d="100"/>
        </p:scale>
        <p:origin x="10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B2C13-9FBE-4DF7-B43F-8051B7B88CD7}"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C84AB-CF19-4698-AC68-8A8E637EC962}" type="slidenum">
              <a:rPr lang="en-US" smtClean="0"/>
              <a:t>‹#›</a:t>
            </a:fld>
            <a:endParaRPr lang="en-US"/>
          </a:p>
        </p:txBody>
      </p:sp>
    </p:spTree>
    <p:extLst>
      <p:ext uri="{BB962C8B-B14F-4D97-AF65-F5344CB8AC3E}">
        <p14:creationId xmlns:p14="http://schemas.microsoft.com/office/powerpoint/2010/main" val="274142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EC84AB-CF19-4698-AC68-8A8E637EC962}" type="slidenum">
              <a:rPr lang="en-US" smtClean="0"/>
              <a:t>6</a:t>
            </a:fld>
            <a:endParaRPr lang="en-US"/>
          </a:p>
        </p:txBody>
      </p:sp>
    </p:spTree>
    <p:extLst>
      <p:ext uri="{BB962C8B-B14F-4D97-AF65-F5344CB8AC3E}">
        <p14:creationId xmlns:p14="http://schemas.microsoft.com/office/powerpoint/2010/main" val="37300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Model Creation :</a:t>
            </a:r>
          </a:p>
          <a:p>
            <a:r>
              <a:rPr lang="en-US" dirty="0"/>
              <a:t>We supplied information of different crop conditions in csv data format. The data contains the working conditions for each type of crop. The CSV data is split into Train &amp; Test data, 70% &amp; 30% respectively. Train data is used to create ML model, by analyzing the patterns in the data. For each type of crop conditions, the fit() function will calculate mean &amp; Standard deviation on Train data and create classified limits for conditions mapping to each crop. Then Test data is used to validate the model and measure the accuracy.</a:t>
            </a:r>
          </a:p>
          <a:p>
            <a:r>
              <a:rPr lang="en-US" dirty="0"/>
              <a:t>Evaluation : This ML Model can be used to make crop prediction for given field input conditions. Field input is supplied to the model and run the decision tree regression to predict the crop.</a:t>
            </a:r>
          </a:p>
        </p:txBody>
      </p:sp>
      <p:sp>
        <p:nvSpPr>
          <p:cNvPr id="4" name="Slide Number Placeholder 3"/>
          <p:cNvSpPr>
            <a:spLocks noGrp="1"/>
          </p:cNvSpPr>
          <p:nvPr>
            <p:ph type="sldNum" sz="quarter" idx="5"/>
          </p:nvPr>
        </p:nvSpPr>
        <p:spPr/>
        <p:txBody>
          <a:bodyPr/>
          <a:lstStyle/>
          <a:p>
            <a:fld id="{2AEC84AB-CF19-4698-AC68-8A8E637EC962}" type="slidenum">
              <a:rPr lang="en-US" smtClean="0"/>
              <a:t>7</a:t>
            </a:fld>
            <a:endParaRPr lang="en-US"/>
          </a:p>
        </p:txBody>
      </p:sp>
    </p:spTree>
    <p:extLst>
      <p:ext uri="{BB962C8B-B14F-4D97-AF65-F5344CB8AC3E}">
        <p14:creationId xmlns:p14="http://schemas.microsoft.com/office/powerpoint/2010/main" val="387769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Decision Tree :</a:t>
            </a:r>
          </a:p>
          <a:p>
            <a:r>
              <a:rPr lang="en-US" dirty="0"/>
              <a:t>We have used Decision tree Regression method to predict Crop for given field condition.</a:t>
            </a:r>
          </a:p>
          <a:p>
            <a:r>
              <a:rPr lang="en-US" dirty="0"/>
              <a:t>For each type of crop conditions, the fit() function will calculate mean &amp; Standard deviation on Train data and create classified limits for conditions mapping to each crop.</a:t>
            </a:r>
          </a:p>
          <a:p>
            <a:r>
              <a:rPr lang="en-US" dirty="0"/>
              <a:t>The classified limits from ML model will be used during Decision tree regression.</a:t>
            </a:r>
          </a:p>
          <a:p>
            <a:r>
              <a:rPr lang="en-US" dirty="0"/>
              <a:t> The decision tree method does each field condition parameter comparison with classified limits created in the ML Model and compares all the parameters and conditions until it finds a predicted Crop. </a:t>
            </a:r>
          </a:p>
          <a:p>
            <a:r>
              <a:rPr lang="en-US" dirty="0"/>
              <a:t>The picture shows the drawing derived from the implementation code. As per the ML model created based on the train data, Decision tree root starts with Rainfall condition check and then comparing the humidity, Temperature &amp; pH values to determine the predicted crop.</a:t>
            </a:r>
          </a:p>
        </p:txBody>
      </p:sp>
      <p:sp>
        <p:nvSpPr>
          <p:cNvPr id="4" name="Slide Number Placeholder 3"/>
          <p:cNvSpPr>
            <a:spLocks noGrp="1"/>
          </p:cNvSpPr>
          <p:nvPr>
            <p:ph type="sldNum" sz="quarter" idx="5"/>
          </p:nvPr>
        </p:nvSpPr>
        <p:spPr/>
        <p:txBody>
          <a:bodyPr/>
          <a:lstStyle/>
          <a:p>
            <a:fld id="{2AEC84AB-CF19-4698-AC68-8A8E637EC962}" type="slidenum">
              <a:rPr lang="en-US" smtClean="0"/>
              <a:t>8</a:t>
            </a:fld>
            <a:endParaRPr lang="en-US"/>
          </a:p>
        </p:txBody>
      </p:sp>
    </p:spTree>
    <p:extLst>
      <p:ext uri="{BB962C8B-B14F-4D97-AF65-F5344CB8AC3E}">
        <p14:creationId xmlns:p14="http://schemas.microsoft.com/office/powerpoint/2010/main" val="2656897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algorithm steps for Crop Prediction Project.</a:t>
            </a:r>
          </a:p>
          <a:p>
            <a:pPr algn="l">
              <a:buFont typeface="Arial" panose="020B0604020202020204" pitchFamily="34" charset="0"/>
              <a:buNone/>
            </a:pPr>
            <a:r>
              <a:rPr lang="en-US" b="0" i="0" dirty="0">
                <a:solidFill>
                  <a:srgbClr val="C9D1D9"/>
                </a:solidFill>
                <a:effectLst/>
                <a:latin typeface="-apple-system"/>
              </a:rPr>
              <a:t>At first the Air humidity, Air temperature, Soil moisture, Soil pH sensor modules are integrated with the </a:t>
            </a:r>
            <a:r>
              <a:rPr lang="en-US" b="0" i="0" dirty="0" err="1">
                <a:solidFill>
                  <a:srgbClr val="C9D1D9"/>
                </a:solidFill>
                <a:effectLst/>
                <a:latin typeface="-apple-system"/>
              </a:rPr>
              <a:t>NodeMCU</a:t>
            </a:r>
            <a:r>
              <a:rPr lang="en-US" b="0" i="0" dirty="0">
                <a:solidFill>
                  <a:srgbClr val="C9D1D9"/>
                </a:solidFill>
                <a:effectLst/>
                <a:latin typeface="-apple-system"/>
              </a:rPr>
              <a:t> platform into a portable kit. This kit is installed in the farm to gather the respective data of the soil. The data gathered is transferred in real time to firebase database for storage and further processing. The atmospheric humidity, temperature, soil moisture, soil pH are sent as it is to the database. This enables us to collect the rainfall of that place in the previous year.</a:t>
            </a:r>
          </a:p>
          <a:p>
            <a:r>
              <a:rPr lang="en-US" dirty="0"/>
              <a:t>This database is the raw historical data which is used to develop the model. Hence, import the database as CSV to read the file. </a:t>
            </a:r>
            <a:br>
              <a:rPr lang="en-US" dirty="0"/>
            </a:br>
            <a:endParaRPr lang="en-US" dirty="0"/>
          </a:p>
          <a:p>
            <a:r>
              <a:rPr lang="en-US" dirty="0"/>
              <a:t>Then, the data in the CSV is split into test and train data. Training data is for the model to learn from. By learning, it will identify patterns and mappings between the input and output values. This database is split as 30% test data and rest as training data.</a:t>
            </a:r>
          </a:p>
          <a:p>
            <a:endParaRPr lang="en-US" dirty="0"/>
          </a:p>
          <a:p>
            <a:r>
              <a:rPr lang="en-US" dirty="0"/>
              <a:t>From the open-source machine learning library, Scikit - Learn, import the decision tree </a:t>
            </a:r>
            <a:r>
              <a:rPr lang="en-US" dirty="0" err="1"/>
              <a:t>reggressor</a:t>
            </a:r>
            <a:r>
              <a:rPr lang="en-US" dirty="0"/>
              <a:t> model function.  It is a function to measure the quality the tree. It involves mean squared error and mean absolute error criteria for minimizing loss functions and </a:t>
            </a:r>
            <a:r>
              <a:rPr lang="en-US" dirty="0" err="1"/>
              <a:t>poisson</a:t>
            </a:r>
            <a:r>
              <a:rPr lang="en-US" dirty="0"/>
              <a:t> deviance to find the splits in the tree.  This follows variance reduction as the attribute selection criterion for creating the tree. </a:t>
            </a:r>
          </a:p>
          <a:p>
            <a:endParaRPr lang="en-US" dirty="0"/>
          </a:p>
          <a:p>
            <a:r>
              <a:rPr lang="en-US" dirty="0"/>
              <a:t>The training data is given as input to the model function to fit the data to it so that it can learn and create a decision tree. Using the decision tree regressor the training data is analyzed by calculating the mean squared error and an ML model is created. </a:t>
            </a:r>
          </a:p>
          <a:p>
            <a:endParaRPr lang="en-US" dirty="0"/>
          </a:p>
          <a:p>
            <a:r>
              <a:rPr lang="en-US" dirty="0"/>
              <a:t>After the model is created, validation of the model should be performed. This is done using  test data. Predictions are made using the input values in test data and they are validated using the already available target values in the test data itself. </a:t>
            </a:r>
          </a:p>
          <a:p>
            <a:endParaRPr lang="en-US" dirty="0"/>
          </a:p>
          <a:p>
            <a:r>
              <a:rPr lang="en-US" dirty="0"/>
              <a:t>Then, the accuracy of the model will be measured.  Along with accuracy, many other metrics can also be measured which can tell more about the efficiency and correctness of the model designed. </a:t>
            </a:r>
          </a:p>
          <a:p>
            <a:endParaRPr lang="en-US" dirty="0"/>
          </a:p>
          <a:p>
            <a:r>
              <a:rPr lang="en-US" dirty="0"/>
              <a:t>Now the model is ready to make predictions for unseen data. Entering humidity, pH, temperature and rainfall conditions as given set of input field conditions, the target value, i.e., the best crop for these new conditions is predicted. </a:t>
            </a:r>
          </a:p>
          <a:p>
            <a:endParaRPr lang="en-US" dirty="0"/>
          </a:p>
          <a:p>
            <a:endParaRPr lang="en-US" dirty="0"/>
          </a:p>
        </p:txBody>
      </p:sp>
      <p:sp>
        <p:nvSpPr>
          <p:cNvPr id="4" name="Slide Number Placeholder 3"/>
          <p:cNvSpPr>
            <a:spLocks noGrp="1"/>
          </p:cNvSpPr>
          <p:nvPr>
            <p:ph type="sldNum" sz="quarter" idx="5"/>
          </p:nvPr>
        </p:nvSpPr>
        <p:spPr/>
        <p:txBody>
          <a:bodyPr/>
          <a:lstStyle/>
          <a:p>
            <a:fld id="{2AEC84AB-CF19-4698-AC68-8A8E637EC962}" type="slidenum">
              <a:rPr lang="en-US" smtClean="0"/>
              <a:t>10</a:t>
            </a:fld>
            <a:endParaRPr lang="en-US"/>
          </a:p>
        </p:txBody>
      </p:sp>
    </p:spTree>
    <p:extLst>
      <p:ext uri="{BB962C8B-B14F-4D97-AF65-F5344CB8AC3E}">
        <p14:creationId xmlns:p14="http://schemas.microsoft.com/office/powerpoint/2010/main" val="52026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project implementation working code.</a:t>
            </a:r>
          </a:p>
        </p:txBody>
      </p:sp>
      <p:sp>
        <p:nvSpPr>
          <p:cNvPr id="4" name="Slide Number Placeholder 3"/>
          <p:cNvSpPr>
            <a:spLocks noGrp="1"/>
          </p:cNvSpPr>
          <p:nvPr>
            <p:ph type="sldNum" sz="quarter" idx="5"/>
          </p:nvPr>
        </p:nvSpPr>
        <p:spPr/>
        <p:txBody>
          <a:bodyPr/>
          <a:lstStyle/>
          <a:p>
            <a:fld id="{2AEC84AB-CF19-4698-AC68-8A8E637EC962}" type="slidenum">
              <a:rPr lang="en-US" smtClean="0"/>
              <a:t>11</a:t>
            </a:fld>
            <a:endParaRPr lang="en-US"/>
          </a:p>
        </p:txBody>
      </p:sp>
    </p:spTree>
    <p:extLst>
      <p:ext uri="{BB962C8B-B14F-4D97-AF65-F5344CB8AC3E}">
        <p14:creationId xmlns:p14="http://schemas.microsoft.com/office/powerpoint/2010/main" val="350648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EC84AB-CF19-4698-AC68-8A8E637EC962}" type="slidenum">
              <a:rPr lang="en-US" smtClean="0"/>
              <a:t>12</a:t>
            </a:fld>
            <a:endParaRPr lang="en-US"/>
          </a:p>
        </p:txBody>
      </p:sp>
    </p:spTree>
    <p:extLst>
      <p:ext uri="{BB962C8B-B14F-4D97-AF65-F5344CB8AC3E}">
        <p14:creationId xmlns:p14="http://schemas.microsoft.com/office/powerpoint/2010/main" val="62551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3E526061-58DC-47A1-8B39-3B20083E9A2F}" type="datetimeFigureOut">
              <a:rPr lang="en-US" smtClean="0"/>
              <a:t>4/8/2023</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73BE35F-F724-414D-8847-27A4D182577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84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6061-58DC-47A1-8B39-3B20083E9A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276966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6061-58DC-47A1-8B39-3B20083E9A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423015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6061-58DC-47A1-8B39-3B20083E9A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115306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26061-58DC-47A1-8B39-3B20083E9A2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BE35F-F724-414D-8847-27A4D182577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34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26061-58DC-47A1-8B39-3B20083E9A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182165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26061-58DC-47A1-8B39-3B20083E9A2F}"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106636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26061-58DC-47A1-8B39-3B20083E9A2F}"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202737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26061-58DC-47A1-8B39-3B20083E9A2F}"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231505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26061-58DC-47A1-8B39-3B20083E9A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155630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26061-58DC-47A1-8B39-3B20083E9A2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BE35F-F724-414D-8847-27A4D1825774}" type="slidenum">
              <a:rPr lang="en-US" smtClean="0"/>
              <a:t>‹#›</a:t>
            </a:fld>
            <a:endParaRPr lang="en-US"/>
          </a:p>
        </p:txBody>
      </p:sp>
    </p:spTree>
    <p:extLst>
      <p:ext uri="{BB962C8B-B14F-4D97-AF65-F5344CB8AC3E}">
        <p14:creationId xmlns:p14="http://schemas.microsoft.com/office/powerpoint/2010/main" val="235935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E526061-58DC-47A1-8B39-3B20083E9A2F}" type="datetimeFigureOut">
              <a:rPr lang="en-US" smtClean="0"/>
              <a:t>4/8/2023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73BE35F-F724-414D-8847-27A4D1825774}" type="slidenum">
              <a:rPr lang="en-US" smtClean="0"/>
              <a:t>‹#›</a:t>
            </a:fld>
            <a:endParaRPr lang="en-US"/>
          </a:p>
        </p:txBody>
      </p:sp>
    </p:spTree>
    <p:extLst>
      <p:ext uri="{BB962C8B-B14F-4D97-AF65-F5344CB8AC3E}">
        <p14:creationId xmlns:p14="http://schemas.microsoft.com/office/powerpoint/2010/main" val="31188922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riyabrata017/Crop-prediction-using-Machine-Learning/blob/master/cpdata.csv"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package" Target="../embeddings/Microsoft_Excel_Macro-Enabled_Worksheet.xlsm"/></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B091-C958-49C1-B2E3-57FA76F8BF7B}"/>
              </a:ext>
            </a:extLst>
          </p:cNvPr>
          <p:cNvSpPr>
            <a:spLocks noGrp="1"/>
          </p:cNvSpPr>
          <p:nvPr>
            <p:ph type="ctrTitle"/>
          </p:nvPr>
        </p:nvSpPr>
        <p:spPr>
          <a:xfrm>
            <a:off x="1097280" y="-430748"/>
            <a:ext cx="10058400" cy="3566160"/>
          </a:xfrm>
        </p:spPr>
        <p:txBody>
          <a:bodyPr>
            <a:normAutofit/>
          </a:bodyPr>
          <a:lstStyle/>
          <a:p>
            <a:pPr algn="ctr"/>
            <a:r>
              <a:rPr lang="en-US" sz="5400" dirty="0">
                <a:solidFill>
                  <a:srgbClr val="053F6B"/>
                </a:solidFill>
                <a:latin typeface="Calibri" panose="020F0502020204030204" pitchFamily="34" charset="0"/>
                <a:cs typeface="Calibri" panose="020F0502020204030204" pitchFamily="34" charset="0"/>
              </a:rPr>
              <a:t>Crop</a:t>
            </a:r>
            <a:r>
              <a:rPr lang="en-US" sz="5400" b="1" dirty="0">
                <a:solidFill>
                  <a:srgbClr val="053F6B"/>
                </a:solidFill>
                <a:latin typeface="Calibri" panose="020F0502020204030204" pitchFamily="34" charset="0"/>
                <a:cs typeface="Calibri" panose="020F0502020204030204" pitchFamily="34" charset="0"/>
              </a:rPr>
              <a:t> Prediction using </a:t>
            </a:r>
            <a:br>
              <a:rPr lang="en-US" sz="5400" b="1" dirty="0">
                <a:solidFill>
                  <a:srgbClr val="053F6B"/>
                </a:solidFill>
                <a:latin typeface="Calibri" panose="020F0502020204030204" pitchFamily="34" charset="0"/>
                <a:cs typeface="Calibri" panose="020F0502020204030204" pitchFamily="34" charset="0"/>
              </a:rPr>
            </a:br>
            <a:r>
              <a:rPr lang="en-US" sz="5400" b="1" dirty="0">
                <a:solidFill>
                  <a:srgbClr val="053F6B"/>
                </a:solidFill>
                <a:latin typeface="Calibri" panose="020F0502020204030204" pitchFamily="34" charset="0"/>
                <a:cs typeface="Calibri" panose="020F0502020204030204" pitchFamily="34" charset="0"/>
              </a:rPr>
              <a:t>Machine Learning</a:t>
            </a:r>
          </a:p>
        </p:txBody>
      </p:sp>
    </p:spTree>
    <p:extLst>
      <p:ext uri="{BB962C8B-B14F-4D97-AF65-F5344CB8AC3E}">
        <p14:creationId xmlns:p14="http://schemas.microsoft.com/office/powerpoint/2010/main" val="117522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EEA34A-C62E-418D-A956-071D1EF00175}"/>
              </a:ext>
            </a:extLst>
          </p:cNvPr>
          <p:cNvSpPr txBox="1"/>
          <p:nvPr/>
        </p:nvSpPr>
        <p:spPr>
          <a:xfrm>
            <a:off x="3322657" y="1564040"/>
            <a:ext cx="8660798" cy="4524315"/>
          </a:xfrm>
          <a:prstGeom prst="rect">
            <a:avLst/>
          </a:prstGeom>
          <a:noFill/>
        </p:spPr>
        <p:txBody>
          <a:bodyPr wrap="square" rtlCol="0">
            <a:spAutoFit/>
          </a:bodyPr>
          <a:lstStyle/>
          <a:p>
            <a:r>
              <a:rPr lang="en-US" dirty="0">
                <a:latin typeface="Arial Nova" panose="020B0504020202020204" pitchFamily="34" charset="0"/>
              </a:rPr>
              <a:t>ML Model creation :  </a:t>
            </a:r>
          </a:p>
          <a:p>
            <a:pPr marL="342900" indent="-342900">
              <a:buAutoNum type="arabicPeriod"/>
            </a:pPr>
            <a:r>
              <a:rPr lang="en-US" dirty="0">
                <a:latin typeface="Arial Nova" panose="020B0504020202020204" pitchFamily="34" charset="0"/>
              </a:rPr>
              <a:t>START</a:t>
            </a:r>
          </a:p>
          <a:p>
            <a:pPr marL="342900" indent="-342900">
              <a:buAutoNum type="arabicPeriod"/>
            </a:pPr>
            <a:r>
              <a:rPr lang="en-US" dirty="0">
                <a:latin typeface="Arial Nova" panose="020B0504020202020204" pitchFamily="34" charset="0"/>
              </a:rPr>
              <a:t>Import CSV file(raw data)</a:t>
            </a:r>
          </a:p>
          <a:p>
            <a:pPr marL="342900" indent="-342900">
              <a:buAutoNum type="arabicPeriod"/>
            </a:pPr>
            <a:r>
              <a:rPr lang="en-US" dirty="0">
                <a:latin typeface="Arial Nova" panose="020B0504020202020204" pitchFamily="34" charset="0"/>
              </a:rPr>
              <a:t>Split raw data : train and test data</a:t>
            </a:r>
          </a:p>
          <a:p>
            <a:pPr marL="857250" lvl="1" indent="-400050">
              <a:buFont typeface="+mj-lt"/>
              <a:buAutoNum type="romanLcPeriod"/>
            </a:pPr>
            <a:r>
              <a:rPr lang="en-US" dirty="0" err="1">
                <a:latin typeface="Arial Nova" panose="020B0504020202020204" pitchFamily="34" charset="0"/>
              </a:rPr>
              <a:t>train_test_split</a:t>
            </a:r>
            <a:r>
              <a:rPr lang="en-US" dirty="0">
                <a:latin typeface="Arial Nova" panose="020B0504020202020204" pitchFamily="34" charset="0"/>
              </a:rPr>
              <a:t>(train ,</a:t>
            </a:r>
            <a:r>
              <a:rPr lang="en-US" dirty="0" err="1">
                <a:latin typeface="Arial Nova" panose="020B0504020202020204" pitchFamily="34" charset="0"/>
              </a:rPr>
              <a:t>test,test_size</a:t>
            </a:r>
            <a:r>
              <a:rPr lang="en-US" dirty="0">
                <a:latin typeface="Arial Nova" panose="020B0504020202020204" pitchFamily="34" charset="0"/>
              </a:rPr>
              <a:t>=0.3)              </a:t>
            </a:r>
          </a:p>
          <a:p>
            <a:pPr marL="342900" indent="-342900">
              <a:buFont typeface="+mj-lt"/>
              <a:buAutoNum type="arabicPeriod"/>
            </a:pPr>
            <a:r>
              <a:rPr lang="en-US" dirty="0">
                <a:latin typeface="Arial Nova" panose="020B0504020202020204" pitchFamily="34" charset="0"/>
              </a:rPr>
              <a:t>Import </a:t>
            </a:r>
            <a:r>
              <a:rPr lang="en-US" dirty="0" err="1">
                <a:latin typeface="Arial Nova" panose="020B0504020202020204" pitchFamily="34" charset="0"/>
              </a:rPr>
              <a:t>clf</a:t>
            </a:r>
            <a:r>
              <a:rPr lang="en-US" dirty="0">
                <a:latin typeface="Arial Nova" panose="020B0504020202020204" pitchFamily="34" charset="0"/>
              </a:rPr>
              <a:t>=</a:t>
            </a:r>
            <a:r>
              <a:rPr lang="en-US" dirty="0" err="1">
                <a:latin typeface="Arial Nova" panose="020B0504020202020204" pitchFamily="34" charset="0"/>
              </a:rPr>
              <a:t>DecisionTreeRegressor</a:t>
            </a:r>
            <a:r>
              <a:rPr lang="en-US" dirty="0">
                <a:latin typeface="Arial Nova" panose="020B0504020202020204" pitchFamily="34" charset="0"/>
              </a:rPr>
              <a:t>()</a:t>
            </a:r>
          </a:p>
          <a:p>
            <a:pPr marL="342900" indent="-342900">
              <a:buFont typeface="+mj-lt"/>
              <a:buAutoNum type="arabicPeriod"/>
            </a:pPr>
            <a:r>
              <a:rPr lang="en-US" dirty="0">
                <a:latin typeface="Arial Nova" panose="020B0504020202020204" pitchFamily="34" charset="0"/>
              </a:rPr>
              <a:t>Analyze data pattern using “</a:t>
            </a:r>
            <a:r>
              <a:rPr lang="en-US" dirty="0" err="1">
                <a:latin typeface="Arial Nova" panose="020B0504020202020204" pitchFamily="34" charset="0"/>
              </a:rPr>
              <a:t>mse</a:t>
            </a:r>
            <a:r>
              <a:rPr lang="en-US" dirty="0">
                <a:latin typeface="Arial Nova" panose="020B0504020202020204" pitchFamily="34" charset="0"/>
              </a:rPr>
              <a:t>” criteria &amp; create ML model   </a:t>
            </a:r>
            <a:r>
              <a:rPr lang="en-US" dirty="0" err="1">
                <a:latin typeface="Arial Nova" panose="020B0504020202020204" pitchFamily="34" charset="0"/>
              </a:rPr>
              <a:t>clf.fit</a:t>
            </a:r>
            <a:r>
              <a:rPr lang="en-US" dirty="0">
                <a:latin typeface="Arial Nova" panose="020B0504020202020204" pitchFamily="34" charset="0"/>
              </a:rPr>
              <a:t>(</a:t>
            </a:r>
            <a:r>
              <a:rPr lang="en-US" dirty="0" err="1">
                <a:latin typeface="Arial Nova" panose="020B0504020202020204" pitchFamily="34" charset="0"/>
              </a:rPr>
              <a:t>x_train,y_train</a:t>
            </a:r>
            <a:r>
              <a:rPr lang="en-US" dirty="0">
                <a:latin typeface="Arial Nova" panose="020B0504020202020204" pitchFamily="34" charset="0"/>
              </a:rPr>
              <a:t>)  </a:t>
            </a:r>
          </a:p>
          <a:p>
            <a:pPr marL="342900" indent="-342900">
              <a:buFont typeface="+mj-lt"/>
              <a:buAutoNum type="arabicPeriod"/>
            </a:pPr>
            <a:r>
              <a:rPr lang="en-US" dirty="0">
                <a:latin typeface="Arial Nova" panose="020B0504020202020204" pitchFamily="34" charset="0"/>
              </a:rPr>
              <a:t>Validate the model with Test data </a:t>
            </a:r>
            <a:r>
              <a:rPr lang="en-US" dirty="0" err="1">
                <a:latin typeface="Arial Nova" panose="020B0504020202020204" pitchFamily="34" charset="0"/>
              </a:rPr>
              <a:t>pred</a:t>
            </a:r>
            <a:r>
              <a:rPr lang="en-US" dirty="0">
                <a:latin typeface="Arial Nova" panose="020B0504020202020204" pitchFamily="34" charset="0"/>
              </a:rPr>
              <a:t>=</a:t>
            </a:r>
            <a:r>
              <a:rPr lang="en-US" dirty="0" err="1">
                <a:latin typeface="Arial Nova" panose="020B0504020202020204" pitchFamily="34" charset="0"/>
              </a:rPr>
              <a:t>clf.predict</a:t>
            </a:r>
            <a:r>
              <a:rPr lang="en-US" dirty="0">
                <a:latin typeface="Arial Nova" panose="020B0504020202020204" pitchFamily="34" charset="0"/>
              </a:rPr>
              <a:t>(</a:t>
            </a:r>
            <a:r>
              <a:rPr lang="en-US" dirty="0" err="1">
                <a:latin typeface="Arial Nova" panose="020B0504020202020204" pitchFamily="34" charset="0"/>
              </a:rPr>
              <a:t>x_test</a:t>
            </a:r>
            <a:r>
              <a:rPr lang="en-US" dirty="0">
                <a:latin typeface="Arial Nova" panose="020B0504020202020204" pitchFamily="34" charset="0"/>
              </a:rPr>
              <a:t>)</a:t>
            </a:r>
          </a:p>
          <a:p>
            <a:pPr marL="342900" indent="-342900">
              <a:buFont typeface="+mj-lt"/>
              <a:buAutoNum type="arabicPeriod"/>
            </a:pPr>
            <a:r>
              <a:rPr lang="en-US" dirty="0">
                <a:latin typeface="Arial Nova" panose="020B0504020202020204" pitchFamily="34" charset="0"/>
              </a:rPr>
              <a:t>Measure a=</a:t>
            </a:r>
            <a:r>
              <a:rPr lang="en-US" dirty="0" err="1">
                <a:latin typeface="Arial Nova" panose="020B0504020202020204" pitchFamily="34" charset="0"/>
              </a:rPr>
              <a:t>accuracy_score</a:t>
            </a:r>
            <a:r>
              <a:rPr lang="en-US" dirty="0">
                <a:latin typeface="Arial Nova" panose="020B0504020202020204" pitchFamily="34" charset="0"/>
              </a:rPr>
              <a:t>(</a:t>
            </a:r>
            <a:r>
              <a:rPr lang="en-US" dirty="0" err="1">
                <a:latin typeface="Arial Nova" panose="020B0504020202020204" pitchFamily="34" charset="0"/>
              </a:rPr>
              <a:t>y_test,pred</a:t>
            </a:r>
            <a:r>
              <a:rPr lang="en-US" dirty="0">
                <a:latin typeface="Arial Nova" panose="020B0504020202020204" pitchFamily="34" charset="0"/>
              </a:rPr>
              <a:t>) </a:t>
            </a:r>
          </a:p>
          <a:p>
            <a:pPr marL="342900" indent="-342900">
              <a:buFont typeface="+mj-lt"/>
              <a:buAutoNum type="arabicPeriod"/>
            </a:pPr>
            <a:r>
              <a:rPr lang="en-US" dirty="0">
                <a:latin typeface="Arial Nova" panose="020B0504020202020204" pitchFamily="34" charset="0"/>
              </a:rPr>
              <a:t>Print accuracy is ‘a’</a:t>
            </a:r>
          </a:p>
          <a:p>
            <a:r>
              <a:rPr lang="en-US" dirty="0">
                <a:latin typeface="Arial Nova" panose="020B0504020202020204" pitchFamily="34" charset="0"/>
              </a:rPr>
              <a:t>Evaluation :</a:t>
            </a:r>
          </a:p>
          <a:p>
            <a:r>
              <a:rPr lang="en-US" dirty="0">
                <a:latin typeface="Arial Nova" panose="020B0504020202020204" pitchFamily="34" charset="0"/>
              </a:rPr>
              <a:t>9.  Input field evaluation parameters into an array </a:t>
            </a:r>
            <a:r>
              <a:rPr lang="en-US" dirty="0" err="1">
                <a:latin typeface="Arial Nova" panose="020B0504020202020204" pitchFamily="34" charset="0"/>
              </a:rPr>
              <a:t>crop_cond</a:t>
            </a:r>
            <a:r>
              <a:rPr lang="en-US" dirty="0">
                <a:latin typeface="Arial Nova" panose="020B0504020202020204" pitchFamily="34" charset="0"/>
              </a:rPr>
              <a:t> : hum, temp, pH &amp; rain</a:t>
            </a:r>
          </a:p>
          <a:p>
            <a:pPr marL="342900" indent="-342900">
              <a:buFont typeface="+mj-lt"/>
              <a:buAutoNum type="arabicPeriod" startAt="10"/>
            </a:pPr>
            <a:r>
              <a:rPr lang="en-US" dirty="0">
                <a:latin typeface="Arial Nova" panose="020B0504020202020204" pitchFamily="34" charset="0"/>
              </a:rPr>
              <a:t>Evaluate prediction : </a:t>
            </a:r>
            <a:r>
              <a:rPr lang="en-US" dirty="0" err="1">
                <a:latin typeface="Arial Nova" panose="020B0504020202020204" pitchFamily="34" charset="0"/>
              </a:rPr>
              <a:t>clf.predict</a:t>
            </a:r>
            <a:r>
              <a:rPr lang="en-US" dirty="0">
                <a:latin typeface="Arial Nova" panose="020B0504020202020204" pitchFamily="34" charset="0"/>
              </a:rPr>
              <a:t>(</a:t>
            </a:r>
            <a:r>
              <a:rPr lang="en-US" dirty="0" err="1">
                <a:latin typeface="Arial Nova" panose="020B0504020202020204" pitchFamily="34" charset="0"/>
              </a:rPr>
              <a:t>crop_cond</a:t>
            </a:r>
            <a:r>
              <a:rPr lang="en-US" dirty="0">
                <a:latin typeface="Arial Nova" panose="020B0504020202020204" pitchFamily="34" charset="0"/>
              </a:rPr>
              <a:t>)</a:t>
            </a:r>
          </a:p>
          <a:p>
            <a:pPr marL="342900" indent="-342900">
              <a:buFont typeface="+mj-lt"/>
              <a:buAutoNum type="arabicPeriod" startAt="10"/>
            </a:pPr>
            <a:r>
              <a:rPr lang="en-US" dirty="0">
                <a:latin typeface="Arial Nova" panose="020B0504020202020204" pitchFamily="34" charset="0"/>
              </a:rPr>
              <a:t>Display predicted outcome</a:t>
            </a:r>
          </a:p>
          <a:p>
            <a:pPr marL="342900" indent="-342900">
              <a:buFont typeface="+mj-lt"/>
              <a:buAutoNum type="arabicPeriod" startAt="10"/>
            </a:pPr>
            <a:r>
              <a:rPr lang="en-US" dirty="0">
                <a:latin typeface="Arial Nova" panose="020B0504020202020204" pitchFamily="34" charset="0"/>
              </a:rPr>
              <a:t>STOP</a:t>
            </a:r>
          </a:p>
        </p:txBody>
      </p:sp>
      <p:pic>
        <p:nvPicPr>
          <p:cNvPr id="6" name="Picture 5">
            <a:extLst>
              <a:ext uri="{FF2B5EF4-FFF2-40B4-BE49-F238E27FC236}">
                <a16:creationId xmlns:a16="http://schemas.microsoft.com/office/drawing/2014/main" id="{74144ABE-7A3D-4220-8AC8-48607E2B1266}"/>
              </a:ext>
            </a:extLst>
          </p:cNvPr>
          <p:cNvPicPr>
            <a:picLocks noChangeAspect="1"/>
          </p:cNvPicPr>
          <p:nvPr/>
        </p:nvPicPr>
        <p:blipFill>
          <a:blip r:embed="rId3"/>
          <a:stretch>
            <a:fillRect/>
          </a:stretch>
        </p:blipFill>
        <p:spPr>
          <a:xfrm>
            <a:off x="850604" y="2693790"/>
            <a:ext cx="1974147" cy="1470419"/>
          </a:xfrm>
          <a:prstGeom prst="rect">
            <a:avLst/>
          </a:prstGeom>
        </p:spPr>
      </p:pic>
      <p:sp>
        <p:nvSpPr>
          <p:cNvPr id="4" name="TextBox 3">
            <a:extLst>
              <a:ext uri="{FF2B5EF4-FFF2-40B4-BE49-F238E27FC236}">
                <a16:creationId xmlns:a16="http://schemas.microsoft.com/office/drawing/2014/main" id="{C803510A-51AD-4C26-8168-6D421918D2D0}"/>
              </a:ext>
            </a:extLst>
          </p:cNvPr>
          <p:cNvSpPr txBox="1"/>
          <p:nvPr/>
        </p:nvSpPr>
        <p:spPr>
          <a:xfrm>
            <a:off x="3252951" y="525531"/>
            <a:ext cx="5686097" cy="830997"/>
          </a:xfrm>
          <a:prstGeom prst="rect">
            <a:avLst/>
          </a:prstGeom>
          <a:noFill/>
        </p:spPr>
        <p:txBody>
          <a:bodyPr wrap="square" rtlCol="0">
            <a:spAutoFit/>
          </a:bodyPr>
          <a:lstStyle/>
          <a:p>
            <a:pPr algn="ctr"/>
            <a:r>
              <a:rPr lang="en-US" sz="4800" dirty="0">
                <a:solidFill>
                  <a:schemeClr val="accent1"/>
                </a:solidFill>
              </a:rPr>
              <a:t>Algorithm</a:t>
            </a:r>
          </a:p>
        </p:txBody>
      </p:sp>
    </p:spTree>
    <p:extLst>
      <p:ext uri="{BB962C8B-B14F-4D97-AF65-F5344CB8AC3E}">
        <p14:creationId xmlns:p14="http://schemas.microsoft.com/office/powerpoint/2010/main" val="55458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87AEB0-36D0-4B4B-BD06-0A8D122584F4}"/>
              </a:ext>
            </a:extLst>
          </p:cNvPr>
          <p:cNvSpPr txBox="1"/>
          <p:nvPr/>
        </p:nvSpPr>
        <p:spPr>
          <a:xfrm>
            <a:off x="2406869" y="429418"/>
            <a:ext cx="7378262" cy="830997"/>
          </a:xfrm>
          <a:prstGeom prst="rect">
            <a:avLst/>
          </a:prstGeom>
          <a:noFill/>
        </p:spPr>
        <p:txBody>
          <a:bodyPr wrap="square" rtlCol="0">
            <a:spAutoFit/>
          </a:bodyPr>
          <a:lstStyle/>
          <a:p>
            <a:pPr algn="ctr"/>
            <a:r>
              <a:rPr lang="en-US" sz="4800" dirty="0">
                <a:solidFill>
                  <a:schemeClr val="accent1"/>
                </a:solidFill>
              </a:rPr>
              <a:t>Software Implementation</a:t>
            </a:r>
          </a:p>
        </p:txBody>
      </p:sp>
      <p:sp>
        <p:nvSpPr>
          <p:cNvPr id="10" name="TextBox 9">
            <a:extLst>
              <a:ext uri="{FF2B5EF4-FFF2-40B4-BE49-F238E27FC236}">
                <a16:creationId xmlns:a16="http://schemas.microsoft.com/office/drawing/2014/main" id="{E1248B47-73DE-4051-BE20-9DFBE513E2E9}"/>
              </a:ext>
            </a:extLst>
          </p:cNvPr>
          <p:cNvSpPr txBox="1"/>
          <p:nvPr/>
        </p:nvSpPr>
        <p:spPr>
          <a:xfrm>
            <a:off x="285135" y="1289912"/>
            <a:ext cx="6096000" cy="5114862"/>
          </a:xfrm>
          <a:prstGeom prst="rect">
            <a:avLst/>
          </a:prstGeom>
          <a:noFill/>
          <a:ln>
            <a:solidFill>
              <a:schemeClr val="accent1"/>
            </a:solidFill>
          </a:ln>
        </p:spPr>
        <p:txBody>
          <a:bodyPr wrap="square">
            <a:spAutoFit/>
          </a:bodyPr>
          <a:lstStyle/>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#Creating ML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pandas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as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numpy</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as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np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sklearn.model_selection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train_test_split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#Reading the csv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pd.read_csv</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'Crop_Pred.csv'</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my_dummy</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pd.get_dummies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data.label</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iloc</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pd.concat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data,my_dummy</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],axis=</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data.drop</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'label'</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axis=</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,inplace=</a:t>
            </a:r>
            <a:r>
              <a:rPr lang="en-US" sz="105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True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features=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data.iloc</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4</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].values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target=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data.iloc</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4</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:].values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#Dividing the data into training and test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X_train,X_test,y_train,y_test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train_test_split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features,target,test_size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0.3</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,random_state=</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5</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#Importing Decision Tree classifier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sklearn.tree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DecisionTreeRegressor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clf</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DecisionTreeRegressor</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#Fitting the classifier into training set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clf.fit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X_train,y_train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clf.predict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X_test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sklearn.metrics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mean_squared_error</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r2_score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model_score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clf.score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X_train,y_train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‘Coefficient of determination R^2 of the prediction.: '</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model_score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"Mean squared error: %.2f"</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mean_squared_error</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'Test Variance score: %.2f'</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r2_score(</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sklearn.metrics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import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accuracy_score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accuracy_score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y_test,pred</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"The accuracy of this model is: "</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100</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B24EBF07-53F9-4697-8251-B90BFB1D5AAD}"/>
              </a:ext>
            </a:extLst>
          </p:cNvPr>
          <p:cNvSpPr txBox="1"/>
          <p:nvPr/>
        </p:nvSpPr>
        <p:spPr>
          <a:xfrm>
            <a:off x="6567945" y="1289912"/>
            <a:ext cx="5319252" cy="5114862"/>
          </a:xfrm>
          <a:prstGeom prst="rect">
            <a:avLst/>
          </a:prstGeom>
          <a:noFill/>
          <a:ln>
            <a:solidFill>
              <a:schemeClr val="accent1"/>
            </a:solidFill>
          </a:ln>
        </p:spPr>
        <p:txBody>
          <a:bodyPr wrap="square">
            <a:spAutoFit/>
          </a:bodyPr>
          <a:lstStyle/>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Field inputs evaluation for Crop Prediction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ah=</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76.16151562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atemp</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29.16226551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pH=</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5.816622479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rain=</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100.0075679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predictcrop</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ah,atemp,pH,rain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Putting the names of crop in a single list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crops=[</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'wheat'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'mungbean'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'Tea'</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'millet'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'maize'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'lentil'</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'jute'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'coffee'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'cotton'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'ground </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nut'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'peas'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'rubber'</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'sugarcane'</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'tobacco'</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'kidney</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beans'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'moth</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beans'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'coconut'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blackgram</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'adzuki </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beans'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'pigeon</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peas'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'chick</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 peas'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'banana'</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'grapes'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'apple'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'mango'</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'muskmelon'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'orange'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'papaya'</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'watermelon'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'pomegranate'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cr</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#Predicting the crop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predictions =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clf.predict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predictcrop</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count=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range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30</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if(predictions[</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c=crops[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count=count+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break</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if(count==</a:t>
            </a:r>
            <a:r>
              <a:rPr lang="en-US" sz="1050" dirty="0">
                <a:solidFill>
                  <a:srgbClr val="09885A"/>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'The predicted crop is %s'</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cr</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AF00DB"/>
                </a:solidFill>
                <a:effectLst/>
                <a:latin typeface="Courier New" panose="02070309020205020404" pitchFamily="49" charset="0"/>
                <a:ea typeface="Times New Roman" panose="02020603050405020304" pitchFamily="18" charset="0"/>
                <a:cs typeface="Times New Roman" panose="02020603050405020304" pitchFamily="18" charset="0"/>
              </a:rPr>
              <a:t>else</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05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'The predicted crop is %</a:t>
            </a:r>
            <a:r>
              <a:rPr lang="en-US" sz="1050" dirty="0" err="1">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a:t>
            </a:r>
            <a:r>
              <a:rPr lang="en-US" sz="105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425"/>
              </a:lnSpc>
              <a:spcBef>
                <a:spcPts val="0"/>
              </a:spcBef>
              <a:spcAft>
                <a:spcPts val="0"/>
              </a:spcAft>
            </a:pP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50" dirty="0">
                <a:solidFill>
                  <a:srgbClr val="795E26"/>
                </a:solidFill>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05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44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3CCC4-465F-4721-B688-679076B7F15F}"/>
              </a:ext>
            </a:extLst>
          </p:cNvPr>
          <p:cNvSpPr txBox="1"/>
          <p:nvPr/>
        </p:nvSpPr>
        <p:spPr>
          <a:xfrm>
            <a:off x="1696064" y="1023850"/>
            <a:ext cx="8078557" cy="369332"/>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The accuracy of this model is: 90.43</a:t>
            </a:r>
            <a:endParaRPr lang="en-US" b="1" dirty="0"/>
          </a:p>
        </p:txBody>
      </p:sp>
      <p:sp>
        <p:nvSpPr>
          <p:cNvPr id="2" name="TextBox 1">
            <a:extLst>
              <a:ext uri="{FF2B5EF4-FFF2-40B4-BE49-F238E27FC236}">
                <a16:creationId xmlns:a16="http://schemas.microsoft.com/office/drawing/2014/main" id="{BF6AC5C3-AA6D-4FAA-9CAE-461D60E808D8}"/>
              </a:ext>
            </a:extLst>
          </p:cNvPr>
          <p:cNvSpPr txBox="1"/>
          <p:nvPr/>
        </p:nvSpPr>
        <p:spPr>
          <a:xfrm>
            <a:off x="1334817" y="374981"/>
            <a:ext cx="6453349" cy="461665"/>
          </a:xfrm>
          <a:prstGeom prst="rect">
            <a:avLst/>
          </a:prstGeom>
          <a:noFill/>
        </p:spPr>
        <p:txBody>
          <a:bodyPr wrap="square" rtlCol="0">
            <a:spAutoFit/>
          </a:bodyPr>
          <a:lstStyle/>
          <a:p>
            <a:r>
              <a:rPr lang="en-US" sz="2400" u="sng" dirty="0">
                <a:solidFill>
                  <a:schemeClr val="accent1"/>
                </a:solidFill>
                <a:latin typeface="Arial" panose="020B0604020202020204" pitchFamily="34" charset="0"/>
                <a:cs typeface="Arial" panose="020B0604020202020204" pitchFamily="34" charset="0"/>
              </a:rPr>
              <a:t>ML Model validation results using Test data</a:t>
            </a:r>
          </a:p>
        </p:txBody>
      </p:sp>
      <p:sp>
        <p:nvSpPr>
          <p:cNvPr id="4" name="TextBox 3">
            <a:extLst>
              <a:ext uri="{FF2B5EF4-FFF2-40B4-BE49-F238E27FC236}">
                <a16:creationId xmlns:a16="http://schemas.microsoft.com/office/drawing/2014/main" id="{3FE4990C-E028-4309-BF67-A8367A0AD71C}"/>
              </a:ext>
            </a:extLst>
          </p:cNvPr>
          <p:cNvSpPr txBox="1"/>
          <p:nvPr/>
        </p:nvSpPr>
        <p:spPr>
          <a:xfrm>
            <a:off x="1334817" y="1487377"/>
            <a:ext cx="5948851" cy="461665"/>
          </a:xfrm>
          <a:prstGeom prst="rect">
            <a:avLst/>
          </a:prstGeom>
          <a:noFill/>
        </p:spPr>
        <p:txBody>
          <a:bodyPr wrap="square" rtlCol="0">
            <a:spAutoFit/>
          </a:bodyPr>
          <a:lstStyle/>
          <a:p>
            <a:r>
              <a:rPr lang="en-US" sz="2400" u="sng" dirty="0">
                <a:solidFill>
                  <a:schemeClr val="accent1"/>
                </a:solidFill>
                <a:latin typeface="Arial" panose="020B0604020202020204" pitchFamily="34" charset="0"/>
                <a:cs typeface="Arial" panose="020B0604020202020204" pitchFamily="34" charset="0"/>
              </a:rPr>
              <a:t>Prediction results using field input data</a:t>
            </a:r>
          </a:p>
        </p:txBody>
      </p:sp>
      <p:sp>
        <p:nvSpPr>
          <p:cNvPr id="6" name="TextBox 5">
            <a:extLst>
              <a:ext uri="{FF2B5EF4-FFF2-40B4-BE49-F238E27FC236}">
                <a16:creationId xmlns:a16="http://schemas.microsoft.com/office/drawing/2014/main" id="{141CA801-14A8-46BB-8474-0E9482DC923E}"/>
              </a:ext>
            </a:extLst>
          </p:cNvPr>
          <p:cNvSpPr txBox="1"/>
          <p:nvPr/>
        </p:nvSpPr>
        <p:spPr>
          <a:xfrm>
            <a:off x="1696064" y="1886148"/>
            <a:ext cx="9161119" cy="4247317"/>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 </a:t>
            </a:r>
          </a:p>
          <a:p>
            <a:r>
              <a:rPr lang="en-US" b="1" i="0" dirty="0">
                <a:solidFill>
                  <a:srgbClr val="212121"/>
                </a:solidFill>
                <a:effectLst/>
                <a:latin typeface="Courier New" panose="02070309020205020404" pitchFamily="49" charset="0"/>
              </a:rPr>
              <a:t>1. For input conditions of temperature, humidity, pH, rainfall : </a:t>
            </a:r>
          </a:p>
          <a:p>
            <a:r>
              <a:rPr lang="en-US" b="1" i="0" dirty="0">
                <a:solidFill>
                  <a:srgbClr val="212121"/>
                </a:solidFill>
                <a:effectLst/>
                <a:latin typeface="Courier New" panose="02070309020205020404" pitchFamily="49" charset="0"/>
              </a:rPr>
              <a:t>[[20.98603693, 74.413489, 5.260838965, 47.54876687]] </a:t>
            </a:r>
          </a:p>
          <a:p>
            <a:endParaRPr lang="en-US" b="1" i="0" dirty="0">
              <a:solidFill>
                <a:srgbClr val="212121"/>
              </a:solidFill>
              <a:effectLst/>
              <a:latin typeface="Courier New" panose="02070309020205020404" pitchFamily="49" charset="0"/>
            </a:endParaRPr>
          </a:p>
          <a:p>
            <a:r>
              <a:rPr lang="en-US" b="1" i="0" dirty="0">
                <a:solidFill>
                  <a:srgbClr val="212121"/>
                </a:solidFill>
                <a:effectLst/>
                <a:latin typeface="Courier New" panose="02070309020205020404" pitchFamily="49" charset="0"/>
              </a:rPr>
              <a:t>The predicted crop is muskmelon.</a:t>
            </a:r>
          </a:p>
          <a:p>
            <a:endParaRPr lang="en-US" b="1" dirty="0">
              <a:solidFill>
                <a:srgbClr val="212121"/>
              </a:solidFill>
              <a:latin typeface="Courier New" panose="02070309020205020404" pitchFamily="49" charset="0"/>
            </a:endParaRPr>
          </a:p>
          <a:p>
            <a:r>
              <a:rPr lang="en-US" b="1" i="0" dirty="0">
                <a:solidFill>
                  <a:srgbClr val="212121"/>
                </a:solidFill>
                <a:effectLst/>
                <a:latin typeface="Courier New" panose="02070309020205020404" pitchFamily="49" charset="0"/>
              </a:rPr>
              <a:t>2. For input conditions of temperature, humidity, pH, rainfall : [[17.1500252, 13.8868387, 6.89091, 52.27762]] </a:t>
            </a:r>
          </a:p>
          <a:p>
            <a:endParaRPr lang="en-US" b="1" i="0" dirty="0">
              <a:solidFill>
                <a:srgbClr val="212121"/>
              </a:solidFill>
              <a:effectLst/>
              <a:latin typeface="Courier New" panose="02070309020205020404" pitchFamily="49" charset="0"/>
            </a:endParaRPr>
          </a:p>
          <a:p>
            <a:r>
              <a:rPr lang="en-US" b="1" i="0" dirty="0">
                <a:solidFill>
                  <a:srgbClr val="212121"/>
                </a:solidFill>
                <a:effectLst/>
                <a:latin typeface="Courier New" panose="02070309020205020404" pitchFamily="49" charset="0"/>
              </a:rPr>
              <a:t>The predicted crop is peas.</a:t>
            </a:r>
          </a:p>
          <a:p>
            <a:endParaRPr lang="en-US" b="1" dirty="0">
              <a:solidFill>
                <a:srgbClr val="212121"/>
              </a:solidFill>
              <a:latin typeface="Courier New" panose="02070309020205020404" pitchFamily="49" charset="0"/>
            </a:endParaRPr>
          </a:p>
          <a:p>
            <a:r>
              <a:rPr lang="en-US" b="1" dirty="0">
                <a:solidFill>
                  <a:srgbClr val="212121"/>
                </a:solidFill>
                <a:latin typeface="Courier New" panose="02070309020205020404" pitchFamily="49" charset="0"/>
              </a:rPr>
              <a:t>3. </a:t>
            </a:r>
            <a:r>
              <a:rPr lang="en-US" b="1" i="0" dirty="0">
                <a:solidFill>
                  <a:srgbClr val="212121"/>
                </a:solidFill>
                <a:effectLst/>
                <a:latin typeface="Courier New" panose="02070309020205020404" pitchFamily="49" charset="0"/>
              </a:rPr>
              <a:t>For input conditions of temperature, humidity, pH, rainfall : [[62.1387382, 22.1749996, 6.410441476, 23.46622584]] </a:t>
            </a:r>
          </a:p>
          <a:p>
            <a:endParaRPr lang="en-US" b="1" i="0" dirty="0">
              <a:solidFill>
                <a:srgbClr val="212121"/>
              </a:solidFill>
              <a:effectLst/>
              <a:latin typeface="Courier New" panose="02070309020205020404" pitchFamily="49" charset="0"/>
            </a:endParaRPr>
          </a:p>
          <a:p>
            <a:r>
              <a:rPr lang="en-US" b="1" i="0" dirty="0">
                <a:solidFill>
                  <a:srgbClr val="212121"/>
                </a:solidFill>
                <a:effectLst/>
                <a:latin typeface="Courier New" panose="02070309020205020404" pitchFamily="49" charset="0"/>
              </a:rPr>
              <a:t>The predicted crop is apple.</a:t>
            </a:r>
            <a:endParaRPr lang="en-US" b="1" dirty="0"/>
          </a:p>
        </p:txBody>
      </p:sp>
    </p:spTree>
    <p:extLst>
      <p:ext uri="{BB962C8B-B14F-4D97-AF65-F5344CB8AC3E}">
        <p14:creationId xmlns:p14="http://schemas.microsoft.com/office/powerpoint/2010/main" val="172292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DEA5-30A0-4620-A080-32B2AF6A81A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0596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1586-4A21-4863-A23E-4900F46B663D}"/>
              </a:ext>
            </a:extLst>
          </p:cNvPr>
          <p:cNvSpPr>
            <a:spLocks noGrp="1"/>
          </p:cNvSpPr>
          <p:nvPr>
            <p:ph type="title"/>
          </p:nvPr>
        </p:nvSpPr>
        <p:spPr>
          <a:xfrm>
            <a:off x="1143000" y="560438"/>
            <a:ext cx="9875520" cy="1356360"/>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4455E3DD-328A-41E9-AB21-1A53610F2E5D}"/>
              </a:ext>
            </a:extLst>
          </p:cNvPr>
          <p:cNvSpPr>
            <a:spLocks noGrp="1"/>
          </p:cNvSpPr>
          <p:nvPr>
            <p:ph idx="1"/>
          </p:nvPr>
        </p:nvSpPr>
        <p:spPr>
          <a:xfrm>
            <a:off x="984665" y="2077057"/>
            <a:ext cx="10250892" cy="3143872"/>
          </a:xfrm>
        </p:spPr>
        <p:txBody>
          <a:bodyPr>
            <a:normAutofit/>
          </a:bodyPr>
          <a:lstStyle/>
          <a:p>
            <a:r>
              <a:rPr lang="en-US" dirty="0">
                <a:solidFill>
                  <a:schemeClr val="tx1"/>
                </a:solidFill>
              </a:rPr>
              <a:t>Farmers choose the same crop to grow repeatedly instead of trying new varieties of crops. </a:t>
            </a:r>
          </a:p>
          <a:p>
            <a:r>
              <a:rPr lang="en-US" dirty="0">
                <a:solidFill>
                  <a:schemeClr val="tx1"/>
                </a:solidFill>
              </a:rPr>
              <a:t>Overuse of inorganic fertilizers which depletes the land of nutrients and further causes soil acidification and affects the crop yield. </a:t>
            </a:r>
          </a:p>
          <a:p>
            <a:r>
              <a:rPr lang="en-US" dirty="0">
                <a:solidFill>
                  <a:schemeClr val="tx1"/>
                </a:solidFill>
              </a:rPr>
              <a:t>Thus, adopting new agriculture technologies is very important to make the best use of the resources available. </a:t>
            </a:r>
          </a:p>
        </p:txBody>
      </p:sp>
    </p:spTree>
    <p:extLst>
      <p:ext uri="{BB962C8B-B14F-4D97-AF65-F5344CB8AC3E}">
        <p14:creationId xmlns:p14="http://schemas.microsoft.com/office/powerpoint/2010/main" val="304654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1586-4A21-4863-A23E-4900F46B663D}"/>
              </a:ext>
            </a:extLst>
          </p:cNvPr>
          <p:cNvSpPr>
            <a:spLocks noGrp="1"/>
          </p:cNvSpPr>
          <p:nvPr>
            <p:ph type="title"/>
          </p:nvPr>
        </p:nvSpPr>
        <p:spPr>
          <a:xfrm>
            <a:off x="1143000" y="560438"/>
            <a:ext cx="9875520" cy="1356360"/>
          </a:xfrm>
        </p:spPr>
        <p:txBody>
          <a:bodyPr/>
          <a:lstStyle/>
          <a:p>
            <a:pPr algn="ctr"/>
            <a:r>
              <a:rPr lang="en-US" dirty="0"/>
              <a:t>ABSTRACT</a:t>
            </a:r>
          </a:p>
        </p:txBody>
      </p:sp>
      <p:sp>
        <p:nvSpPr>
          <p:cNvPr id="3" name="Content Placeholder 2">
            <a:extLst>
              <a:ext uri="{FF2B5EF4-FFF2-40B4-BE49-F238E27FC236}">
                <a16:creationId xmlns:a16="http://schemas.microsoft.com/office/drawing/2014/main" id="{4455E3DD-328A-41E9-AB21-1A53610F2E5D}"/>
              </a:ext>
            </a:extLst>
          </p:cNvPr>
          <p:cNvSpPr>
            <a:spLocks noGrp="1"/>
          </p:cNvSpPr>
          <p:nvPr>
            <p:ph idx="1"/>
          </p:nvPr>
        </p:nvSpPr>
        <p:spPr>
          <a:xfrm>
            <a:off x="984665" y="2077057"/>
            <a:ext cx="10250892" cy="3143872"/>
          </a:xfrm>
        </p:spPr>
        <p:txBody>
          <a:bodyPr/>
          <a:lstStyle/>
          <a:p>
            <a:r>
              <a:rPr lang="en-US" dirty="0">
                <a:solidFill>
                  <a:schemeClr val="tx1"/>
                </a:solidFill>
              </a:rPr>
              <a:t>We use </a:t>
            </a:r>
            <a:r>
              <a:rPr lang="en-US" b="1" dirty="0">
                <a:solidFill>
                  <a:schemeClr val="tx1"/>
                </a:solidFill>
              </a:rPr>
              <a:t>ML technique</a:t>
            </a:r>
            <a:r>
              <a:rPr lang="en-US" dirty="0">
                <a:solidFill>
                  <a:schemeClr val="tx1"/>
                </a:solidFill>
              </a:rPr>
              <a:t> to predict the most profitable crop in their current weather and soil conditions. </a:t>
            </a:r>
          </a:p>
          <a:p>
            <a:r>
              <a:rPr lang="en-US" dirty="0">
                <a:solidFill>
                  <a:schemeClr val="tx1"/>
                </a:solidFill>
              </a:rPr>
              <a:t>Various field conditions are taken as input and an appropriate crop that can be grown in these conditions is predicted as output.</a:t>
            </a:r>
          </a:p>
          <a:p>
            <a:r>
              <a:rPr lang="en-US" dirty="0">
                <a:solidFill>
                  <a:schemeClr val="tx1"/>
                </a:solidFill>
              </a:rPr>
              <a:t>Farmers can get to know about the new crops for given environmental conditions.</a:t>
            </a:r>
          </a:p>
          <a:p>
            <a:r>
              <a:rPr lang="en-US" dirty="0">
                <a:solidFill>
                  <a:schemeClr val="tx1"/>
                </a:solidFill>
              </a:rPr>
              <a:t>The farm productivity can be increased by understanding and forecasting crop performance in a variety of environmental conditions.</a:t>
            </a:r>
          </a:p>
        </p:txBody>
      </p:sp>
    </p:spTree>
    <p:extLst>
      <p:ext uri="{BB962C8B-B14F-4D97-AF65-F5344CB8AC3E}">
        <p14:creationId xmlns:p14="http://schemas.microsoft.com/office/powerpoint/2010/main" val="189880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78DCD8-E2D6-4877-AE9C-DE6493818B6D}"/>
              </a:ext>
            </a:extLst>
          </p:cNvPr>
          <p:cNvSpPr txBox="1"/>
          <p:nvPr/>
        </p:nvSpPr>
        <p:spPr>
          <a:xfrm>
            <a:off x="3047999" y="459190"/>
            <a:ext cx="6096002" cy="769441"/>
          </a:xfrm>
          <a:prstGeom prst="rect">
            <a:avLst/>
          </a:prstGeom>
          <a:noFill/>
        </p:spPr>
        <p:txBody>
          <a:bodyPr wrap="square" rtlCol="0">
            <a:spAutoFit/>
          </a:bodyPr>
          <a:lstStyle/>
          <a:p>
            <a:pPr algn="ctr"/>
            <a:r>
              <a:rPr lang="en-US" sz="4400" dirty="0">
                <a:solidFill>
                  <a:schemeClr val="accent1"/>
                </a:solidFill>
              </a:rPr>
              <a:t>LITERATURE SURVEY</a:t>
            </a:r>
          </a:p>
        </p:txBody>
      </p:sp>
      <p:graphicFrame>
        <p:nvGraphicFramePr>
          <p:cNvPr id="39" name="Table 39">
            <a:extLst>
              <a:ext uri="{FF2B5EF4-FFF2-40B4-BE49-F238E27FC236}">
                <a16:creationId xmlns:a16="http://schemas.microsoft.com/office/drawing/2014/main" id="{9F11B5EA-BBDD-4C8D-8BC8-E23160EB7808}"/>
              </a:ext>
            </a:extLst>
          </p:cNvPr>
          <p:cNvGraphicFramePr>
            <a:graphicFrameLocks noGrp="1"/>
          </p:cNvGraphicFramePr>
          <p:nvPr/>
        </p:nvGraphicFramePr>
        <p:xfrm>
          <a:off x="616450" y="1527817"/>
          <a:ext cx="10962526" cy="4746257"/>
        </p:xfrm>
        <a:graphic>
          <a:graphicData uri="http://schemas.openxmlformats.org/drawingml/2006/table">
            <a:tbl>
              <a:tblPr firstRow="1" bandRow="1">
                <a:tableStyleId>{0505E3EF-67EA-436B-97B2-0124C06EBD24}</a:tableStyleId>
              </a:tblPr>
              <a:tblGrid>
                <a:gridCol w="919954">
                  <a:extLst>
                    <a:ext uri="{9D8B030D-6E8A-4147-A177-3AD203B41FA5}">
                      <a16:colId xmlns:a16="http://schemas.microsoft.com/office/drawing/2014/main" val="2977620572"/>
                    </a:ext>
                  </a:extLst>
                </a:gridCol>
                <a:gridCol w="3455755">
                  <a:extLst>
                    <a:ext uri="{9D8B030D-6E8A-4147-A177-3AD203B41FA5}">
                      <a16:colId xmlns:a16="http://schemas.microsoft.com/office/drawing/2014/main" val="179840137"/>
                    </a:ext>
                  </a:extLst>
                </a:gridCol>
                <a:gridCol w="2045639">
                  <a:extLst>
                    <a:ext uri="{9D8B030D-6E8A-4147-A177-3AD203B41FA5}">
                      <a16:colId xmlns:a16="http://schemas.microsoft.com/office/drawing/2014/main" val="1465861086"/>
                    </a:ext>
                  </a:extLst>
                </a:gridCol>
                <a:gridCol w="4541178">
                  <a:extLst>
                    <a:ext uri="{9D8B030D-6E8A-4147-A177-3AD203B41FA5}">
                      <a16:colId xmlns:a16="http://schemas.microsoft.com/office/drawing/2014/main" val="372619395"/>
                    </a:ext>
                  </a:extLst>
                </a:gridCol>
              </a:tblGrid>
              <a:tr h="537289">
                <a:tc>
                  <a:txBody>
                    <a:bodyPr/>
                    <a:lstStyle/>
                    <a:p>
                      <a:pPr lvl="0" algn="ctr"/>
                      <a:r>
                        <a:rPr lang="en-US" sz="1850" b="1" dirty="0"/>
                        <a:t>S. No.</a:t>
                      </a:r>
                      <a:endParaRPr lang="en-US" sz="1850" b="1" dirty="0">
                        <a:latin typeface="Arial" panose="020B0604020202020204" pitchFamily="34" charset="0"/>
                        <a:cs typeface="Arial" panose="020B0604020202020204" pitchFamily="34"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50" b="1" kern="1200" dirty="0">
                          <a:solidFill>
                            <a:schemeClr val="dk1"/>
                          </a:solidFill>
                          <a:latin typeface="+mn-lt"/>
                          <a:ea typeface="+mn-ea"/>
                          <a:cs typeface="+mn-cs"/>
                        </a:rPr>
                        <a:t>Title of paper &amp; year</a:t>
                      </a: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50" b="1" kern="1200" dirty="0">
                          <a:solidFill>
                            <a:schemeClr val="dk1"/>
                          </a:solidFill>
                          <a:latin typeface="+mn-lt"/>
                          <a:ea typeface="+mn-ea"/>
                          <a:cs typeface="+mn-cs"/>
                        </a:rPr>
                        <a:t>Authors</a:t>
                      </a: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50" b="1" kern="1200" dirty="0">
                          <a:solidFill>
                            <a:schemeClr val="dk1"/>
                          </a:solidFill>
                          <a:latin typeface="+mn-lt"/>
                          <a:ea typeface="+mn-ea"/>
                          <a:cs typeface="+mn-cs"/>
                        </a:rPr>
                        <a:t>Conclusion</a:t>
                      </a:r>
                    </a:p>
                  </a:txBody>
                  <a:tcPr anchor="ctr">
                    <a:solidFill>
                      <a:schemeClr val="accent2"/>
                    </a:solidFill>
                  </a:tcPr>
                </a:tc>
                <a:extLst>
                  <a:ext uri="{0D108BD9-81ED-4DB2-BD59-A6C34878D82A}">
                    <a16:rowId xmlns:a16="http://schemas.microsoft.com/office/drawing/2014/main" val="497575059"/>
                  </a:ext>
                </a:extLst>
              </a:tr>
              <a:tr h="1035001">
                <a:tc>
                  <a:txBody>
                    <a:bodyPr/>
                    <a:lstStyle/>
                    <a:p>
                      <a:pPr algn="l"/>
                      <a:r>
                        <a:rPr lang="en-US" sz="1500" dirty="0">
                          <a:latin typeface="Candara" panose="020E0502030303020204" pitchFamily="34" charset="0"/>
                        </a:rPr>
                        <a:t>1.</a:t>
                      </a:r>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Crop Prediction System using Machine Learning - Dec,2017</a:t>
                      </a: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Prof. D.S. Zingade1 ,Omkar Buchade2 ,Nilesh Mehta.</a:t>
                      </a: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This system suggests number of profitable crops providing a choice directly to the farmer about which crop to cultivate. </a:t>
                      </a:r>
                    </a:p>
                    <a:p>
                      <a:pPr algn="l"/>
                      <a:endParaRPr lang="en-US" sz="1500" dirty="0">
                        <a:latin typeface="Candara" panose="020E0502030303020204" pitchFamily="34" charset="0"/>
                        <a:cs typeface="Arial" panose="020B0604020202020204" pitchFamily="34" charset="0"/>
                      </a:endParaRPr>
                    </a:p>
                  </a:txBody>
                  <a:tcPr/>
                </a:tc>
                <a:extLst>
                  <a:ext uri="{0D108BD9-81ED-4DB2-BD59-A6C34878D82A}">
                    <a16:rowId xmlns:a16="http://schemas.microsoft.com/office/drawing/2014/main" val="1290970625"/>
                  </a:ext>
                </a:extLst>
              </a:tr>
              <a:tr h="976516">
                <a:tc>
                  <a:txBody>
                    <a:bodyPr/>
                    <a:lstStyle/>
                    <a:p>
                      <a:pPr algn="l"/>
                      <a:r>
                        <a:rPr lang="en-US" sz="1500" dirty="0">
                          <a:latin typeface="Candara" panose="020E0502030303020204" pitchFamily="34" charset="0"/>
                        </a:rPr>
                        <a:t>2.</a:t>
                      </a:r>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Crop Recommendation System Using Machine Learning Techniques-April 2017.</a:t>
                      </a: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S KRISHNA PRASAD, B SIVA SREEDHARAN, S JAISHANTH  </a:t>
                      </a:r>
                      <a:endParaRPr lang="fr-FR" sz="1500" dirty="0">
                        <a:latin typeface="Candara" panose="020E0502030303020204" pitchFamily="34" charset="0"/>
                      </a:endParaRP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500" dirty="0">
                          <a:latin typeface="Candara" panose="020E0502030303020204" pitchFamily="34" charset="0"/>
                        </a:rPr>
                        <a:t>This document proposes a crop recommandation system </a:t>
                      </a:r>
                      <a:r>
                        <a:rPr lang="en-US" sz="1500" dirty="0">
                          <a:latin typeface="Candara" panose="020E0502030303020204" pitchFamily="34" charset="0"/>
                        </a:rPr>
                        <a:t>to predict the yield of a particular crop under a particular weather condition.</a:t>
                      </a:r>
                    </a:p>
                    <a:p>
                      <a:pPr algn="l"/>
                      <a:endParaRPr lang="en-US" sz="1500" dirty="0">
                        <a:latin typeface="Candara" panose="020E0502030303020204" pitchFamily="34" charset="0"/>
                        <a:cs typeface="Arial" panose="020B0604020202020204" pitchFamily="34" charset="0"/>
                      </a:endParaRPr>
                    </a:p>
                  </a:txBody>
                  <a:tcPr/>
                </a:tc>
                <a:extLst>
                  <a:ext uri="{0D108BD9-81ED-4DB2-BD59-A6C34878D82A}">
                    <a16:rowId xmlns:a16="http://schemas.microsoft.com/office/drawing/2014/main" val="3476907754"/>
                  </a:ext>
                </a:extLst>
              </a:tr>
              <a:tr h="1035001">
                <a:tc>
                  <a:txBody>
                    <a:bodyPr/>
                    <a:lstStyle/>
                    <a:p>
                      <a:pPr algn="l"/>
                      <a:r>
                        <a:rPr lang="en-US" sz="1500" dirty="0">
                          <a:latin typeface="Candara" panose="020E0502030303020204" pitchFamily="34" charset="0"/>
                        </a:rPr>
                        <a:t>3.</a:t>
                      </a:r>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Crop Prediction Method using Regression and Machine Learning Technology: Survey - 2014 </a:t>
                      </a: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Yun Hwan Kima, </a:t>
                      </a:r>
                      <a:r>
                        <a:rPr lang="en-US" sz="1500" dirty="0" err="1">
                          <a:latin typeface="Candara" panose="020E0502030303020204" pitchFamily="34" charset="0"/>
                        </a:rPr>
                        <a:t>Dongil</a:t>
                      </a:r>
                      <a:r>
                        <a:rPr lang="en-US" sz="1500" dirty="0">
                          <a:latin typeface="Candara" panose="020E0502030303020204" pitchFamily="34" charset="0"/>
                        </a:rPr>
                        <a:t> Hana , Sung </a:t>
                      </a:r>
                      <a:r>
                        <a:rPr lang="en-US" sz="1500" dirty="0" err="1">
                          <a:latin typeface="Candara" panose="020E0502030303020204" pitchFamily="34" charset="0"/>
                        </a:rPr>
                        <a:t>Wook</a:t>
                      </a:r>
                      <a:r>
                        <a:rPr lang="en-US" sz="1500" dirty="0">
                          <a:latin typeface="Candara" panose="020E0502030303020204" pitchFamily="34" charset="0"/>
                        </a:rPr>
                        <a:t> </a:t>
                      </a:r>
                      <a:r>
                        <a:rPr lang="en-US" sz="1500" dirty="0" err="1">
                          <a:latin typeface="Candara" panose="020E0502030303020204" pitchFamily="34" charset="0"/>
                        </a:rPr>
                        <a:t>Baik</a:t>
                      </a:r>
                      <a:endParaRPr lang="en-US" sz="1500" dirty="0">
                        <a:latin typeface="Candara" panose="020E0502030303020204" pitchFamily="34" charset="0"/>
                      </a:endParaRP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The methods of prediction used can help farms reduce damages and increase their income and need to be extended as to apply them to various crops.</a:t>
                      </a:r>
                    </a:p>
                    <a:p>
                      <a:pPr algn="l"/>
                      <a:endParaRPr lang="en-US" sz="1500" dirty="0">
                        <a:latin typeface="Candara" panose="020E0502030303020204" pitchFamily="34" charset="0"/>
                        <a:cs typeface="Arial" panose="020B0604020202020204" pitchFamily="34" charset="0"/>
                      </a:endParaRPr>
                    </a:p>
                  </a:txBody>
                  <a:tcPr/>
                </a:tc>
                <a:extLst>
                  <a:ext uri="{0D108BD9-81ED-4DB2-BD59-A6C34878D82A}">
                    <a16:rowId xmlns:a16="http://schemas.microsoft.com/office/drawing/2014/main" val="3743614883"/>
                  </a:ext>
                </a:extLst>
              </a:tr>
              <a:tr h="1133126">
                <a:tc>
                  <a:txBody>
                    <a:bodyPr/>
                    <a:lstStyle/>
                    <a:p>
                      <a:pPr algn="l"/>
                      <a:r>
                        <a:rPr lang="en-US" sz="1500" dirty="0">
                          <a:latin typeface="Candara" panose="020E0502030303020204" pitchFamily="34" charset="0"/>
                        </a:rPr>
                        <a:t>4.</a:t>
                      </a:r>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Crop Recommendation System to Maximize Crop Yield using Machine Learning Technique- Dec,2017.</a:t>
                      </a: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Rohit Kumar </a:t>
                      </a:r>
                      <a:r>
                        <a:rPr lang="en-US" sz="1500" dirty="0" err="1">
                          <a:latin typeface="Candara" panose="020E0502030303020204" pitchFamily="34" charset="0"/>
                        </a:rPr>
                        <a:t>Rajak</a:t>
                      </a:r>
                      <a:r>
                        <a:rPr lang="en-US" sz="1500" dirty="0">
                          <a:latin typeface="Candara" panose="020E0502030303020204" pitchFamily="34" charset="0"/>
                        </a:rPr>
                        <a:t>, Ankit </a:t>
                      </a:r>
                      <a:r>
                        <a:rPr lang="en-US" sz="1500" dirty="0" err="1">
                          <a:latin typeface="Candara" panose="020E0502030303020204" pitchFamily="34" charset="0"/>
                        </a:rPr>
                        <a:t>Pawar</a:t>
                      </a:r>
                      <a:r>
                        <a:rPr lang="en-US" sz="1500" dirty="0">
                          <a:latin typeface="Candara" panose="020E0502030303020204" pitchFamily="34" charset="0"/>
                        </a:rPr>
                        <a:t>, </a:t>
                      </a:r>
                      <a:r>
                        <a:rPr lang="en-US" sz="1500" dirty="0" err="1">
                          <a:latin typeface="Candara" panose="020E0502030303020204" pitchFamily="34" charset="0"/>
                        </a:rPr>
                        <a:t>Mitalee</a:t>
                      </a:r>
                      <a:r>
                        <a:rPr lang="en-US" sz="1500" dirty="0">
                          <a:latin typeface="Candara" panose="020E0502030303020204" pitchFamily="34" charset="0"/>
                        </a:rPr>
                        <a:t> </a:t>
                      </a:r>
                      <a:r>
                        <a:rPr lang="en-US" sz="1500" dirty="0" err="1">
                          <a:latin typeface="Candara" panose="020E0502030303020204" pitchFamily="34" charset="0"/>
                        </a:rPr>
                        <a:t>Pendke</a:t>
                      </a:r>
                      <a:r>
                        <a:rPr lang="en-US" sz="1500" dirty="0">
                          <a:latin typeface="Candara" panose="020E0502030303020204" pitchFamily="34" charset="0"/>
                        </a:rPr>
                        <a:t>.</a:t>
                      </a:r>
                    </a:p>
                    <a:p>
                      <a:pPr algn="l"/>
                      <a:endParaRPr lang="en-US" sz="1500" dirty="0">
                        <a:latin typeface="Candara" panose="020E0502030303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Candara" panose="020E0502030303020204" pitchFamily="34" charset="0"/>
                        </a:rPr>
                        <a:t>This study uses support vector machine (SVM) and ANN as learners to recommend a crop for site specific parameter with high accuracy and efficiency.</a:t>
                      </a:r>
                    </a:p>
                    <a:p>
                      <a:pPr algn="l"/>
                      <a:endParaRPr lang="en-US" sz="1500" dirty="0">
                        <a:latin typeface="Candara" panose="020E0502030303020204" pitchFamily="34" charset="0"/>
                        <a:cs typeface="Arial" panose="020B0604020202020204" pitchFamily="34" charset="0"/>
                      </a:endParaRPr>
                    </a:p>
                  </a:txBody>
                  <a:tcPr/>
                </a:tc>
                <a:extLst>
                  <a:ext uri="{0D108BD9-81ED-4DB2-BD59-A6C34878D82A}">
                    <a16:rowId xmlns:a16="http://schemas.microsoft.com/office/drawing/2014/main" val="2769148993"/>
                  </a:ext>
                </a:extLst>
              </a:tr>
            </a:tbl>
          </a:graphicData>
        </a:graphic>
      </p:graphicFrame>
    </p:spTree>
    <p:extLst>
      <p:ext uri="{BB962C8B-B14F-4D97-AF65-F5344CB8AC3E}">
        <p14:creationId xmlns:p14="http://schemas.microsoft.com/office/powerpoint/2010/main" val="290309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D6BA-901B-42EE-B62C-94E1CCF334DF}"/>
              </a:ext>
            </a:extLst>
          </p:cNvPr>
          <p:cNvSpPr>
            <a:spLocks noGrp="1"/>
          </p:cNvSpPr>
          <p:nvPr>
            <p:ph type="title"/>
          </p:nvPr>
        </p:nvSpPr>
        <p:spPr>
          <a:xfrm>
            <a:off x="3243209" y="640365"/>
            <a:ext cx="5705582" cy="929037"/>
          </a:xfrm>
        </p:spPr>
        <p:txBody>
          <a:bodyPr>
            <a:normAutofit/>
          </a:bodyPr>
          <a:lstStyle/>
          <a:p>
            <a:pPr algn="ctr"/>
            <a:r>
              <a:rPr lang="en-US" sz="5400" dirty="0"/>
              <a:t>Machine Learning</a:t>
            </a:r>
          </a:p>
        </p:txBody>
      </p:sp>
      <p:sp>
        <p:nvSpPr>
          <p:cNvPr id="28" name="Content Placeholder 27">
            <a:extLst>
              <a:ext uri="{FF2B5EF4-FFF2-40B4-BE49-F238E27FC236}">
                <a16:creationId xmlns:a16="http://schemas.microsoft.com/office/drawing/2014/main" id="{9FE9B4CB-A072-4F1B-8E91-970287403398}"/>
              </a:ext>
            </a:extLst>
          </p:cNvPr>
          <p:cNvSpPr>
            <a:spLocks noGrp="1"/>
          </p:cNvSpPr>
          <p:nvPr>
            <p:ph idx="1"/>
          </p:nvPr>
        </p:nvSpPr>
        <p:spPr>
          <a:xfrm>
            <a:off x="321828" y="2092409"/>
            <a:ext cx="6196132" cy="3883848"/>
          </a:xfrm>
        </p:spPr>
        <p:txBody>
          <a:bodyPr>
            <a:noAutofit/>
          </a:bodyPr>
          <a:lstStyle/>
          <a:p>
            <a:pPr>
              <a:lnSpc>
                <a:spcPct val="100000"/>
              </a:lnSpc>
            </a:pPr>
            <a:r>
              <a:rPr lang="en-US" sz="2000" b="1" i="0" dirty="0">
                <a:solidFill>
                  <a:schemeClr val="tx1"/>
                </a:solidFill>
              </a:rPr>
              <a:t>Decision Tree - </a:t>
            </a:r>
            <a:r>
              <a:rPr lang="en-US" sz="2000" b="0" i="0" dirty="0">
                <a:solidFill>
                  <a:schemeClr val="tx1"/>
                </a:solidFill>
              </a:rPr>
              <a:t>a predictive model and</a:t>
            </a:r>
            <a:r>
              <a:rPr lang="en-US" sz="2000" dirty="0">
                <a:solidFill>
                  <a:schemeClr val="tx1"/>
                </a:solidFill>
              </a:rPr>
              <a:t> </a:t>
            </a:r>
            <a:r>
              <a:rPr lang="en-US" sz="2000" b="0" i="0" dirty="0">
                <a:solidFill>
                  <a:schemeClr val="tx1"/>
                </a:solidFill>
              </a:rPr>
              <a:t>is a mapping of observations about an item, to conclusions about its target value.</a:t>
            </a:r>
          </a:p>
          <a:p>
            <a:pPr>
              <a:lnSpc>
                <a:spcPct val="100000"/>
              </a:lnSpc>
            </a:pPr>
            <a:r>
              <a:rPr lang="en-US" sz="2000" b="1" i="0" dirty="0">
                <a:solidFill>
                  <a:schemeClr val="tx1"/>
                </a:solidFill>
                <a:effectLst/>
              </a:rPr>
              <a:t>Training data </a:t>
            </a:r>
            <a:r>
              <a:rPr lang="en-US" sz="2000" dirty="0">
                <a:solidFill>
                  <a:schemeClr val="tx1"/>
                </a:solidFill>
              </a:rPr>
              <a:t>-</a:t>
            </a:r>
            <a:r>
              <a:rPr lang="en-US" sz="2000" b="0" i="0" dirty="0">
                <a:solidFill>
                  <a:schemeClr val="tx1"/>
                </a:solidFill>
                <a:effectLst/>
              </a:rPr>
              <a:t> observations in the training set from the experience that the algorithm uses to learn.</a:t>
            </a:r>
          </a:p>
          <a:p>
            <a:pPr>
              <a:lnSpc>
                <a:spcPct val="100000"/>
              </a:lnSpc>
            </a:pPr>
            <a:r>
              <a:rPr lang="en-US" sz="2000" b="0" i="0" dirty="0">
                <a:solidFill>
                  <a:schemeClr val="tx1"/>
                </a:solidFill>
                <a:effectLst/>
              </a:rPr>
              <a:t> </a:t>
            </a:r>
            <a:r>
              <a:rPr lang="en-US" sz="2000" b="1" i="0" dirty="0">
                <a:solidFill>
                  <a:schemeClr val="tx1"/>
                </a:solidFill>
                <a:effectLst/>
              </a:rPr>
              <a:t>Test Data </a:t>
            </a:r>
            <a:r>
              <a:rPr lang="en-US" sz="2000" b="0" i="0" dirty="0">
                <a:solidFill>
                  <a:schemeClr val="tx1"/>
                </a:solidFill>
                <a:effectLst/>
              </a:rPr>
              <a:t>-  a set of observations used to evaluate the performance of the model using some performance metric. </a:t>
            </a:r>
          </a:p>
          <a:p>
            <a:pPr>
              <a:lnSpc>
                <a:spcPct val="100000"/>
              </a:lnSpc>
            </a:pPr>
            <a:r>
              <a:rPr lang="en-US" sz="2000" b="1" dirty="0">
                <a:solidFill>
                  <a:schemeClr val="tx1"/>
                </a:solidFill>
              </a:rPr>
              <a:t>CSV</a:t>
            </a:r>
            <a:r>
              <a:rPr lang="en-US" sz="2000" dirty="0">
                <a:solidFill>
                  <a:schemeClr val="tx1"/>
                </a:solidFill>
              </a:rPr>
              <a:t> : comma-separated values . The most common format of data for ML projects. </a:t>
            </a:r>
          </a:p>
        </p:txBody>
      </p:sp>
      <p:grpSp>
        <p:nvGrpSpPr>
          <p:cNvPr id="3" name="Group 2">
            <a:extLst>
              <a:ext uri="{FF2B5EF4-FFF2-40B4-BE49-F238E27FC236}">
                <a16:creationId xmlns:a16="http://schemas.microsoft.com/office/drawing/2014/main" id="{BEDA4AAC-FE07-4562-A2CB-E870CF0701BD}"/>
              </a:ext>
            </a:extLst>
          </p:cNvPr>
          <p:cNvGrpSpPr/>
          <p:nvPr/>
        </p:nvGrpSpPr>
        <p:grpSpPr>
          <a:xfrm>
            <a:off x="6857910" y="2194769"/>
            <a:ext cx="4774361" cy="3450093"/>
            <a:chOff x="6857910" y="2194769"/>
            <a:chExt cx="4774361" cy="3450093"/>
          </a:xfrm>
        </p:grpSpPr>
        <p:sp>
          <p:nvSpPr>
            <p:cNvPr id="54" name="Rectangle 53">
              <a:extLst>
                <a:ext uri="{FF2B5EF4-FFF2-40B4-BE49-F238E27FC236}">
                  <a16:creationId xmlns:a16="http://schemas.microsoft.com/office/drawing/2014/main" id="{DDC20E42-1323-4600-867F-5991FDB033FD}"/>
                </a:ext>
              </a:extLst>
            </p:cNvPr>
            <p:cNvSpPr/>
            <p:nvPr/>
          </p:nvSpPr>
          <p:spPr>
            <a:xfrm>
              <a:off x="8528240" y="2194769"/>
              <a:ext cx="1582220" cy="358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Rainfall</a:t>
              </a:r>
            </a:p>
          </p:txBody>
        </p:sp>
        <p:sp>
          <p:nvSpPr>
            <p:cNvPr id="57" name="Rectangle 56">
              <a:extLst>
                <a:ext uri="{FF2B5EF4-FFF2-40B4-BE49-F238E27FC236}">
                  <a16:creationId xmlns:a16="http://schemas.microsoft.com/office/drawing/2014/main" id="{D3C44810-E654-4867-B94D-FC3DC8371885}"/>
                </a:ext>
              </a:extLst>
            </p:cNvPr>
            <p:cNvSpPr/>
            <p:nvPr/>
          </p:nvSpPr>
          <p:spPr>
            <a:xfrm>
              <a:off x="7964741" y="2796946"/>
              <a:ext cx="609310" cy="358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x</a:t>
              </a:r>
            </a:p>
          </p:txBody>
        </p:sp>
        <p:sp>
          <p:nvSpPr>
            <p:cNvPr id="58" name="Rectangle 57">
              <a:extLst>
                <a:ext uri="{FF2B5EF4-FFF2-40B4-BE49-F238E27FC236}">
                  <a16:creationId xmlns:a16="http://schemas.microsoft.com/office/drawing/2014/main" id="{92AE378E-664D-4211-8585-7EE504CCB5A8}"/>
                </a:ext>
              </a:extLst>
            </p:cNvPr>
            <p:cNvSpPr/>
            <p:nvPr/>
          </p:nvSpPr>
          <p:spPr>
            <a:xfrm>
              <a:off x="10091098" y="2796946"/>
              <a:ext cx="609310" cy="37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x</a:t>
              </a:r>
            </a:p>
          </p:txBody>
        </p:sp>
        <p:sp>
          <p:nvSpPr>
            <p:cNvPr id="59" name="Rectangle 58">
              <a:extLst>
                <a:ext uri="{FF2B5EF4-FFF2-40B4-BE49-F238E27FC236}">
                  <a16:creationId xmlns:a16="http://schemas.microsoft.com/office/drawing/2014/main" id="{70E81DCE-7235-4C7C-84D8-7AAAF0BA1ED7}"/>
                </a:ext>
              </a:extLst>
            </p:cNvPr>
            <p:cNvSpPr/>
            <p:nvPr/>
          </p:nvSpPr>
          <p:spPr>
            <a:xfrm>
              <a:off x="7673986" y="3423324"/>
              <a:ext cx="1207192" cy="34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Humidity</a:t>
              </a:r>
            </a:p>
          </p:txBody>
        </p:sp>
        <p:sp>
          <p:nvSpPr>
            <p:cNvPr id="60" name="Rectangle 59">
              <a:extLst>
                <a:ext uri="{FF2B5EF4-FFF2-40B4-BE49-F238E27FC236}">
                  <a16:creationId xmlns:a16="http://schemas.microsoft.com/office/drawing/2014/main" id="{5AB846AD-41BC-41A9-BD6F-AED8A8AAB442}"/>
                </a:ext>
              </a:extLst>
            </p:cNvPr>
            <p:cNvSpPr/>
            <p:nvPr/>
          </p:nvSpPr>
          <p:spPr>
            <a:xfrm>
              <a:off x="9724363" y="3421868"/>
              <a:ext cx="1207192" cy="34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rainfall</a:t>
              </a:r>
            </a:p>
          </p:txBody>
        </p:sp>
        <p:sp>
          <p:nvSpPr>
            <p:cNvPr id="61" name="Rectangle 60">
              <a:extLst>
                <a:ext uri="{FF2B5EF4-FFF2-40B4-BE49-F238E27FC236}">
                  <a16:creationId xmlns:a16="http://schemas.microsoft.com/office/drawing/2014/main" id="{B2C009A1-30A5-4A05-B530-C9C7E1443BC8}"/>
                </a:ext>
              </a:extLst>
            </p:cNvPr>
            <p:cNvSpPr/>
            <p:nvPr/>
          </p:nvSpPr>
          <p:spPr>
            <a:xfrm>
              <a:off x="7441406" y="3949326"/>
              <a:ext cx="581409" cy="332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y</a:t>
              </a:r>
            </a:p>
          </p:txBody>
        </p:sp>
        <p:sp>
          <p:nvSpPr>
            <p:cNvPr id="62" name="Rectangle 61">
              <a:extLst>
                <a:ext uri="{FF2B5EF4-FFF2-40B4-BE49-F238E27FC236}">
                  <a16:creationId xmlns:a16="http://schemas.microsoft.com/office/drawing/2014/main" id="{92F5DB3E-5681-43DA-B094-56BF96360862}"/>
                </a:ext>
              </a:extLst>
            </p:cNvPr>
            <p:cNvSpPr/>
            <p:nvPr/>
          </p:nvSpPr>
          <p:spPr>
            <a:xfrm>
              <a:off x="8669212" y="3939935"/>
              <a:ext cx="484822" cy="34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y</a:t>
              </a:r>
            </a:p>
          </p:txBody>
        </p:sp>
        <p:sp>
          <p:nvSpPr>
            <p:cNvPr id="65" name="Rectangle 64">
              <a:extLst>
                <a:ext uri="{FF2B5EF4-FFF2-40B4-BE49-F238E27FC236}">
                  <a16:creationId xmlns:a16="http://schemas.microsoft.com/office/drawing/2014/main" id="{C3BC5C52-B2CB-4FBB-ABAC-DC6EB27FD161}"/>
                </a:ext>
              </a:extLst>
            </p:cNvPr>
            <p:cNvSpPr/>
            <p:nvPr/>
          </p:nvSpPr>
          <p:spPr>
            <a:xfrm>
              <a:off x="9558459" y="3949326"/>
              <a:ext cx="640472" cy="332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z</a:t>
              </a:r>
            </a:p>
          </p:txBody>
        </p:sp>
        <p:sp>
          <p:nvSpPr>
            <p:cNvPr id="66" name="Rectangle 65">
              <a:extLst>
                <a:ext uri="{FF2B5EF4-FFF2-40B4-BE49-F238E27FC236}">
                  <a16:creationId xmlns:a16="http://schemas.microsoft.com/office/drawing/2014/main" id="{45C7C8FD-826E-4430-8C62-208D28EED711}"/>
                </a:ext>
              </a:extLst>
            </p:cNvPr>
            <p:cNvSpPr/>
            <p:nvPr/>
          </p:nvSpPr>
          <p:spPr>
            <a:xfrm>
              <a:off x="10786264" y="3939935"/>
              <a:ext cx="484822" cy="34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 z</a:t>
              </a:r>
            </a:p>
          </p:txBody>
        </p:sp>
        <p:cxnSp>
          <p:nvCxnSpPr>
            <p:cNvPr id="67" name="Straight Connector 66">
              <a:extLst>
                <a:ext uri="{FF2B5EF4-FFF2-40B4-BE49-F238E27FC236}">
                  <a16:creationId xmlns:a16="http://schemas.microsoft.com/office/drawing/2014/main" id="{3D6C7DC9-9B79-4115-BF10-D093F68A0F7A}"/>
                </a:ext>
              </a:extLst>
            </p:cNvPr>
            <p:cNvCxnSpPr>
              <a:cxnSpLocks/>
            </p:cNvCxnSpPr>
            <p:nvPr/>
          </p:nvCxnSpPr>
          <p:spPr>
            <a:xfrm>
              <a:off x="10486164" y="4607584"/>
              <a:ext cx="0" cy="58293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35C897-394C-4998-AAB2-F71305AAB13B}"/>
                </a:ext>
              </a:extLst>
            </p:cNvPr>
            <p:cNvCxnSpPr>
              <a:cxnSpLocks/>
            </p:cNvCxnSpPr>
            <p:nvPr/>
          </p:nvCxnSpPr>
          <p:spPr>
            <a:xfrm>
              <a:off x="9407619" y="4629282"/>
              <a:ext cx="0" cy="58293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3BB410-E9C3-4AF8-9FBB-9EE044F928C0}"/>
                </a:ext>
              </a:extLst>
            </p:cNvPr>
            <p:cNvCxnSpPr>
              <a:cxnSpLocks/>
            </p:cNvCxnSpPr>
            <p:nvPr/>
          </p:nvCxnSpPr>
          <p:spPr>
            <a:xfrm>
              <a:off x="8283601" y="4633640"/>
              <a:ext cx="0" cy="58293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51BF6A46-4122-43FD-B8EC-771182294402}"/>
                </a:ext>
              </a:extLst>
            </p:cNvPr>
            <p:cNvSpPr/>
            <p:nvPr/>
          </p:nvSpPr>
          <p:spPr>
            <a:xfrm>
              <a:off x="6857910" y="5301546"/>
              <a:ext cx="1207192" cy="34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Rice</a:t>
              </a:r>
            </a:p>
          </p:txBody>
        </p:sp>
        <p:sp>
          <p:nvSpPr>
            <p:cNvPr id="73" name="Rectangle 72">
              <a:extLst>
                <a:ext uri="{FF2B5EF4-FFF2-40B4-BE49-F238E27FC236}">
                  <a16:creationId xmlns:a16="http://schemas.microsoft.com/office/drawing/2014/main" id="{6E03B48E-999E-4D1A-88F0-FF9CAF91625F}"/>
                </a:ext>
              </a:extLst>
            </p:cNvPr>
            <p:cNvSpPr/>
            <p:nvPr/>
          </p:nvSpPr>
          <p:spPr>
            <a:xfrm>
              <a:off x="8342811" y="5276354"/>
              <a:ext cx="1207192" cy="34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Wheat</a:t>
              </a:r>
            </a:p>
          </p:txBody>
        </p:sp>
        <p:sp>
          <p:nvSpPr>
            <p:cNvPr id="74" name="Rectangle 73">
              <a:extLst>
                <a:ext uri="{FF2B5EF4-FFF2-40B4-BE49-F238E27FC236}">
                  <a16:creationId xmlns:a16="http://schemas.microsoft.com/office/drawing/2014/main" id="{42A8DAF8-5092-426A-9406-C439BEB67A91}"/>
                </a:ext>
              </a:extLst>
            </p:cNvPr>
            <p:cNvSpPr/>
            <p:nvPr/>
          </p:nvSpPr>
          <p:spPr>
            <a:xfrm>
              <a:off x="10425079" y="5279332"/>
              <a:ext cx="1207192" cy="343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Watermelon</a:t>
              </a:r>
            </a:p>
          </p:txBody>
        </p:sp>
        <p:cxnSp>
          <p:nvCxnSpPr>
            <p:cNvPr id="75" name="Straight Connector 74">
              <a:extLst>
                <a:ext uri="{FF2B5EF4-FFF2-40B4-BE49-F238E27FC236}">
                  <a16:creationId xmlns:a16="http://schemas.microsoft.com/office/drawing/2014/main" id="{E5F4481D-C53D-4E5C-9E07-A9261B9B6F04}"/>
                </a:ext>
              </a:extLst>
            </p:cNvPr>
            <p:cNvCxnSpPr>
              <a:cxnSpLocks/>
            </p:cNvCxnSpPr>
            <p:nvPr/>
          </p:nvCxnSpPr>
          <p:spPr>
            <a:xfrm>
              <a:off x="9728651" y="5394545"/>
              <a:ext cx="521539"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F4E76B-DF48-4395-AF3C-1E6F72598554}"/>
                </a:ext>
              </a:extLst>
            </p:cNvPr>
            <p:cNvCxnSpPr>
              <a:cxnSpLocks/>
              <a:stCxn id="54" idx="2"/>
              <a:endCxn id="57" idx="0"/>
            </p:cNvCxnSpPr>
            <p:nvPr/>
          </p:nvCxnSpPr>
          <p:spPr>
            <a:xfrm flipH="1">
              <a:off x="8269396" y="2553680"/>
              <a:ext cx="1049954" cy="24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EEBE2B3-510A-4624-9B55-4B17ACCEC5A3}"/>
                </a:ext>
              </a:extLst>
            </p:cNvPr>
            <p:cNvCxnSpPr>
              <a:cxnSpLocks/>
              <a:stCxn id="58" idx="0"/>
              <a:endCxn id="54" idx="2"/>
            </p:cNvCxnSpPr>
            <p:nvPr/>
          </p:nvCxnSpPr>
          <p:spPr>
            <a:xfrm flipH="1" flipV="1">
              <a:off x="9319350" y="2553680"/>
              <a:ext cx="1076403" cy="24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50610FA-A31F-417A-876A-1CB443250027}"/>
                </a:ext>
              </a:extLst>
            </p:cNvPr>
            <p:cNvCxnSpPr>
              <a:cxnSpLocks/>
              <a:stCxn id="59" idx="0"/>
              <a:endCxn id="57" idx="2"/>
            </p:cNvCxnSpPr>
            <p:nvPr/>
          </p:nvCxnSpPr>
          <p:spPr>
            <a:xfrm flipH="1" flipV="1">
              <a:off x="8269396" y="3155858"/>
              <a:ext cx="8186" cy="26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F0A39B-4F33-4174-B0F5-0D15EB704A2E}"/>
                </a:ext>
              </a:extLst>
            </p:cNvPr>
            <p:cNvCxnSpPr>
              <a:cxnSpLocks/>
              <a:stCxn id="60" idx="0"/>
              <a:endCxn id="58" idx="2"/>
            </p:cNvCxnSpPr>
            <p:nvPr/>
          </p:nvCxnSpPr>
          <p:spPr>
            <a:xfrm flipV="1">
              <a:off x="10327959" y="3167958"/>
              <a:ext cx="67794" cy="253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0C96DA4-92E5-4679-90D6-4EE1878C1D83}"/>
                </a:ext>
              </a:extLst>
            </p:cNvPr>
            <p:cNvCxnSpPr>
              <a:cxnSpLocks/>
              <a:stCxn id="61" idx="0"/>
              <a:endCxn id="59" idx="2"/>
            </p:cNvCxnSpPr>
            <p:nvPr/>
          </p:nvCxnSpPr>
          <p:spPr>
            <a:xfrm flipV="1">
              <a:off x="7732111" y="3766640"/>
              <a:ext cx="545471" cy="182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6BAB23C-05C6-4BF9-9F8F-B9DF007B71AC}"/>
                </a:ext>
              </a:extLst>
            </p:cNvPr>
            <p:cNvCxnSpPr>
              <a:cxnSpLocks/>
              <a:stCxn id="59" idx="2"/>
              <a:endCxn id="62" idx="0"/>
            </p:cNvCxnSpPr>
            <p:nvPr/>
          </p:nvCxnSpPr>
          <p:spPr>
            <a:xfrm>
              <a:off x="8277582" y="3766640"/>
              <a:ext cx="634041" cy="173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E3CA9AC-1CF3-4A48-87D8-90DDE4F6647E}"/>
                </a:ext>
              </a:extLst>
            </p:cNvPr>
            <p:cNvCxnSpPr>
              <a:cxnSpLocks/>
            </p:cNvCxnSpPr>
            <p:nvPr/>
          </p:nvCxnSpPr>
          <p:spPr>
            <a:xfrm flipV="1">
              <a:off x="9754808" y="3766640"/>
              <a:ext cx="593764" cy="182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F08434C-99F7-44A5-8272-E49B0F50AD1F}"/>
                </a:ext>
              </a:extLst>
            </p:cNvPr>
            <p:cNvCxnSpPr>
              <a:cxnSpLocks/>
            </p:cNvCxnSpPr>
            <p:nvPr/>
          </p:nvCxnSpPr>
          <p:spPr>
            <a:xfrm>
              <a:off x="10348572" y="3766640"/>
              <a:ext cx="634041" cy="173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E79D3D8-F32F-4B35-9C96-04D95229E677}"/>
                </a:ext>
              </a:extLst>
            </p:cNvPr>
            <p:cNvCxnSpPr>
              <a:cxnSpLocks/>
            </p:cNvCxnSpPr>
            <p:nvPr/>
          </p:nvCxnSpPr>
          <p:spPr>
            <a:xfrm flipV="1">
              <a:off x="7267177" y="4289575"/>
              <a:ext cx="406809"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2B97DE7-3799-4D46-A693-C9E664E66172}"/>
                </a:ext>
              </a:extLst>
            </p:cNvPr>
            <p:cNvCxnSpPr>
              <a:cxnSpLocks/>
            </p:cNvCxnSpPr>
            <p:nvPr/>
          </p:nvCxnSpPr>
          <p:spPr>
            <a:xfrm>
              <a:off x="7673986" y="4289575"/>
              <a:ext cx="487560"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A487E77-CD2A-418A-8DEA-789447C4D5A9}"/>
                </a:ext>
              </a:extLst>
            </p:cNvPr>
            <p:cNvCxnSpPr>
              <a:cxnSpLocks/>
            </p:cNvCxnSpPr>
            <p:nvPr/>
          </p:nvCxnSpPr>
          <p:spPr>
            <a:xfrm flipV="1">
              <a:off x="8450867" y="4287294"/>
              <a:ext cx="406809"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D3919B4-FE61-4C42-A41F-765147CFA106}"/>
                </a:ext>
              </a:extLst>
            </p:cNvPr>
            <p:cNvCxnSpPr>
              <a:cxnSpLocks/>
            </p:cNvCxnSpPr>
            <p:nvPr/>
          </p:nvCxnSpPr>
          <p:spPr>
            <a:xfrm>
              <a:off x="8868186" y="4287294"/>
              <a:ext cx="487560"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D5438A6-BEC6-4CB5-B1F7-C32E7D72E683}"/>
                </a:ext>
              </a:extLst>
            </p:cNvPr>
            <p:cNvCxnSpPr>
              <a:cxnSpLocks/>
            </p:cNvCxnSpPr>
            <p:nvPr/>
          </p:nvCxnSpPr>
          <p:spPr>
            <a:xfrm flipV="1">
              <a:off x="9454203" y="4299407"/>
              <a:ext cx="406809"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E2C497-529E-45A3-BEAF-D03B3DAD021B}"/>
                </a:ext>
              </a:extLst>
            </p:cNvPr>
            <p:cNvCxnSpPr>
              <a:cxnSpLocks/>
            </p:cNvCxnSpPr>
            <p:nvPr/>
          </p:nvCxnSpPr>
          <p:spPr>
            <a:xfrm>
              <a:off x="9861012" y="4299407"/>
              <a:ext cx="487560"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AD62A1D-F5C6-45FC-8D9E-87B11E03B3CD}"/>
                </a:ext>
              </a:extLst>
            </p:cNvPr>
            <p:cNvCxnSpPr>
              <a:cxnSpLocks/>
            </p:cNvCxnSpPr>
            <p:nvPr/>
          </p:nvCxnSpPr>
          <p:spPr>
            <a:xfrm flipV="1">
              <a:off x="10607336" y="4292817"/>
              <a:ext cx="406809" cy="236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587ED86-AE82-4781-8EE0-D0C07638ACC1}"/>
                </a:ext>
              </a:extLst>
            </p:cNvPr>
            <p:cNvCxnSpPr>
              <a:cxnSpLocks/>
            </p:cNvCxnSpPr>
            <p:nvPr/>
          </p:nvCxnSpPr>
          <p:spPr>
            <a:xfrm>
              <a:off x="11014145" y="4292817"/>
              <a:ext cx="487560" cy="23661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423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251CC-76CA-44B0-811A-81FAB075D8E4}"/>
              </a:ext>
            </a:extLst>
          </p:cNvPr>
          <p:cNvSpPr txBox="1"/>
          <p:nvPr/>
        </p:nvSpPr>
        <p:spPr>
          <a:xfrm>
            <a:off x="342171" y="3251361"/>
            <a:ext cx="7578510" cy="2908489"/>
          </a:xfrm>
          <a:prstGeom prst="rect">
            <a:avLst/>
          </a:prstGeom>
          <a:noFill/>
        </p:spPr>
        <p:txBody>
          <a:bodyPr wrap="square">
            <a:spAutoFit/>
          </a:bodyPr>
          <a:lstStyle/>
          <a:p>
            <a:pPr marL="457200" indent="-457200">
              <a:spcBef>
                <a:spcPts val="600"/>
              </a:spcBef>
              <a:spcAft>
                <a:spcPts val="600"/>
              </a:spcAft>
              <a:buClr>
                <a:schemeClr val="accent1"/>
              </a:buClr>
              <a:buFont typeface="Wingdings" panose="05000000000000000000" pitchFamily="2" charset="2"/>
              <a:buChar char="v"/>
            </a:pPr>
            <a:r>
              <a:rPr lang="en-US" sz="2900" dirty="0">
                <a:solidFill>
                  <a:schemeClr val="accent1">
                    <a:lumMod val="75000"/>
                  </a:schemeClr>
                </a:solidFill>
                <a:effectLst/>
                <a:latin typeface="SFMono-Regular"/>
              </a:rPr>
              <a:t>The crops considered in this model include </a:t>
            </a:r>
            <a:r>
              <a:rPr lang="en-US" sz="2900" dirty="0">
                <a:solidFill>
                  <a:schemeClr val="accent1">
                    <a:lumMod val="75000"/>
                  </a:schemeClr>
                </a:solidFill>
                <a:latin typeface="SFMono-Regular"/>
              </a:rPr>
              <a:t>-</a:t>
            </a:r>
            <a:endParaRPr lang="en-US" sz="2900" dirty="0">
              <a:solidFill>
                <a:schemeClr val="accent1">
                  <a:lumMod val="75000"/>
                </a:schemeClr>
              </a:solidFill>
              <a:effectLst/>
              <a:latin typeface="SFMono-Regular"/>
            </a:endParaRPr>
          </a:p>
          <a:p>
            <a:pPr marL="461963" algn="just">
              <a:spcBef>
                <a:spcPts val="600"/>
              </a:spcBef>
              <a:spcAft>
                <a:spcPts val="600"/>
              </a:spcAft>
              <a:buClr>
                <a:schemeClr val="accent1"/>
              </a:buClr>
            </a:pPr>
            <a:r>
              <a:rPr lang="en-US" sz="2400" dirty="0">
                <a:latin typeface="SFMono-Regular"/>
              </a:rPr>
              <a:t>R</a:t>
            </a:r>
            <a:r>
              <a:rPr lang="en-US" sz="2400" dirty="0">
                <a:solidFill>
                  <a:schemeClr val="tx1"/>
                </a:solidFill>
                <a:effectLst/>
                <a:latin typeface="SFMono-Regular"/>
              </a:rPr>
              <a:t>ice, wheat, mung bean, tea, millet, maize, lentil, jute, coffee, cotton, groundnut, peas, rubber, sugarcane, tobacco, kidney beans, moth beans, coconut, black gram, adzuki beans, pigeon peas, chickpeas, banana,</a:t>
            </a:r>
            <a:r>
              <a:rPr lang="en-US" sz="2400" dirty="0">
                <a:latin typeface="SFMono-Regular"/>
              </a:rPr>
              <a:t> </a:t>
            </a:r>
            <a:r>
              <a:rPr lang="en-US" sz="2400" dirty="0">
                <a:solidFill>
                  <a:schemeClr val="tx1"/>
                </a:solidFill>
                <a:effectLst/>
                <a:latin typeface="SFMono-Regular"/>
              </a:rPr>
              <a:t>grapes, apple,</a:t>
            </a:r>
            <a:r>
              <a:rPr lang="en-US" sz="2400" dirty="0">
                <a:latin typeface="SFMono-Regular"/>
              </a:rPr>
              <a:t> </a:t>
            </a:r>
            <a:r>
              <a:rPr lang="en-US" sz="2400" dirty="0">
                <a:solidFill>
                  <a:schemeClr val="tx1"/>
                </a:solidFill>
                <a:effectLst/>
                <a:latin typeface="SFMono-Regular"/>
              </a:rPr>
              <a:t>mango,</a:t>
            </a:r>
            <a:r>
              <a:rPr lang="en-US" sz="2400" dirty="0">
                <a:latin typeface="SFMono-Regular"/>
              </a:rPr>
              <a:t> </a:t>
            </a:r>
            <a:r>
              <a:rPr lang="en-US" sz="2400" dirty="0">
                <a:solidFill>
                  <a:schemeClr val="tx1"/>
                </a:solidFill>
                <a:effectLst/>
                <a:latin typeface="SFMono-Regular"/>
              </a:rPr>
              <a:t>muskmelon, orange,</a:t>
            </a:r>
            <a:r>
              <a:rPr lang="en-US" sz="2400" dirty="0">
                <a:latin typeface="SFMono-Regular"/>
              </a:rPr>
              <a:t> </a:t>
            </a:r>
            <a:r>
              <a:rPr lang="en-US" sz="2400" dirty="0">
                <a:solidFill>
                  <a:schemeClr val="tx1"/>
                </a:solidFill>
                <a:effectLst/>
                <a:latin typeface="SFMono-Regular"/>
              </a:rPr>
              <a:t>papaya, watermelon,</a:t>
            </a:r>
            <a:r>
              <a:rPr lang="en-US" sz="2400" dirty="0">
                <a:latin typeface="SFMono-Regular"/>
              </a:rPr>
              <a:t> </a:t>
            </a:r>
            <a:r>
              <a:rPr lang="en-US" sz="2400" dirty="0">
                <a:solidFill>
                  <a:schemeClr val="tx1"/>
                </a:solidFill>
                <a:effectLst/>
                <a:latin typeface="SFMono-Regular"/>
              </a:rPr>
              <a:t>pomegranate.</a:t>
            </a:r>
            <a:endParaRPr lang="en-US" sz="2400" dirty="0">
              <a:latin typeface="SFMono-Regular"/>
            </a:endParaRPr>
          </a:p>
        </p:txBody>
      </p:sp>
      <p:sp>
        <p:nvSpPr>
          <p:cNvPr id="5" name="TextBox 4">
            <a:extLst>
              <a:ext uri="{FF2B5EF4-FFF2-40B4-BE49-F238E27FC236}">
                <a16:creationId xmlns:a16="http://schemas.microsoft.com/office/drawing/2014/main" id="{32A301FF-0DD5-4E1B-ADCB-D64F6801906F}"/>
              </a:ext>
            </a:extLst>
          </p:cNvPr>
          <p:cNvSpPr txBox="1"/>
          <p:nvPr/>
        </p:nvSpPr>
        <p:spPr>
          <a:xfrm>
            <a:off x="342171" y="1264480"/>
            <a:ext cx="9024245" cy="1077218"/>
          </a:xfrm>
          <a:prstGeom prst="rect">
            <a:avLst/>
          </a:prstGeom>
          <a:noFill/>
        </p:spPr>
        <p:txBody>
          <a:bodyPr wrap="square">
            <a:spAutoFit/>
          </a:bodyPr>
          <a:lstStyle/>
          <a:p>
            <a:pPr marL="457200" indent="-457200">
              <a:spcBef>
                <a:spcPts val="600"/>
              </a:spcBef>
              <a:spcAft>
                <a:spcPts val="600"/>
              </a:spcAft>
              <a:buClr>
                <a:schemeClr val="accent1"/>
              </a:buClr>
              <a:buFont typeface="Wingdings" panose="05000000000000000000" pitchFamily="2" charset="2"/>
              <a:buChar char="v"/>
            </a:pPr>
            <a:r>
              <a:rPr lang="en-US" sz="2900" dirty="0">
                <a:solidFill>
                  <a:schemeClr val="accent1">
                    <a:lumMod val="75000"/>
                  </a:schemeClr>
                </a:solidFill>
                <a:effectLst/>
                <a:latin typeface="SFMono-Regular"/>
              </a:rPr>
              <a:t>The </a:t>
            </a:r>
            <a:r>
              <a:rPr lang="en-US" sz="2900" dirty="0">
                <a:solidFill>
                  <a:schemeClr val="accent1">
                    <a:lumMod val="75000"/>
                  </a:schemeClr>
                </a:solidFill>
                <a:latin typeface="SFMono-Regular"/>
              </a:rPr>
              <a:t>input conditions</a:t>
            </a:r>
            <a:r>
              <a:rPr lang="en-US" sz="2900" dirty="0">
                <a:solidFill>
                  <a:schemeClr val="accent1">
                    <a:lumMod val="75000"/>
                  </a:schemeClr>
                </a:solidFill>
                <a:effectLst/>
                <a:latin typeface="SFMono-Regular"/>
              </a:rPr>
              <a:t> considered in this model include </a:t>
            </a:r>
            <a:r>
              <a:rPr lang="en-US" sz="2900" dirty="0">
                <a:solidFill>
                  <a:schemeClr val="accent1">
                    <a:lumMod val="75000"/>
                  </a:schemeClr>
                </a:solidFill>
                <a:latin typeface="SFMono-Regular"/>
              </a:rPr>
              <a:t>-</a:t>
            </a:r>
            <a:endParaRPr lang="en-US" sz="2900" dirty="0">
              <a:solidFill>
                <a:schemeClr val="accent1">
                  <a:lumMod val="75000"/>
                </a:schemeClr>
              </a:solidFill>
              <a:effectLst/>
              <a:latin typeface="SFMono-Regular"/>
            </a:endParaRPr>
          </a:p>
          <a:p>
            <a:pPr>
              <a:spcBef>
                <a:spcPts val="600"/>
              </a:spcBef>
              <a:spcAft>
                <a:spcPts val="600"/>
              </a:spcAft>
              <a:buClr>
                <a:schemeClr val="accent1"/>
              </a:buClr>
            </a:pPr>
            <a:r>
              <a:rPr lang="en-US" sz="2500" dirty="0">
                <a:solidFill>
                  <a:schemeClr val="accent1">
                    <a:lumMod val="75000"/>
                  </a:schemeClr>
                </a:solidFill>
                <a:effectLst/>
                <a:latin typeface="SFMono-Regular"/>
              </a:rPr>
              <a:t>      </a:t>
            </a:r>
            <a:r>
              <a:rPr lang="en-US" sz="2500" dirty="0">
                <a:effectLst/>
                <a:latin typeface="SFMono-Regular"/>
              </a:rPr>
              <a:t>Temperature (C), humidity (%), pH and rainfall (mm). </a:t>
            </a:r>
          </a:p>
        </p:txBody>
      </p:sp>
      <p:sp>
        <p:nvSpPr>
          <p:cNvPr id="4" name="Title 1">
            <a:extLst>
              <a:ext uri="{FF2B5EF4-FFF2-40B4-BE49-F238E27FC236}">
                <a16:creationId xmlns:a16="http://schemas.microsoft.com/office/drawing/2014/main" id="{D3865635-EED9-463F-BA85-9F41847C79C4}"/>
              </a:ext>
            </a:extLst>
          </p:cNvPr>
          <p:cNvSpPr txBox="1">
            <a:spLocks/>
          </p:cNvSpPr>
          <p:nvPr/>
        </p:nvSpPr>
        <p:spPr>
          <a:xfrm>
            <a:off x="3243209" y="453004"/>
            <a:ext cx="5705582" cy="9290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4000" dirty="0"/>
              <a:t>Crop Prediction Using ML </a:t>
            </a:r>
          </a:p>
        </p:txBody>
      </p:sp>
      <p:sp>
        <p:nvSpPr>
          <p:cNvPr id="8" name="TextBox 7">
            <a:extLst>
              <a:ext uri="{FF2B5EF4-FFF2-40B4-BE49-F238E27FC236}">
                <a16:creationId xmlns:a16="http://schemas.microsoft.com/office/drawing/2014/main" id="{7137C6CB-714C-4B98-9145-E3F0A5ED7A51}"/>
              </a:ext>
            </a:extLst>
          </p:cNvPr>
          <p:cNvSpPr txBox="1"/>
          <p:nvPr/>
        </p:nvSpPr>
        <p:spPr>
          <a:xfrm>
            <a:off x="855001" y="2430426"/>
            <a:ext cx="6892413" cy="646331"/>
          </a:xfrm>
          <a:prstGeom prst="rect">
            <a:avLst/>
          </a:prstGeom>
          <a:noFill/>
        </p:spPr>
        <p:txBody>
          <a:bodyPr wrap="square" rtlCol="0">
            <a:spAutoFit/>
          </a:bodyPr>
          <a:lstStyle/>
          <a:p>
            <a:r>
              <a:rPr lang="en-US" dirty="0">
                <a:solidFill>
                  <a:srgbClr val="00B0F0"/>
                </a:solidFill>
                <a:hlinkClick r:id="rId3">
                  <a:extLst>
                    <a:ext uri="{A12FA001-AC4F-418D-AE19-62706E023703}">
                      <ahyp:hlinkClr xmlns:ahyp="http://schemas.microsoft.com/office/drawing/2018/hyperlinkcolor" val="tx"/>
                    </a:ext>
                  </a:extLst>
                </a:hlinkClick>
              </a:rPr>
              <a:t>https://github.com/Priyabrata017/Crop-prediction-using-Machine-Learning/blob/master/cpdata.csv</a:t>
            </a:r>
            <a:endParaRPr lang="en-US" dirty="0">
              <a:solidFill>
                <a:srgbClr val="00B0F0"/>
              </a:solidFill>
            </a:endParaRPr>
          </a:p>
        </p:txBody>
      </p:sp>
      <p:graphicFrame>
        <p:nvGraphicFramePr>
          <p:cNvPr id="9" name="Object 8">
            <a:extLst>
              <a:ext uri="{FF2B5EF4-FFF2-40B4-BE49-F238E27FC236}">
                <a16:creationId xmlns:a16="http://schemas.microsoft.com/office/drawing/2014/main" id="{F6C5FD50-3CD1-47C7-8D67-FC77D8B820A7}"/>
              </a:ext>
            </a:extLst>
          </p:cNvPr>
          <p:cNvGraphicFramePr>
            <a:graphicFrameLocks noChangeAspect="1"/>
          </p:cNvGraphicFramePr>
          <p:nvPr>
            <p:extLst>
              <p:ext uri="{D42A27DB-BD31-4B8C-83A1-F6EECF244321}">
                <p14:modId xmlns:p14="http://schemas.microsoft.com/office/powerpoint/2010/main" val="894054346"/>
              </p:ext>
            </p:extLst>
          </p:nvPr>
        </p:nvGraphicFramePr>
        <p:xfrm>
          <a:off x="9534997" y="1382041"/>
          <a:ext cx="1287367" cy="1135386"/>
        </p:xfrm>
        <a:graphic>
          <a:graphicData uri="http://schemas.openxmlformats.org/presentationml/2006/ole">
            <mc:AlternateContent xmlns:mc="http://schemas.openxmlformats.org/markup-compatibility/2006">
              <mc:Choice xmlns:v="urn:schemas-microsoft-com:vml" Requires="v">
                <p:oleObj name="Macro-Enabled Worksheet" showAsIcon="1" r:id="rId4" imgW="914597" imgH="806406" progId="Excel.SheetMacroEnabled.12">
                  <p:embed/>
                </p:oleObj>
              </mc:Choice>
              <mc:Fallback>
                <p:oleObj name="Macro-Enabled Worksheet" showAsIcon="1" r:id="rId4" imgW="914597" imgH="806406" progId="Excel.SheetMacroEnabled.12">
                  <p:embed/>
                  <p:pic>
                    <p:nvPicPr>
                      <p:cNvPr id="0" name=""/>
                      <p:cNvPicPr/>
                      <p:nvPr/>
                    </p:nvPicPr>
                    <p:blipFill>
                      <a:blip r:embed="rId5"/>
                      <a:stretch>
                        <a:fillRect/>
                      </a:stretch>
                    </p:blipFill>
                    <p:spPr>
                      <a:xfrm>
                        <a:off x="9534997" y="1382041"/>
                        <a:ext cx="1287367" cy="1135386"/>
                      </a:xfrm>
                      <a:prstGeom prst="rect">
                        <a:avLst/>
                      </a:prstGeom>
                    </p:spPr>
                  </p:pic>
                </p:oleObj>
              </mc:Fallback>
            </mc:AlternateContent>
          </a:graphicData>
        </a:graphic>
      </p:graphicFrame>
      <p:graphicFrame>
        <p:nvGraphicFramePr>
          <p:cNvPr id="2" name="Table 1">
            <a:extLst>
              <a:ext uri="{FF2B5EF4-FFF2-40B4-BE49-F238E27FC236}">
                <a16:creationId xmlns:a16="http://schemas.microsoft.com/office/drawing/2014/main" id="{780BEB14-4E21-4B6B-9FCF-E530096337EF}"/>
              </a:ext>
            </a:extLst>
          </p:cNvPr>
          <p:cNvGraphicFramePr>
            <a:graphicFrameLocks noGrp="1"/>
          </p:cNvGraphicFramePr>
          <p:nvPr>
            <p:extLst>
              <p:ext uri="{D42A27DB-BD31-4B8C-83A1-F6EECF244321}">
                <p14:modId xmlns:p14="http://schemas.microsoft.com/office/powerpoint/2010/main" val="2289121941"/>
              </p:ext>
            </p:extLst>
          </p:nvPr>
        </p:nvGraphicFramePr>
        <p:xfrm>
          <a:off x="8010997" y="2193517"/>
          <a:ext cx="3874339" cy="3950108"/>
        </p:xfrm>
        <a:graphic>
          <a:graphicData uri="http://schemas.openxmlformats.org/drawingml/2006/table">
            <a:tbl>
              <a:tblPr/>
              <a:tblGrid>
                <a:gridCol w="803275">
                  <a:extLst>
                    <a:ext uri="{9D8B030D-6E8A-4147-A177-3AD203B41FA5}">
                      <a16:colId xmlns:a16="http://schemas.microsoft.com/office/drawing/2014/main" val="1718242375"/>
                    </a:ext>
                  </a:extLst>
                </a:gridCol>
                <a:gridCol w="767766">
                  <a:extLst>
                    <a:ext uri="{9D8B030D-6E8A-4147-A177-3AD203B41FA5}">
                      <a16:colId xmlns:a16="http://schemas.microsoft.com/office/drawing/2014/main" val="4101117948"/>
                    </a:ext>
                  </a:extLst>
                </a:gridCol>
                <a:gridCol w="767766">
                  <a:extLst>
                    <a:ext uri="{9D8B030D-6E8A-4147-A177-3AD203B41FA5}">
                      <a16:colId xmlns:a16="http://schemas.microsoft.com/office/drawing/2014/main" val="3027208217"/>
                    </a:ext>
                  </a:extLst>
                </a:gridCol>
                <a:gridCol w="767766">
                  <a:extLst>
                    <a:ext uri="{9D8B030D-6E8A-4147-A177-3AD203B41FA5}">
                      <a16:colId xmlns:a16="http://schemas.microsoft.com/office/drawing/2014/main" val="2540869259"/>
                    </a:ext>
                  </a:extLst>
                </a:gridCol>
                <a:gridCol w="767766">
                  <a:extLst>
                    <a:ext uri="{9D8B030D-6E8A-4147-A177-3AD203B41FA5}">
                      <a16:colId xmlns:a16="http://schemas.microsoft.com/office/drawing/2014/main" val="3592395813"/>
                    </a:ext>
                  </a:extLst>
                </a:gridCol>
              </a:tblGrid>
              <a:tr h="203694">
                <a:tc>
                  <a:txBody>
                    <a:bodyPr/>
                    <a:lstStyle/>
                    <a:p>
                      <a:pPr algn="ctr" fontAlgn="b"/>
                      <a:r>
                        <a:rPr lang="en-US" sz="1100" b="1" i="0" u="none" strike="noStrike" dirty="0">
                          <a:solidFill>
                            <a:srgbClr val="000000"/>
                          </a:solidFill>
                          <a:effectLst/>
                          <a:latin typeface="Calibri" panose="020F0502020204030204" pitchFamily="34" charset="0"/>
                        </a:rPr>
                        <a:t>Temperature</a:t>
                      </a:r>
                    </a:p>
                  </a:txBody>
                  <a:tcPr marL="6350" marR="6350" marT="6350" marB="0" anchor="b">
                    <a:lnL>
                      <a:noFill/>
                    </a:lnL>
                    <a:lnR>
                      <a:noFill/>
                    </a:lnR>
                    <a:lnT>
                      <a:noFill/>
                    </a:lnT>
                    <a:lnB>
                      <a:noFill/>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humidity</a:t>
                      </a:r>
                    </a:p>
                  </a:txBody>
                  <a:tcPr marL="6350" marR="6350" marT="6350" marB="0" anchor="b">
                    <a:lnL>
                      <a:noFill/>
                    </a:lnL>
                    <a:lnR>
                      <a:noFill/>
                    </a:lnR>
                    <a:lnT>
                      <a:noFill/>
                    </a:lnT>
                    <a:lnB>
                      <a:noFill/>
                    </a:lnB>
                    <a:solidFill>
                      <a:srgbClr val="FFFF00"/>
                    </a:solidFill>
                  </a:tcPr>
                </a:tc>
                <a:tc>
                  <a:txBody>
                    <a:bodyPr/>
                    <a:lstStyle/>
                    <a:p>
                      <a:pPr algn="ctr" fontAlgn="b"/>
                      <a:r>
                        <a:rPr lang="en-US" sz="1100" b="1" i="0" u="none" strike="noStrike" dirty="0" err="1">
                          <a:solidFill>
                            <a:srgbClr val="000000"/>
                          </a:solidFill>
                          <a:effectLst/>
                          <a:latin typeface="Calibri" panose="020F0502020204030204" pitchFamily="34" charset="0"/>
                        </a:rPr>
                        <a:t>ph</a:t>
                      </a:r>
                      <a:endParaRPr lang="en-US" sz="1100" b="1"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rainfall</a:t>
                      </a:r>
                    </a:p>
                  </a:txBody>
                  <a:tcPr marL="6350" marR="6350" marT="6350" marB="0" anchor="b">
                    <a:lnL>
                      <a:noFill/>
                    </a:lnL>
                    <a:lnR>
                      <a:noFill/>
                    </a:lnR>
                    <a:lnT>
                      <a:noFill/>
                    </a:lnT>
                    <a:lnB>
                      <a:noFill/>
                    </a:lnB>
                    <a:solidFill>
                      <a:srgbClr val="FFFF00"/>
                    </a:solidFill>
                  </a:tcPr>
                </a:tc>
                <a:tc>
                  <a:txBody>
                    <a:bodyPr/>
                    <a:lstStyle/>
                    <a:p>
                      <a:pPr algn="ctr" fontAlgn="b"/>
                      <a:r>
                        <a:rPr lang="en-US" sz="1100" b="1" i="0" u="none" strike="noStrike">
                          <a:solidFill>
                            <a:srgbClr val="000000"/>
                          </a:solidFill>
                          <a:effectLst/>
                          <a:latin typeface="Calibri" panose="020F0502020204030204" pitchFamily="34" charset="0"/>
                        </a:rPr>
                        <a:t>label</a:t>
                      </a:r>
                    </a:p>
                  </a:txBody>
                  <a:tcPr marL="6350" marR="6350" marT="6350" marB="0" anchor="b">
                    <a:lnL>
                      <a:noFill/>
                    </a:lnL>
                    <a:lnR>
                      <a:noFill/>
                    </a:lnR>
                    <a:lnT>
                      <a:noFill/>
                    </a:lnT>
                    <a:lnB>
                      <a:noFill/>
                    </a:lnB>
                    <a:solidFill>
                      <a:srgbClr val="FFFF00"/>
                    </a:solidFill>
                  </a:tcPr>
                </a:tc>
                <a:extLst>
                  <a:ext uri="{0D108BD9-81ED-4DB2-BD59-A6C34878D82A}">
                    <a16:rowId xmlns:a16="http://schemas.microsoft.com/office/drawing/2014/main" val="1023063069"/>
                  </a:ext>
                </a:extLst>
              </a:tr>
              <a:tr h="250683">
                <a:tc>
                  <a:txBody>
                    <a:bodyPr/>
                    <a:lstStyle/>
                    <a:p>
                      <a:pPr algn="ctr" fontAlgn="b"/>
                      <a:r>
                        <a:rPr lang="en-US" sz="1100" b="0" i="0" u="none" strike="noStrike" dirty="0">
                          <a:solidFill>
                            <a:srgbClr val="000000"/>
                          </a:solidFill>
                          <a:effectLst/>
                          <a:latin typeface="Calibri" panose="020F0502020204030204" pitchFamily="34" charset="0"/>
                        </a:rPr>
                        <a:t>22.70884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82.63941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5.700806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271.3249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rice</a:t>
                      </a:r>
                    </a:p>
                  </a:txBody>
                  <a:tcPr marL="6350" marR="6350" marT="6350" marB="0" anchor="b">
                    <a:lnL>
                      <a:noFill/>
                    </a:lnL>
                    <a:lnR>
                      <a:noFill/>
                    </a:lnR>
                    <a:lnT>
                      <a:noFill/>
                    </a:lnT>
                    <a:lnB>
                      <a:noFill/>
                    </a:lnB>
                  </a:tcPr>
                </a:tc>
                <a:extLst>
                  <a:ext uri="{0D108BD9-81ED-4DB2-BD59-A6C34878D82A}">
                    <a16:rowId xmlns:a16="http://schemas.microsoft.com/office/drawing/2014/main" val="3616903188"/>
                  </a:ext>
                </a:extLst>
              </a:tr>
              <a:tr h="250683">
                <a:tc>
                  <a:txBody>
                    <a:bodyPr/>
                    <a:lstStyle/>
                    <a:p>
                      <a:pPr algn="ctr" fontAlgn="b"/>
                      <a:r>
                        <a:rPr lang="en-US" sz="1100" b="0" i="0" u="none" strike="noStrike" dirty="0">
                          <a:solidFill>
                            <a:srgbClr val="000000"/>
                          </a:solidFill>
                          <a:effectLst/>
                          <a:latin typeface="Calibri" panose="020F0502020204030204" pitchFamily="34" charset="0"/>
                        </a:rPr>
                        <a:t>20.27774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82.89409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5.718627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241.9742</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rice</a:t>
                      </a:r>
                    </a:p>
                  </a:txBody>
                  <a:tcPr marL="6350" marR="6350" marT="6350" marB="0" anchor="b">
                    <a:lnL>
                      <a:noFill/>
                    </a:lnL>
                    <a:lnR>
                      <a:noFill/>
                    </a:lnR>
                    <a:lnT>
                      <a:noFill/>
                    </a:lnT>
                    <a:lnB>
                      <a:noFill/>
                    </a:lnB>
                  </a:tcPr>
                </a:tc>
                <a:extLst>
                  <a:ext uri="{0D108BD9-81ED-4DB2-BD59-A6C34878D82A}">
                    <a16:rowId xmlns:a16="http://schemas.microsoft.com/office/drawing/2014/main" val="1057206235"/>
                  </a:ext>
                </a:extLst>
              </a:tr>
              <a:tr h="250683">
                <a:tc>
                  <a:txBody>
                    <a:bodyPr/>
                    <a:lstStyle/>
                    <a:p>
                      <a:pPr algn="ctr" fontAlgn="b"/>
                      <a:r>
                        <a:rPr lang="en-US" sz="1100" b="0" i="0" u="none" strike="noStrike" dirty="0">
                          <a:solidFill>
                            <a:srgbClr val="000000"/>
                          </a:solidFill>
                          <a:effectLst/>
                          <a:latin typeface="Calibri" panose="020F0502020204030204" pitchFamily="34" charset="0"/>
                        </a:rPr>
                        <a:t>21.86525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80.1923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5.953933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224.555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rice</a:t>
                      </a:r>
                    </a:p>
                  </a:txBody>
                  <a:tcPr marL="6350" marR="6350" marT="6350" marB="0" anchor="b">
                    <a:lnL>
                      <a:noFill/>
                    </a:lnL>
                    <a:lnR>
                      <a:noFill/>
                    </a:lnR>
                    <a:lnT>
                      <a:noFill/>
                    </a:lnT>
                    <a:lnB>
                      <a:noFill/>
                    </a:lnB>
                  </a:tcPr>
                </a:tc>
                <a:extLst>
                  <a:ext uri="{0D108BD9-81ED-4DB2-BD59-A6C34878D82A}">
                    <a16:rowId xmlns:a16="http://schemas.microsoft.com/office/drawing/2014/main" val="3161809536"/>
                  </a:ext>
                </a:extLst>
              </a:tr>
              <a:tr h="250683">
                <a:tc>
                  <a:txBody>
                    <a:bodyPr/>
                    <a:lstStyle/>
                    <a:p>
                      <a:pPr algn="ctr" fontAlgn="b"/>
                      <a:r>
                        <a:rPr lang="en-US" sz="1100" b="0" i="0" u="none" strike="noStrike">
                          <a:solidFill>
                            <a:srgbClr val="000000"/>
                          </a:solidFill>
                          <a:effectLst/>
                          <a:latin typeface="Calibri" panose="020F0502020204030204" pitchFamily="34" charset="0"/>
                        </a:rPr>
                        <a:t>45.38353</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12.81876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5.932241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45.75234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millet</a:t>
                      </a:r>
                    </a:p>
                  </a:txBody>
                  <a:tcPr marL="6350" marR="6350" marT="6350" marB="0" anchor="b">
                    <a:lnL>
                      <a:noFill/>
                    </a:lnL>
                    <a:lnR>
                      <a:noFill/>
                    </a:lnR>
                    <a:lnT>
                      <a:noFill/>
                    </a:lnT>
                    <a:lnB>
                      <a:noFill/>
                    </a:lnB>
                  </a:tcPr>
                </a:tc>
                <a:extLst>
                  <a:ext uri="{0D108BD9-81ED-4DB2-BD59-A6C34878D82A}">
                    <a16:rowId xmlns:a16="http://schemas.microsoft.com/office/drawing/2014/main" val="1429968807"/>
                  </a:ext>
                </a:extLst>
              </a:tr>
              <a:tr h="236852">
                <a:tc>
                  <a:txBody>
                    <a:bodyPr/>
                    <a:lstStyle/>
                    <a:p>
                      <a:pPr algn="ctr" fontAlgn="b"/>
                      <a:r>
                        <a:rPr lang="en-US" sz="1100" b="0" i="0" u="none" strike="noStrike">
                          <a:solidFill>
                            <a:srgbClr val="000000"/>
                          </a:solidFill>
                          <a:effectLst/>
                          <a:latin typeface="Calibri" panose="020F0502020204030204" pitchFamily="34" charset="0"/>
                        </a:rPr>
                        <a:t>43.30668</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11.77588</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5.783504</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39.10973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millet</a:t>
                      </a:r>
                    </a:p>
                  </a:txBody>
                  <a:tcPr marL="6350" marR="6350" marT="6350" marB="0" anchor="b">
                    <a:lnL>
                      <a:noFill/>
                    </a:lnL>
                    <a:lnR>
                      <a:noFill/>
                    </a:lnR>
                    <a:lnT>
                      <a:noFill/>
                    </a:lnT>
                    <a:lnB>
                      <a:noFill/>
                    </a:lnB>
                  </a:tcPr>
                </a:tc>
                <a:extLst>
                  <a:ext uri="{0D108BD9-81ED-4DB2-BD59-A6C34878D82A}">
                    <a16:rowId xmlns:a16="http://schemas.microsoft.com/office/drawing/2014/main" val="1383069543"/>
                  </a:ext>
                </a:extLst>
              </a:tr>
              <a:tr h="250683">
                <a:tc>
                  <a:txBody>
                    <a:bodyPr/>
                    <a:lstStyle/>
                    <a:p>
                      <a:pPr algn="ctr" fontAlgn="b"/>
                      <a:r>
                        <a:rPr lang="en-US" sz="1100" b="0" i="0" u="none" strike="noStrike">
                          <a:solidFill>
                            <a:srgbClr val="000000"/>
                          </a:solidFill>
                          <a:effectLst/>
                          <a:latin typeface="Calibri" panose="020F0502020204030204" pitchFamily="34" charset="0"/>
                        </a:rPr>
                        <a:t>41.19184</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14.4898</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5.973094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38.99785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millet</a:t>
                      </a:r>
                    </a:p>
                  </a:txBody>
                  <a:tcPr marL="6350" marR="6350" marT="6350" marB="0" anchor="b">
                    <a:lnL>
                      <a:noFill/>
                    </a:lnL>
                    <a:lnR>
                      <a:noFill/>
                    </a:lnR>
                    <a:lnT>
                      <a:noFill/>
                    </a:lnT>
                    <a:lnB>
                      <a:noFill/>
                    </a:lnB>
                  </a:tcPr>
                </a:tc>
                <a:extLst>
                  <a:ext uri="{0D108BD9-81ED-4DB2-BD59-A6C34878D82A}">
                    <a16:rowId xmlns:a16="http://schemas.microsoft.com/office/drawing/2014/main" val="2601117498"/>
                  </a:ext>
                </a:extLst>
              </a:tr>
              <a:tr h="250683">
                <a:tc>
                  <a:txBody>
                    <a:bodyPr/>
                    <a:lstStyle/>
                    <a:p>
                      <a:pPr algn="ctr" fontAlgn="b"/>
                      <a:r>
                        <a:rPr lang="en-US" sz="1100" b="0" i="0" u="none" strike="noStrike">
                          <a:solidFill>
                            <a:srgbClr val="000000"/>
                          </a:solidFill>
                          <a:effectLst/>
                          <a:latin typeface="Calibri" panose="020F0502020204030204" pitchFamily="34" charset="0"/>
                        </a:rPr>
                        <a:t>24.86561</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78.22081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5.983076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79.56866</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Cotton</a:t>
                      </a:r>
                    </a:p>
                  </a:txBody>
                  <a:tcPr marL="6350" marR="6350" marT="6350" marB="0" anchor="b">
                    <a:lnL>
                      <a:noFill/>
                    </a:lnL>
                    <a:lnR>
                      <a:noFill/>
                    </a:lnR>
                    <a:lnT>
                      <a:noFill/>
                    </a:lnT>
                    <a:lnB>
                      <a:noFill/>
                    </a:lnB>
                  </a:tcPr>
                </a:tc>
                <a:extLst>
                  <a:ext uri="{0D108BD9-81ED-4DB2-BD59-A6C34878D82A}">
                    <a16:rowId xmlns:a16="http://schemas.microsoft.com/office/drawing/2014/main" val="1326876397"/>
                  </a:ext>
                </a:extLst>
              </a:tr>
              <a:tr h="250683">
                <a:tc>
                  <a:txBody>
                    <a:bodyPr/>
                    <a:lstStyle/>
                    <a:p>
                      <a:pPr algn="ctr" fontAlgn="b"/>
                      <a:r>
                        <a:rPr lang="en-US" sz="1100" b="0" i="0" u="none" strike="noStrike">
                          <a:solidFill>
                            <a:srgbClr val="000000"/>
                          </a:solidFill>
                          <a:effectLst/>
                          <a:latin typeface="Calibri" panose="020F0502020204030204" pitchFamily="34" charset="0"/>
                        </a:rPr>
                        <a:t>25.31468</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77.91757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5.907931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72.82902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Cotton</a:t>
                      </a:r>
                    </a:p>
                  </a:txBody>
                  <a:tcPr marL="6350" marR="6350" marT="6350" marB="0" anchor="b">
                    <a:lnL>
                      <a:noFill/>
                    </a:lnL>
                    <a:lnR>
                      <a:noFill/>
                    </a:lnR>
                    <a:lnT>
                      <a:noFill/>
                    </a:lnT>
                    <a:lnB>
                      <a:noFill/>
                    </a:lnB>
                  </a:tcPr>
                </a:tc>
                <a:extLst>
                  <a:ext uri="{0D108BD9-81ED-4DB2-BD59-A6C34878D82A}">
                    <a16:rowId xmlns:a16="http://schemas.microsoft.com/office/drawing/2014/main" val="1477280098"/>
                  </a:ext>
                </a:extLst>
              </a:tr>
              <a:tr h="250683">
                <a:tc>
                  <a:txBody>
                    <a:bodyPr/>
                    <a:lstStyle/>
                    <a:p>
                      <a:pPr algn="ctr" fontAlgn="b"/>
                      <a:r>
                        <a:rPr lang="en-US" sz="1100" b="0" i="0" u="none" strike="noStrike">
                          <a:solidFill>
                            <a:srgbClr val="000000"/>
                          </a:solidFill>
                          <a:effectLst/>
                          <a:latin typeface="Calibri" panose="020F0502020204030204" pitchFamily="34" charset="0"/>
                        </a:rPr>
                        <a:t>25.53083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80.04663</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5.801048</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99.39557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Cotton</a:t>
                      </a:r>
                    </a:p>
                  </a:txBody>
                  <a:tcPr marL="6350" marR="6350" marT="6350" marB="0" anchor="b">
                    <a:lnL>
                      <a:noFill/>
                    </a:lnL>
                    <a:lnR>
                      <a:noFill/>
                    </a:lnR>
                    <a:lnT>
                      <a:noFill/>
                    </a:lnT>
                    <a:lnB>
                      <a:noFill/>
                    </a:lnB>
                  </a:tcPr>
                </a:tc>
                <a:extLst>
                  <a:ext uri="{0D108BD9-81ED-4DB2-BD59-A6C34878D82A}">
                    <a16:rowId xmlns:a16="http://schemas.microsoft.com/office/drawing/2014/main" val="2470015233"/>
                  </a:ext>
                </a:extLst>
              </a:tr>
              <a:tr h="250683">
                <a:tc>
                  <a:txBody>
                    <a:bodyPr/>
                    <a:lstStyle/>
                    <a:p>
                      <a:pPr algn="ctr" fontAlgn="b"/>
                      <a:r>
                        <a:rPr lang="en-US" sz="1100" b="0" i="0" u="none" strike="noStrike">
                          <a:solidFill>
                            <a:srgbClr val="000000"/>
                          </a:solidFill>
                          <a:effectLst/>
                          <a:latin typeface="Calibri" panose="020F0502020204030204" pitchFamily="34" charset="0"/>
                        </a:rPr>
                        <a:t>17.46779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13.39943</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5.893661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45.56541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Peas</a:t>
                      </a:r>
                    </a:p>
                  </a:txBody>
                  <a:tcPr marL="6350" marR="6350" marT="6350" marB="0" anchor="b">
                    <a:lnL>
                      <a:noFill/>
                    </a:lnL>
                    <a:lnR>
                      <a:noFill/>
                    </a:lnR>
                    <a:lnT>
                      <a:noFill/>
                    </a:lnT>
                    <a:lnB>
                      <a:noFill/>
                    </a:lnB>
                  </a:tcPr>
                </a:tc>
                <a:extLst>
                  <a:ext uri="{0D108BD9-81ED-4DB2-BD59-A6C34878D82A}">
                    <a16:rowId xmlns:a16="http://schemas.microsoft.com/office/drawing/2014/main" val="1950810270"/>
                  </a:ext>
                </a:extLst>
              </a:tr>
              <a:tr h="250683">
                <a:tc>
                  <a:txBody>
                    <a:bodyPr/>
                    <a:lstStyle/>
                    <a:p>
                      <a:pPr algn="ctr" fontAlgn="b"/>
                      <a:r>
                        <a:rPr lang="en-US" sz="1100" b="0" i="0" u="none" strike="noStrike">
                          <a:solidFill>
                            <a:srgbClr val="000000"/>
                          </a:solidFill>
                          <a:effectLst/>
                          <a:latin typeface="Calibri" panose="020F0502020204030204" pitchFamily="34" charset="0"/>
                        </a:rPr>
                        <a:t>18.55173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13.20542</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5.930024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47.4931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Peas</a:t>
                      </a:r>
                    </a:p>
                  </a:txBody>
                  <a:tcPr marL="6350" marR="6350" marT="6350" marB="0" anchor="b">
                    <a:lnL>
                      <a:noFill/>
                    </a:lnL>
                    <a:lnR>
                      <a:noFill/>
                    </a:lnR>
                    <a:lnT>
                      <a:noFill/>
                    </a:lnT>
                    <a:lnB>
                      <a:noFill/>
                    </a:lnB>
                  </a:tcPr>
                </a:tc>
                <a:extLst>
                  <a:ext uri="{0D108BD9-81ED-4DB2-BD59-A6C34878D82A}">
                    <a16:rowId xmlns:a16="http://schemas.microsoft.com/office/drawing/2014/main" val="487198950"/>
                  </a:ext>
                </a:extLst>
              </a:tr>
              <a:tr h="250683">
                <a:tc>
                  <a:txBody>
                    <a:bodyPr/>
                    <a:lstStyle/>
                    <a:p>
                      <a:pPr algn="ctr" fontAlgn="b"/>
                      <a:r>
                        <a:rPr lang="en-US" sz="1100" b="0" i="0" u="none" strike="noStrike">
                          <a:solidFill>
                            <a:srgbClr val="000000"/>
                          </a:solidFill>
                          <a:effectLst/>
                          <a:latin typeface="Calibri" panose="020F0502020204030204" pitchFamily="34" charset="0"/>
                        </a:rPr>
                        <a:t>17.87354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13.77714</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5.832345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51.79454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Peas</a:t>
                      </a:r>
                    </a:p>
                  </a:txBody>
                  <a:tcPr marL="6350" marR="6350" marT="6350" marB="0" anchor="b">
                    <a:lnL>
                      <a:noFill/>
                    </a:lnL>
                    <a:lnR>
                      <a:noFill/>
                    </a:lnR>
                    <a:lnT>
                      <a:noFill/>
                    </a:lnT>
                    <a:lnB>
                      <a:noFill/>
                    </a:lnB>
                  </a:tcPr>
                </a:tc>
                <a:extLst>
                  <a:ext uri="{0D108BD9-81ED-4DB2-BD59-A6C34878D82A}">
                    <a16:rowId xmlns:a16="http://schemas.microsoft.com/office/drawing/2014/main" val="815774023"/>
                  </a:ext>
                </a:extLst>
              </a:tr>
              <a:tr h="250683">
                <a:tc>
                  <a:txBody>
                    <a:bodyPr/>
                    <a:lstStyle/>
                    <a:p>
                      <a:pPr algn="ctr" fontAlgn="b"/>
                      <a:r>
                        <a:rPr lang="en-US" sz="1100" b="0" i="0" u="none" strike="noStrike">
                          <a:solidFill>
                            <a:srgbClr val="000000"/>
                          </a:solidFill>
                          <a:effectLst/>
                          <a:latin typeface="Calibri" panose="020F0502020204030204" pitchFamily="34" charset="0"/>
                        </a:rPr>
                        <a:t>29.14459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60.76907</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5.657791</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270.3862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Rubber</a:t>
                      </a:r>
                    </a:p>
                  </a:txBody>
                  <a:tcPr marL="6350" marR="6350" marT="6350" marB="0" anchor="b">
                    <a:lnL>
                      <a:noFill/>
                    </a:lnL>
                    <a:lnR>
                      <a:noFill/>
                    </a:lnR>
                    <a:lnT>
                      <a:noFill/>
                    </a:lnT>
                    <a:lnB>
                      <a:noFill/>
                    </a:lnB>
                  </a:tcPr>
                </a:tc>
                <a:extLst>
                  <a:ext uri="{0D108BD9-81ED-4DB2-BD59-A6C34878D82A}">
                    <a16:rowId xmlns:a16="http://schemas.microsoft.com/office/drawing/2014/main" val="3104362612"/>
                  </a:ext>
                </a:extLst>
              </a:tr>
              <a:tr h="250683">
                <a:tc>
                  <a:txBody>
                    <a:bodyPr/>
                    <a:lstStyle/>
                    <a:p>
                      <a:pPr algn="ctr" fontAlgn="b"/>
                      <a:r>
                        <a:rPr lang="en-US" sz="1100" b="0" i="0" u="none" strike="noStrike">
                          <a:solidFill>
                            <a:srgbClr val="000000"/>
                          </a:solidFill>
                          <a:effectLst/>
                          <a:latin typeface="Calibri" panose="020F0502020204030204" pitchFamily="34" charset="0"/>
                        </a:rPr>
                        <a:t>32.88585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66.62275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5.698524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391.4197</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Rubber</a:t>
                      </a:r>
                    </a:p>
                  </a:txBody>
                  <a:tcPr marL="6350" marR="6350" marT="6350" marB="0" anchor="b">
                    <a:lnL>
                      <a:noFill/>
                    </a:lnL>
                    <a:lnR>
                      <a:noFill/>
                    </a:lnR>
                    <a:lnT>
                      <a:noFill/>
                    </a:lnT>
                    <a:lnB>
                      <a:noFill/>
                    </a:lnB>
                  </a:tcPr>
                </a:tc>
                <a:extLst>
                  <a:ext uri="{0D108BD9-81ED-4DB2-BD59-A6C34878D82A}">
                    <a16:rowId xmlns:a16="http://schemas.microsoft.com/office/drawing/2014/main" val="930174699"/>
                  </a:ext>
                </a:extLst>
              </a:tr>
              <a:tr h="250683">
                <a:tc>
                  <a:txBody>
                    <a:bodyPr/>
                    <a:lstStyle/>
                    <a:p>
                      <a:pPr algn="ctr" fontAlgn="b"/>
                      <a:r>
                        <a:rPr lang="en-US" sz="1100" b="0" i="0" u="none" strike="noStrike">
                          <a:solidFill>
                            <a:srgbClr val="000000"/>
                          </a:solidFill>
                          <a:effectLst/>
                          <a:latin typeface="Calibri" panose="020F0502020204030204" pitchFamily="34" charset="0"/>
                        </a:rPr>
                        <a:t>32.78744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76.51154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5.717627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231.9788</a:t>
                      </a:r>
                    </a:p>
                  </a:txBody>
                  <a:tcPr marL="6350" marR="6350" marT="635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Rubber</a:t>
                      </a:r>
                    </a:p>
                  </a:txBody>
                  <a:tcPr marL="6350" marR="6350" marT="6350" marB="0" anchor="b">
                    <a:lnL>
                      <a:noFill/>
                    </a:lnL>
                    <a:lnR>
                      <a:noFill/>
                    </a:lnR>
                    <a:lnT>
                      <a:noFill/>
                    </a:lnT>
                    <a:lnB>
                      <a:noFill/>
                    </a:lnB>
                  </a:tcPr>
                </a:tc>
                <a:extLst>
                  <a:ext uri="{0D108BD9-81ED-4DB2-BD59-A6C34878D82A}">
                    <a16:rowId xmlns:a16="http://schemas.microsoft.com/office/drawing/2014/main" val="1338533195"/>
                  </a:ext>
                </a:extLst>
              </a:tr>
            </a:tbl>
          </a:graphicData>
        </a:graphic>
      </p:graphicFrame>
    </p:spTree>
    <p:extLst>
      <p:ext uri="{BB962C8B-B14F-4D97-AF65-F5344CB8AC3E}">
        <p14:creationId xmlns:p14="http://schemas.microsoft.com/office/powerpoint/2010/main" val="280259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65C7-300A-4F6E-A644-F7AEA423FAB0}"/>
              </a:ext>
            </a:extLst>
          </p:cNvPr>
          <p:cNvSpPr>
            <a:spLocks noGrp="1"/>
          </p:cNvSpPr>
          <p:nvPr>
            <p:ph type="title"/>
          </p:nvPr>
        </p:nvSpPr>
        <p:spPr>
          <a:xfrm>
            <a:off x="707063" y="536122"/>
            <a:ext cx="10758895" cy="707923"/>
          </a:xfrm>
        </p:spPr>
        <p:txBody>
          <a:bodyPr vert="horz" lIns="91440" tIns="45720" rIns="91440" bIns="45720" rtlCol="0" anchor="ctr">
            <a:normAutofit/>
          </a:bodyPr>
          <a:lstStyle/>
          <a:p>
            <a:pPr algn="ctr"/>
            <a:r>
              <a:rPr lang="en-US" dirty="0"/>
              <a:t> Software Workflow For ML Model</a:t>
            </a:r>
          </a:p>
        </p:txBody>
      </p:sp>
      <p:sp>
        <p:nvSpPr>
          <p:cNvPr id="23" name="TextBox 22">
            <a:extLst>
              <a:ext uri="{FF2B5EF4-FFF2-40B4-BE49-F238E27FC236}">
                <a16:creationId xmlns:a16="http://schemas.microsoft.com/office/drawing/2014/main" id="{1A6A82B2-18F0-46F5-B1E5-43306AD58B3E}"/>
              </a:ext>
            </a:extLst>
          </p:cNvPr>
          <p:cNvSpPr txBox="1"/>
          <p:nvPr/>
        </p:nvSpPr>
        <p:spPr>
          <a:xfrm>
            <a:off x="707064" y="1823355"/>
            <a:ext cx="10738702" cy="2086973"/>
          </a:xfrm>
          <a:prstGeom prst="rect">
            <a:avLst/>
          </a:prstGeom>
        </p:spPr>
        <p:txBody>
          <a:bodyPr vert="horz" lIns="91440" tIns="45720" rIns="91440" bIns="45720" rtlCol="0">
            <a:normAutofit/>
          </a:bodyPr>
          <a:lstStyle/>
          <a:p>
            <a:pPr marL="560070" indent="-285750" defTabSz="914400">
              <a:lnSpc>
                <a:spcPct val="90000"/>
              </a:lnSpc>
              <a:spcBef>
                <a:spcPts val="600"/>
              </a:spcBef>
              <a:spcAft>
                <a:spcPts val="600"/>
              </a:spcAft>
              <a:buClr>
                <a:schemeClr val="accent1"/>
              </a:buClr>
              <a:buSzPct val="80000"/>
              <a:buFont typeface="Wingdings" panose="05000000000000000000" pitchFamily="2" charset="2"/>
              <a:buChar char="q"/>
            </a:pPr>
            <a:r>
              <a:rPr lang="en-US" dirty="0"/>
              <a:t>Required libraries for data wrangling, munging and mathematical operations like pandas and </a:t>
            </a:r>
            <a:r>
              <a:rPr lang="en-US" dirty="0" err="1"/>
              <a:t>numpy</a:t>
            </a:r>
            <a:r>
              <a:rPr lang="en-US" dirty="0"/>
              <a:t> are imported.</a:t>
            </a:r>
          </a:p>
          <a:p>
            <a:pPr marL="560070" indent="-285750" defTabSz="914400">
              <a:lnSpc>
                <a:spcPct val="90000"/>
              </a:lnSpc>
              <a:spcBef>
                <a:spcPts val="600"/>
              </a:spcBef>
              <a:spcAft>
                <a:spcPts val="600"/>
              </a:spcAft>
              <a:buClr>
                <a:schemeClr val="accent1"/>
              </a:buClr>
              <a:buSzPct val="80000"/>
              <a:buFont typeface="Wingdings" panose="05000000000000000000" pitchFamily="2" charset="2"/>
              <a:buChar char="q"/>
            </a:pPr>
            <a:r>
              <a:rPr lang="en-US" dirty="0"/>
              <a:t>The database(CSV) contains </a:t>
            </a:r>
            <a:r>
              <a:rPr lang="en-US" b="0" i="0" dirty="0">
                <a:effectLst/>
              </a:rPr>
              <a:t>atmospheric humidity, temperature, soil moisture, soil pH and crop names.</a:t>
            </a:r>
          </a:p>
          <a:p>
            <a:pPr marL="560070" indent="-285750" defTabSz="914400">
              <a:lnSpc>
                <a:spcPct val="90000"/>
              </a:lnSpc>
              <a:spcBef>
                <a:spcPts val="600"/>
              </a:spcBef>
              <a:spcAft>
                <a:spcPts val="600"/>
              </a:spcAft>
              <a:buClr>
                <a:schemeClr val="accent1"/>
              </a:buClr>
              <a:buSzPct val="80000"/>
              <a:buFont typeface="Wingdings" panose="05000000000000000000" pitchFamily="2" charset="2"/>
              <a:buChar char="q"/>
            </a:pPr>
            <a:r>
              <a:rPr lang="en-US" dirty="0"/>
              <a:t>The patterns in train data are analyzed and an ML model is  created.</a:t>
            </a:r>
          </a:p>
          <a:p>
            <a:pPr marL="560070" indent="-285750" defTabSz="914400">
              <a:lnSpc>
                <a:spcPct val="90000"/>
              </a:lnSpc>
              <a:spcBef>
                <a:spcPts val="600"/>
              </a:spcBef>
              <a:spcAft>
                <a:spcPts val="600"/>
              </a:spcAft>
              <a:buClr>
                <a:schemeClr val="accent1"/>
              </a:buClr>
              <a:buSzPct val="80000"/>
              <a:buFont typeface="Wingdings" panose="05000000000000000000" pitchFamily="2" charset="2"/>
              <a:buChar char="q"/>
            </a:pPr>
            <a:r>
              <a:rPr lang="en-US" dirty="0"/>
              <a:t>Test values are used for testing the predictions of the model using the decision tree regressor.</a:t>
            </a:r>
          </a:p>
        </p:txBody>
      </p:sp>
      <p:grpSp>
        <p:nvGrpSpPr>
          <p:cNvPr id="4" name="Group 3">
            <a:extLst>
              <a:ext uri="{FF2B5EF4-FFF2-40B4-BE49-F238E27FC236}">
                <a16:creationId xmlns:a16="http://schemas.microsoft.com/office/drawing/2014/main" id="{E29186A5-8302-4B73-A1AB-AC3996DA2FFD}"/>
              </a:ext>
            </a:extLst>
          </p:cNvPr>
          <p:cNvGrpSpPr/>
          <p:nvPr/>
        </p:nvGrpSpPr>
        <p:grpSpPr>
          <a:xfrm>
            <a:off x="1841705" y="4135494"/>
            <a:ext cx="8307370" cy="2086972"/>
            <a:chOff x="1841705" y="4135494"/>
            <a:chExt cx="8307370" cy="2086972"/>
          </a:xfrm>
        </p:grpSpPr>
        <p:pic>
          <p:nvPicPr>
            <p:cNvPr id="13" name="Picture 12">
              <a:extLst>
                <a:ext uri="{FF2B5EF4-FFF2-40B4-BE49-F238E27FC236}">
                  <a16:creationId xmlns:a16="http://schemas.microsoft.com/office/drawing/2014/main" id="{9F58514A-396B-47D6-B021-8E2E69A100AF}"/>
                </a:ext>
              </a:extLst>
            </p:cNvPr>
            <p:cNvPicPr>
              <a:picLocks noChangeAspect="1"/>
            </p:cNvPicPr>
            <p:nvPr/>
          </p:nvPicPr>
          <p:blipFill>
            <a:blip r:embed="rId3"/>
            <a:stretch>
              <a:fillRect/>
            </a:stretch>
          </p:blipFill>
          <p:spPr>
            <a:xfrm>
              <a:off x="1841705" y="4135494"/>
              <a:ext cx="8307370" cy="2086972"/>
            </a:xfrm>
            <a:prstGeom prst="rect">
              <a:avLst/>
            </a:prstGeom>
          </p:spPr>
        </p:pic>
        <p:sp>
          <p:nvSpPr>
            <p:cNvPr id="3" name="TextBox 2">
              <a:extLst>
                <a:ext uri="{FF2B5EF4-FFF2-40B4-BE49-F238E27FC236}">
                  <a16:creationId xmlns:a16="http://schemas.microsoft.com/office/drawing/2014/main" id="{7D75401F-F971-432A-B9F2-13954C44BBDC}"/>
                </a:ext>
              </a:extLst>
            </p:cNvPr>
            <p:cNvSpPr txBox="1"/>
            <p:nvPr/>
          </p:nvSpPr>
          <p:spPr>
            <a:xfrm>
              <a:off x="2042925" y="4680155"/>
              <a:ext cx="1101213" cy="307777"/>
            </a:xfrm>
            <a:prstGeom prst="rect">
              <a:avLst/>
            </a:prstGeom>
            <a:noFill/>
          </p:spPr>
          <p:txBody>
            <a:bodyPr wrap="square" rtlCol="0">
              <a:spAutoFit/>
            </a:bodyPr>
            <a:lstStyle/>
            <a:p>
              <a:r>
                <a:rPr lang="en-US" sz="1400" dirty="0"/>
                <a:t>CSV File</a:t>
              </a:r>
            </a:p>
          </p:txBody>
        </p:sp>
      </p:grpSp>
    </p:spTree>
    <p:extLst>
      <p:ext uri="{BB962C8B-B14F-4D97-AF65-F5344CB8AC3E}">
        <p14:creationId xmlns:p14="http://schemas.microsoft.com/office/powerpoint/2010/main" val="390956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Box 199">
            <a:extLst>
              <a:ext uri="{FF2B5EF4-FFF2-40B4-BE49-F238E27FC236}">
                <a16:creationId xmlns:a16="http://schemas.microsoft.com/office/drawing/2014/main" id="{F18AE067-60B4-45DD-8E02-72D26EE8AA6E}"/>
              </a:ext>
            </a:extLst>
          </p:cNvPr>
          <p:cNvSpPr txBox="1"/>
          <p:nvPr/>
        </p:nvSpPr>
        <p:spPr>
          <a:xfrm>
            <a:off x="-266843" y="194073"/>
            <a:ext cx="7470546" cy="646331"/>
          </a:xfrm>
          <a:prstGeom prst="rect">
            <a:avLst/>
          </a:prstGeom>
          <a:noFill/>
        </p:spPr>
        <p:txBody>
          <a:bodyPr wrap="square" rtlCol="0">
            <a:spAutoFit/>
          </a:bodyPr>
          <a:lstStyle/>
          <a:p>
            <a:pPr algn="ctr"/>
            <a:r>
              <a:rPr lang="en-US" sz="3600" dirty="0">
                <a:solidFill>
                  <a:schemeClr val="accent1"/>
                </a:solidFill>
              </a:rPr>
              <a:t>Decision Tree (extract from Code)</a:t>
            </a:r>
          </a:p>
        </p:txBody>
      </p:sp>
      <p:pic>
        <p:nvPicPr>
          <p:cNvPr id="5" name="Picture 2">
            <a:extLst>
              <a:ext uri="{FF2B5EF4-FFF2-40B4-BE49-F238E27FC236}">
                <a16:creationId xmlns:a16="http://schemas.microsoft.com/office/drawing/2014/main" id="{78029914-0C68-482C-A437-328DA565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50" y="722761"/>
            <a:ext cx="5392965" cy="5869256"/>
          </a:xfrm>
          <a:prstGeom prst="rect">
            <a:avLst/>
          </a:prstGeom>
          <a:noFill/>
          <a:extLst>
            <a:ext uri="{909E8E84-426E-40DD-AFC4-6F175D3DCCD1}">
              <a14:hiddenFill xmlns:a14="http://schemas.microsoft.com/office/drawing/2010/main">
                <a:solidFill>
                  <a:srgbClr val="FFFFFF"/>
                </a:solidFill>
              </a14:hiddenFill>
            </a:ext>
          </a:extLst>
        </p:spPr>
      </p:pic>
      <p:sp>
        <p:nvSpPr>
          <p:cNvPr id="196" name="Oval 195">
            <a:extLst>
              <a:ext uri="{FF2B5EF4-FFF2-40B4-BE49-F238E27FC236}">
                <a16:creationId xmlns:a16="http://schemas.microsoft.com/office/drawing/2014/main" id="{838A46A2-52AF-40B7-820A-760C9DD60634}"/>
              </a:ext>
            </a:extLst>
          </p:cNvPr>
          <p:cNvSpPr/>
          <p:nvPr/>
        </p:nvSpPr>
        <p:spPr>
          <a:xfrm>
            <a:off x="297449" y="788072"/>
            <a:ext cx="2593235" cy="168131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D6C6014F-EA1A-4741-B35E-9B7FA2EEBDA7}"/>
              </a:ext>
            </a:extLst>
          </p:cNvPr>
          <p:cNvCxnSpPr>
            <a:cxnSpLocks/>
            <a:stCxn id="196" idx="6"/>
          </p:cNvCxnSpPr>
          <p:nvPr/>
        </p:nvCxnSpPr>
        <p:spPr>
          <a:xfrm>
            <a:off x="2890684" y="1628730"/>
            <a:ext cx="3865477" cy="446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B5BC287A-0573-4372-985B-BB7C7D0E4401}"/>
              </a:ext>
            </a:extLst>
          </p:cNvPr>
          <p:cNvGrpSpPr/>
          <p:nvPr/>
        </p:nvGrpSpPr>
        <p:grpSpPr>
          <a:xfrm>
            <a:off x="6096000" y="1851317"/>
            <a:ext cx="5646680" cy="4144731"/>
            <a:chOff x="6096000" y="1762826"/>
            <a:chExt cx="5646680" cy="4144731"/>
          </a:xfrm>
        </p:grpSpPr>
        <p:sp>
          <p:nvSpPr>
            <p:cNvPr id="24" name="TextBox 23">
              <a:extLst>
                <a:ext uri="{FF2B5EF4-FFF2-40B4-BE49-F238E27FC236}">
                  <a16:creationId xmlns:a16="http://schemas.microsoft.com/office/drawing/2014/main" id="{130D4E09-978A-4EE9-A94A-BEEB49937ECA}"/>
                </a:ext>
              </a:extLst>
            </p:cNvPr>
            <p:cNvSpPr txBox="1"/>
            <p:nvPr/>
          </p:nvSpPr>
          <p:spPr>
            <a:xfrm>
              <a:off x="7677739" y="1762826"/>
              <a:ext cx="1141801" cy="584775"/>
            </a:xfrm>
            <a:prstGeom prst="rect">
              <a:avLst/>
            </a:prstGeom>
            <a:noFill/>
            <a:ln>
              <a:solidFill>
                <a:schemeClr val="tx1"/>
              </a:solidFill>
            </a:ln>
          </p:spPr>
          <p:txBody>
            <a:bodyPr wrap="square" rtlCol="0">
              <a:spAutoFit/>
            </a:bodyPr>
            <a:lstStyle/>
            <a:p>
              <a:r>
                <a:rPr lang="en-US" sz="1600" dirty="0"/>
                <a:t>Rainfall &lt;= 30.549 </a:t>
              </a:r>
            </a:p>
          </p:txBody>
        </p:sp>
        <p:sp>
          <p:nvSpPr>
            <p:cNvPr id="26" name="TextBox 25">
              <a:extLst>
                <a:ext uri="{FF2B5EF4-FFF2-40B4-BE49-F238E27FC236}">
                  <a16:creationId xmlns:a16="http://schemas.microsoft.com/office/drawing/2014/main" id="{8A18DBB9-9FC0-4E4F-A9DF-DE0CB2FB06C5}"/>
                </a:ext>
              </a:extLst>
            </p:cNvPr>
            <p:cNvSpPr txBox="1"/>
            <p:nvPr/>
          </p:nvSpPr>
          <p:spPr>
            <a:xfrm>
              <a:off x="6312544" y="2679819"/>
              <a:ext cx="1284581" cy="338554"/>
            </a:xfrm>
            <a:prstGeom prst="rect">
              <a:avLst/>
            </a:prstGeom>
            <a:solidFill>
              <a:schemeClr val="accent2">
                <a:lumMod val="75000"/>
              </a:schemeClr>
            </a:solidFill>
            <a:ln>
              <a:solidFill>
                <a:schemeClr val="tx1"/>
              </a:solidFill>
            </a:ln>
          </p:spPr>
          <p:txBody>
            <a:bodyPr wrap="square" rtlCol="0">
              <a:spAutoFit/>
            </a:bodyPr>
            <a:lstStyle/>
            <a:p>
              <a:r>
                <a:rPr lang="en-US" sz="1600" b="0" dirty="0">
                  <a:solidFill>
                    <a:schemeClr val="bg1"/>
                  </a:solidFill>
                  <a:effectLst/>
                  <a:latin typeface="Courier New" panose="02070309020205020404" pitchFamily="49" charset="0"/>
                </a:rPr>
                <a:t>muskmelon</a:t>
              </a:r>
            </a:p>
          </p:txBody>
        </p:sp>
        <p:sp>
          <p:nvSpPr>
            <p:cNvPr id="28" name="TextBox 27">
              <a:extLst>
                <a:ext uri="{FF2B5EF4-FFF2-40B4-BE49-F238E27FC236}">
                  <a16:creationId xmlns:a16="http://schemas.microsoft.com/office/drawing/2014/main" id="{B0EF759C-C79F-4F0B-80B2-64A34DFFD278}"/>
                </a:ext>
              </a:extLst>
            </p:cNvPr>
            <p:cNvSpPr txBox="1"/>
            <p:nvPr/>
          </p:nvSpPr>
          <p:spPr>
            <a:xfrm>
              <a:off x="8842114" y="2636592"/>
              <a:ext cx="1255287" cy="584774"/>
            </a:xfrm>
            <a:prstGeom prst="rect">
              <a:avLst/>
            </a:prstGeom>
            <a:noFill/>
            <a:ln>
              <a:solidFill>
                <a:schemeClr val="tx1"/>
              </a:solidFill>
            </a:ln>
          </p:spPr>
          <p:txBody>
            <a:bodyPr wrap="square" rtlCol="0">
              <a:spAutoFit/>
            </a:bodyPr>
            <a:lstStyle/>
            <a:p>
              <a:r>
                <a:rPr lang="en-US" sz="1600" dirty="0"/>
                <a:t>Humidity &lt;= 27.655</a:t>
              </a:r>
            </a:p>
          </p:txBody>
        </p:sp>
        <p:sp>
          <p:nvSpPr>
            <p:cNvPr id="30" name="TextBox 29">
              <a:extLst>
                <a:ext uri="{FF2B5EF4-FFF2-40B4-BE49-F238E27FC236}">
                  <a16:creationId xmlns:a16="http://schemas.microsoft.com/office/drawing/2014/main" id="{A7379D58-8E5F-4D53-923D-1CDFB7B9AB68}"/>
                </a:ext>
              </a:extLst>
            </p:cNvPr>
            <p:cNvSpPr txBox="1"/>
            <p:nvPr/>
          </p:nvSpPr>
          <p:spPr>
            <a:xfrm>
              <a:off x="9841421" y="3467324"/>
              <a:ext cx="1141800" cy="584775"/>
            </a:xfrm>
            <a:prstGeom prst="rect">
              <a:avLst/>
            </a:prstGeom>
            <a:noFill/>
            <a:ln>
              <a:solidFill>
                <a:schemeClr val="tx1"/>
              </a:solidFill>
            </a:ln>
          </p:spPr>
          <p:txBody>
            <a:bodyPr wrap="square" rtlCol="0">
              <a:spAutoFit/>
            </a:bodyPr>
            <a:lstStyle/>
            <a:p>
              <a:r>
                <a:rPr lang="en-US" sz="1600" dirty="0"/>
                <a:t>Humidity &lt;= 74.955</a:t>
              </a:r>
            </a:p>
          </p:txBody>
        </p:sp>
        <p:sp>
          <p:nvSpPr>
            <p:cNvPr id="32" name="TextBox 31">
              <a:extLst>
                <a:ext uri="{FF2B5EF4-FFF2-40B4-BE49-F238E27FC236}">
                  <a16:creationId xmlns:a16="http://schemas.microsoft.com/office/drawing/2014/main" id="{ECE47093-6E8B-4387-B36A-967EF20220A0}"/>
                </a:ext>
              </a:extLst>
            </p:cNvPr>
            <p:cNvSpPr txBox="1"/>
            <p:nvPr/>
          </p:nvSpPr>
          <p:spPr>
            <a:xfrm>
              <a:off x="7696885" y="3467324"/>
              <a:ext cx="1141801" cy="584775"/>
            </a:xfrm>
            <a:prstGeom prst="rect">
              <a:avLst/>
            </a:prstGeom>
            <a:solidFill>
              <a:schemeClr val="accent2">
                <a:lumMod val="20000"/>
                <a:lumOff val="80000"/>
              </a:schemeClr>
            </a:solidFill>
            <a:ln>
              <a:solidFill>
                <a:schemeClr val="tx1"/>
              </a:solidFill>
            </a:ln>
          </p:spPr>
          <p:txBody>
            <a:bodyPr wrap="square" rtlCol="0">
              <a:spAutoFit/>
            </a:bodyPr>
            <a:lstStyle/>
            <a:p>
              <a:r>
                <a:rPr lang="en-US" sz="1600" dirty="0"/>
                <a:t>Rainfall &lt;= 57.565</a:t>
              </a:r>
            </a:p>
          </p:txBody>
        </p:sp>
        <p:sp>
          <p:nvSpPr>
            <p:cNvPr id="34" name="TextBox 33">
              <a:extLst>
                <a:ext uri="{FF2B5EF4-FFF2-40B4-BE49-F238E27FC236}">
                  <a16:creationId xmlns:a16="http://schemas.microsoft.com/office/drawing/2014/main" id="{A5FBFB83-5CA6-43AA-9CEC-0A9763136329}"/>
                </a:ext>
              </a:extLst>
            </p:cNvPr>
            <p:cNvSpPr txBox="1"/>
            <p:nvPr/>
          </p:nvSpPr>
          <p:spPr>
            <a:xfrm>
              <a:off x="9014118" y="4400365"/>
              <a:ext cx="1141800" cy="584775"/>
            </a:xfrm>
            <a:prstGeom prst="rect">
              <a:avLst/>
            </a:prstGeom>
            <a:solidFill>
              <a:schemeClr val="accent2">
                <a:lumMod val="20000"/>
                <a:lumOff val="80000"/>
              </a:schemeClr>
            </a:solidFill>
            <a:ln>
              <a:solidFill>
                <a:schemeClr val="tx1"/>
              </a:solidFill>
            </a:ln>
          </p:spPr>
          <p:txBody>
            <a:bodyPr wrap="square" rtlCol="0">
              <a:spAutoFit/>
            </a:bodyPr>
            <a:lstStyle/>
            <a:p>
              <a:r>
                <a:rPr lang="en-US" sz="1600" dirty="0"/>
                <a:t>Rainfall &lt;= 74.965</a:t>
              </a:r>
            </a:p>
          </p:txBody>
        </p:sp>
        <p:sp>
          <p:nvSpPr>
            <p:cNvPr id="38" name="TextBox 37">
              <a:extLst>
                <a:ext uri="{FF2B5EF4-FFF2-40B4-BE49-F238E27FC236}">
                  <a16:creationId xmlns:a16="http://schemas.microsoft.com/office/drawing/2014/main" id="{22A8FF6C-B117-4077-A9FC-4062CDD7B9A3}"/>
                </a:ext>
              </a:extLst>
            </p:cNvPr>
            <p:cNvSpPr txBox="1"/>
            <p:nvPr/>
          </p:nvSpPr>
          <p:spPr>
            <a:xfrm>
              <a:off x="10600871" y="4389062"/>
              <a:ext cx="1141809" cy="584775"/>
            </a:xfrm>
            <a:prstGeom prst="rect">
              <a:avLst/>
            </a:prstGeom>
            <a:noFill/>
            <a:ln>
              <a:solidFill>
                <a:schemeClr val="tx1"/>
              </a:solidFill>
            </a:ln>
          </p:spPr>
          <p:txBody>
            <a:bodyPr wrap="square" rtlCol="0">
              <a:spAutoFit/>
            </a:bodyPr>
            <a:lstStyle/>
            <a:p>
              <a:r>
                <a:rPr lang="en-US" sz="1600" dirty="0"/>
                <a:t>Rainfall</a:t>
              </a:r>
            </a:p>
            <a:p>
              <a:r>
                <a:rPr lang="en-US" sz="1600" dirty="0"/>
                <a:t> &lt;= 60.263</a:t>
              </a:r>
            </a:p>
          </p:txBody>
        </p:sp>
        <p:sp>
          <p:nvSpPr>
            <p:cNvPr id="40" name="TextBox 39">
              <a:extLst>
                <a:ext uri="{FF2B5EF4-FFF2-40B4-BE49-F238E27FC236}">
                  <a16:creationId xmlns:a16="http://schemas.microsoft.com/office/drawing/2014/main" id="{CE63B07E-0E70-413E-BB95-D6D41D774F10}"/>
                </a:ext>
              </a:extLst>
            </p:cNvPr>
            <p:cNvSpPr txBox="1"/>
            <p:nvPr/>
          </p:nvSpPr>
          <p:spPr>
            <a:xfrm>
              <a:off x="7755376" y="4391721"/>
              <a:ext cx="827304" cy="582115"/>
            </a:xfrm>
            <a:prstGeom prst="rect">
              <a:avLst/>
            </a:prstGeom>
            <a:solidFill>
              <a:srgbClr val="FFCC99"/>
            </a:solidFill>
            <a:ln>
              <a:solidFill>
                <a:schemeClr val="tx1"/>
              </a:solidFill>
            </a:ln>
          </p:spPr>
          <p:txBody>
            <a:bodyPr wrap="square" rtlCol="0">
              <a:spAutoFit/>
            </a:bodyPr>
            <a:lstStyle/>
            <a:p>
              <a:r>
                <a:rPr lang="en-US" sz="1600" dirty="0"/>
                <a:t>pH &lt;= 6.025</a:t>
              </a:r>
            </a:p>
          </p:txBody>
        </p:sp>
        <p:sp>
          <p:nvSpPr>
            <p:cNvPr id="42" name="TextBox 41">
              <a:extLst>
                <a:ext uri="{FF2B5EF4-FFF2-40B4-BE49-F238E27FC236}">
                  <a16:creationId xmlns:a16="http://schemas.microsoft.com/office/drawing/2014/main" id="{C3F7A6C0-3FC3-4CB7-A306-186DFC49CBEE}"/>
                </a:ext>
              </a:extLst>
            </p:cNvPr>
            <p:cNvSpPr txBox="1"/>
            <p:nvPr/>
          </p:nvSpPr>
          <p:spPr>
            <a:xfrm>
              <a:off x="6096000" y="4389061"/>
              <a:ext cx="1284581" cy="584775"/>
            </a:xfrm>
            <a:prstGeom prst="rect">
              <a:avLst/>
            </a:prstGeom>
            <a:solidFill>
              <a:srgbClr val="FFCC99"/>
            </a:solidFill>
            <a:ln>
              <a:solidFill>
                <a:schemeClr val="tx1"/>
              </a:solidFill>
            </a:ln>
          </p:spPr>
          <p:txBody>
            <a:bodyPr wrap="square" rtlCol="0">
              <a:spAutoFit/>
            </a:bodyPr>
            <a:lstStyle/>
            <a:p>
              <a:r>
                <a:rPr lang="en-US" sz="1600" dirty="0"/>
                <a:t>Temperature</a:t>
              </a:r>
            </a:p>
            <a:p>
              <a:r>
                <a:rPr lang="en-US" sz="1600" dirty="0"/>
                <a:t> &lt;= 29.364</a:t>
              </a:r>
            </a:p>
          </p:txBody>
        </p:sp>
        <p:cxnSp>
          <p:nvCxnSpPr>
            <p:cNvPr id="44" name="Straight Arrow Connector 43">
              <a:extLst>
                <a:ext uri="{FF2B5EF4-FFF2-40B4-BE49-F238E27FC236}">
                  <a16:creationId xmlns:a16="http://schemas.microsoft.com/office/drawing/2014/main" id="{CEEAAA99-C909-4876-9560-773C9A8E8DD1}"/>
                </a:ext>
              </a:extLst>
            </p:cNvPr>
            <p:cNvCxnSpPr>
              <a:cxnSpLocks/>
              <a:stCxn id="24" idx="2"/>
              <a:endCxn id="26" idx="0"/>
            </p:cNvCxnSpPr>
            <p:nvPr/>
          </p:nvCxnSpPr>
          <p:spPr>
            <a:xfrm flipH="1">
              <a:off x="6954835" y="2347601"/>
              <a:ext cx="1293805" cy="33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AA8769-12B3-458D-8F67-7EF411D417B7}"/>
                </a:ext>
              </a:extLst>
            </p:cNvPr>
            <p:cNvCxnSpPr>
              <a:cxnSpLocks/>
              <a:stCxn id="24" idx="2"/>
              <a:endCxn id="28" idx="0"/>
            </p:cNvCxnSpPr>
            <p:nvPr/>
          </p:nvCxnSpPr>
          <p:spPr>
            <a:xfrm>
              <a:off x="8248640" y="2347601"/>
              <a:ext cx="1221118" cy="28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F165F8D-A4B8-40C6-82F5-DDF6A777A8EC}"/>
                </a:ext>
              </a:extLst>
            </p:cNvPr>
            <p:cNvCxnSpPr>
              <a:cxnSpLocks/>
              <a:stCxn id="28" idx="2"/>
              <a:endCxn id="30" idx="0"/>
            </p:cNvCxnSpPr>
            <p:nvPr/>
          </p:nvCxnSpPr>
          <p:spPr>
            <a:xfrm>
              <a:off x="9469757" y="3221366"/>
              <a:ext cx="942564" cy="24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2452DCA-2A73-4DD1-85DB-95DE55B95037}"/>
                </a:ext>
              </a:extLst>
            </p:cNvPr>
            <p:cNvCxnSpPr>
              <a:cxnSpLocks/>
              <a:stCxn id="28" idx="2"/>
              <a:endCxn id="32" idx="0"/>
            </p:cNvCxnSpPr>
            <p:nvPr/>
          </p:nvCxnSpPr>
          <p:spPr>
            <a:xfrm flipH="1">
              <a:off x="8267786" y="3221366"/>
              <a:ext cx="1201971" cy="24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B109913-9779-43B9-A582-169744BC9576}"/>
                </a:ext>
              </a:extLst>
            </p:cNvPr>
            <p:cNvCxnSpPr>
              <a:cxnSpLocks/>
              <a:stCxn id="30" idx="2"/>
              <a:endCxn id="38" idx="0"/>
            </p:cNvCxnSpPr>
            <p:nvPr/>
          </p:nvCxnSpPr>
          <p:spPr>
            <a:xfrm>
              <a:off x="10412321" y="4052099"/>
              <a:ext cx="759455" cy="336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D2069CE-7DE3-4BAE-B74B-E5D697D6E4A2}"/>
                </a:ext>
              </a:extLst>
            </p:cNvPr>
            <p:cNvCxnSpPr>
              <a:cxnSpLocks/>
              <a:stCxn id="30" idx="2"/>
              <a:endCxn id="34" idx="0"/>
            </p:cNvCxnSpPr>
            <p:nvPr/>
          </p:nvCxnSpPr>
          <p:spPr>
            <a:xfrm flipH="1">
              <a:off x="9585018" y="4052099"/>
              <a:ext cx="827303" cy="34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9D66355-14DD-4D57-8A77-765F74203A17}"/>
                </a:ext>
              </a:extLst>
            </p:cNvPr>
            <p:cNvCxnSpPr>
              <a:cxnSpLocks/>
              <a:stCxn id="32" idx="2"/>
              <a:endCxn id="40" idx="0"/>
            </p:cNvCxnSpPr>
            <p:nvPr/>
          </p:nvCxnSpPr>
          <p:spPr>
            <a:xfrm flipH="1">
              <a:off x="8169028" y="4052099"/>
              <a:ext cx="98758" cy="33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5AFEAB5-C169-4675-A621-F3F648F2A276}"/>
                </a:ext>
              </a:extLst>
            </p:cNvPr>
            <p:cNvCxnSpPr>
              <a:cxnSpLocks/>
              <a:stCxn id="32" idx="2"/>
              <a:endCxn id="42" idx="0"/>
            </p:cNvCxnSpPr>
            <p:nvPr/>
          </p:nvCxnSpPr>
          <p:spPr>
            <a:xfrm flipH="1">
              <a:off x="6738291" y="4052099"/>
              <a:ext cx="1529495" cy="33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50A3506-6729-4E13-A941-0E0956EAF4D7}"/>
                </a:ext>
              </a:extLst>
            </p:cNvPr>
            <p:cNvCxnSpPr>
              <a:cxnSpLocks/>
              <a:stCxn id="42" idx="2"/>
            </p:cNvCxnSpPr>
            <p:nvPr/>
          </p:nvCxnSpPr>
          <p:spPr>
            <a:xfrm flipH="1">
              <a:off x="6287324" y="4973836"/>
              <a:ext cx="450967" cy="38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C9F3AE4-A494-4241-9D4C-A8062D775031}"/>
                </a:ext>
              </a:extLst>
            </p:cNvPr>
            <p:cNvCxnSpPr>
              <a:cxnSpLocks/>
              <a:stCxn id="42" idx="2"/>
            </p:cNvCxnSpPr>
            <p:nvPr/>
          </p:nvCxnSpPr>
          <p:spPr>
            <a:xfrm>
              <a:off x="6738291" y="4973836"/>
              <a:ext cx="465412" cy="38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DC103D9-1D24-4855-8C03-506329F78F7E}"/>
                </a:ext>
              </a:extLst>
            </p:cNvPr>
            <p:cNvCxnSpPr>
              <a:cxnSpLocks/>
              <a:stCxn id="40" idx="2"/>
            </p:cNvCxnSpPr>
            <p:nvPr/>
          </p:nvCxnSpPr>
          <p:spPr>
            <a:xfrm flipH="1">
              <a:off x="7413840" y="4973836"/>
              <a:ext cx="755188" cy="221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205E0D7-FACA-4D2E-89E0-EE41CCFC5A0A}"/>
                </a:ext>
              </a:extLst>
            </p:cNvPr>
            <p:cNvCxnSpPr>
              <a:cxnSpLocks/>
              <a:stCxn id="40" idx="2"/>
            </p:cNvCxnSpPr>
            <p:nvPr/>
          </p:nvCxnSpPr>
          <p:spPr>
            <a:xfrm>
              <a:off x="8169028" y="4973836"/>
              <a:ext cx="368863" cy="221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41B6438-1910-4671-AD7D-0B52183462B3}"/>
                </a:ext>
              </a:extLst>
            </p:cNvPr>
            <p:cNvCxnSpPr>
              <a:cxnSpLocks/>
              <a:stCxn id="34" idx="2"/>
            </p:cNvCxnSpPr>
            <p:nvPr/>
          </p:nvCxnSpPr>
          <p:spPr>
            <a:xfrm flipH="1">
              <a:off x="9301140" y="4985140"/>
              <a:ext cx="283878" cy="21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0565717-15EC-497C-904A-3ABAF40F951A}"/>
                </a:ext>
              </a:extLst>
            </p:cNvPr>
            <p:cNvCxnSpPr>
              <a:cxnSpLocks/>
              <a:stCxn id="34" idx="2"/>
            </p:cNvCxnSpPr>
            <p:nvPr/>
          </p:nvCxnSpPr>
          <p:spPr>
            <a:xfrm>
              <a:off x="9585018" y="4985140"/>
              <a:ext cx="714815" cy="21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4C59EC2-37FF-4985-A810-EE95B0B6A45D}"/>
                </a:ext>
              </a:extLst>
            </p:cNvPr>
            <p:cNvCxnSpPr>
              <a:cxnSpLocks/>
              <a:stCxn id="38" idx="2"/>
            </p:cNvCxnSpPr>
            <p:nvPr/>
          </p:nvCxnSpPr>
          <p:spPr>
            <a:xfrm flipH="1">
              <a:off x="10794666" y="4973837"/>
              <a:ext cx="377110" cy="3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30D3CE4-4B8D-4350-A358-97EF7DB4B7BD}"/>
                </a:ext>
              </a:extLst>
            </p:cNvPr>
            <p:cNvCxnSpPr>
              <a:cxnSpLocks/>
              <a:stCxn id="38" idx="2"/>
            </p:cNvCxnSpPr>
            <p:nvPr/>
          </p:nvCxnSpPr>
          <p:spPr>
            <a:xfrm>
              <a:off x="11171776" y="4973837"/>
              <a:ext cx="401519" cy="30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94BDE03-E8BD-4CB3-B0CF-C0568075FAFC}"/>
                </a:ext>
              </a:extLst>
            </p:cNvPr>
            <p:cNvCxnSpPr/>
            <p:nvPr/>
          </p:nvCxnSpPr>
          <p:spPr>
            <a:xfrm>
              <a:off x="6726159" y="5356951"/>
              <a:ext cx="0" cy="55060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77FC1CF-BB86-4284-9E86-AA8A9F040602}"/>
                </a:ext>
              </a:extLst>
            </p:cNvPr>
            <p:cNvCxnSpPr/>
            <p:nvPr/>
          </p:nvCxnSpPr>
          <p:spPr>
            <a:xfrm>
              <a:off x="8183712" y="5275384"/>
              <a:ext cx="0" cy="55060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4463CDF-017A-4A3C-84F8-05375EDE1CC9}"/>
                </a:ext>
              </a:extLst>
            </p:cNvPr>
            <p:cNvCxnSpPr/>
            <p:nvPr/>
          </p:nvCxnSpPr>
          <p:spPr>
            <a:xfrm>
              <a:off x="9638313" y="5275384"/>
              <a:ext cx="0" cy="55060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66FA54B-029D-452D-A7A3-61DAD074BBFA}"/>
                </a:ext>
              </a:extLst>
            </p:cNvPr>
            <p:cNvCxnSpPr/>
            <p:nvPr/>
          </p:nvCxnSpPr>
          <p:spPr>
            <a:xfrm>
              <a:off x="11171775" y="5275384"/>
              <a:ext cx="0" cy="55060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6F1850E8-E0F2-46BB-A0A9-BDBE6C032EC9}"/>
                </a:ext>
              </a:extLst>
            </p:cNvPr>
            <p:cNvSpPr txBox="1"/>
            <p:nvPr/>
          </p:nvSpPr>
          <p:spPr>
            <a:xfrm>
              <a:off x="9393827" y="4052677"/>
              <a:ext cx="658802" cy="307777"/>
            </a:xfrm>
            <a:prstGeom prst="rect">
              <a:avLst/>
            </a:prstGeom>
            <a:noFill/>
          </p:spPr>
          <p:txBody>
            <a:bodyPr wrap="square" rtlCol="0">
              <a:spAutoFit/>
            </a:bodyPr>
            <a:lstStyle/>
            <a:p>
              <a:r>
                <a:rPr lang="en-US" sz="1400" dirty="0"/>
                <a:t>True</a:t>
              </a:r>
            </a:p>
          </p:txBody>
        </p:sp>
        <p:sp>
          <p:nvSpPr>
            <p:cNvPr id="262" name="TextBox 261">
              <a:extLst>
                <a:ext uri="{FF2B5EF4-FFF2-40B4-BE49-F238E27FC236}">
                  <a16:creationId xmlns:a16="http://schemas.microsoft.com/office/drawing/2014/main" id="{6DC18022-46DD-49F8-91B7-8E98DDA4CA6B}"/>
                </a:ext>
              </a:extLst>
            </p:cNvPr>
            <p:cNvSpPr txBox="1"/>
            <p:nvPr/>
          </p:nvSpPr>
          <p:spPr>
            <a:xfrm>
              <a:off x="6936357" y="3967375"/>
              <a:ext cx="658802" cy="307777"/>
            </a:xfrm>
            <a:prstGeom prst="rect">
              <a:avLst/>
            </a:prstGeom>
            <a:noFill/>
          </p:spPr>
          <p:txBody>
            <a:bodyPr wrap="square" rtlCol="0">
              <a:spAutoFit/>
            </a:bodyPr>
            <a:lstStyle/>
            <a:p>
              <a:r>
                <a:rPr lang="en-US" sz="1400" dirty="0"/>
                <a:t>True</a:t>
              </a:r>
            </a:p>
          </p:txBody>
        </p:sp>
        <p:sp>
          <p:nvSpPr>
            <p:cNvPr id="264" name="TextBox 263">
              <a:extLst>
                <a:ext uri="{FF2B5EF4-FFF2-40B4-BE49-F238E27FC236}">
                  <a16:creationId xmlns:a16="http://schemas.microsoft.com/office/drawing/2014/main" id="{ECF83CA4-5E58-44C6-B007-B08B0B807C3E}"/>
                </a:ext>
              </a:extLst>
            </p:cNvPr>
            <p:cNvSpPr txBox="1"/>
            <p:nvPr/>
          </p:nvSpPr>
          <p:spPr>
            <a:xfrm>
              <a:off x="8267785" y="3091519"/>
              <a:ext cx="658802" cy="307777"/>
            </a:xfrm>
            <a:prstGeom prst="rect">
              <a:avLst/>
            </a:prstGeom>
            <a:noFill/>
          </p:spPr>
          <p:txBody>
            <a:bodyPr wrap="square" rtlCol="0">
              <a:spAutoFit/>
            </a:bodyPr>
            <a:lstStyle/>
            <a:p>
              <a:r>
                <a:rPr lang="en-US" sz="1400" dirty="0"/>
                <a:t>True</a:t>
              </a:r>
            </a:p>
          </p:txBody>
        </p:sp>
        <p:sp>
          <p:nvSpPr>
            <p:cNvPr id="266" name="TextBox 265">
              <a:extLst>
                <a:ext uri="{FF2B5EF4-FFF2-40B4-BE49-F238E27FC236}">
                  <a16:creationId xmlns:a16="http://schemas.microsoft.com/office/drawing/2014/main" id="{51F9D6C1-5403-4222-9C50-014E8B5714F2}"/>
                </a:ext>
              </a:extLst>
            </p:cNvPr>
            <p:cNvSpPr txBox="1"/>
            <p:nvPr/>
          </p:nvSpPr>
          <p:spPr>
            <a:xfrm>
              <a:off x="7097160" y="2265780"/>
              <a:ext cx="658802" cy="307777"/>
            </a:xfrm>
            <a:prstGeom prst="rect">
              <a:avLst/>
            </a:prstGeom>
            <a:noFill/>
          </p:spPr>
          <p:txBody>
            <a:bodyPr wrap="square" rtlCol="0">
              <a:spAutoFit/>
            </a:bodyPr>
            <a:lstStyle/>
            <a:p>
              <a:r>
                <a:rPr lang="en-US" sz="1400" dirty="0"/>
                <a:t>True</a:t>
              </a:r>
            </a:p>
          </p:txBody>
        </p:sp>
        <p:sp>
          <p:nvSpPr>
            <p:cNvPr id="268" name="TextBox 267">
              <a:extLst>
                <a:ext uri="{FF2B5EF4-FFF2-40B4-BE49-F238E27FC236}">
                  <a16:creationId xmlns:a16="http://schemas.microsoft.com/office/drawing/2014/main" id="{67F48D30-3B84-4A8D-A959-5C57E1394F5C}"/>
                </a:ext>
              </a:extLst>
            </p:cNvPr>
            <p:cNvSpPr txBox="1"/>
            <p:nvPr/>
          </p:nvSpPr>
          <p:spPr>
            <a:xfrm>
              <a:off x="10954313" y="4066692"/>
              <a:ext cx="658802" cy="307777"/>
            </a:xfrm>
            <a:prstGeom prst="rect">
              <a:avLst/>
            </a:prstGeom>
            <a:noFill/>
          </p:spPr>
          <p:txBody>
            <a:bodyPr wrap="square" rtlCol="0">
              <a:spAutoFit/>
            </a:bodyPr>
            <a:lstStyle/>
            <a:p>
              <a:r>
                <a:rPr lang="en-US" sz="1400" dirty="0"/>
                <a:t>False</a:t>
              </a:r>
            </a:p>
          </p:txBody>
        </p:sp>
        <p:sp>
          <p:nvSpPr>
            <p:cNvPr id="270" name="TextBox 269">
              <a:extLst>
                <a:ext uri="{FF2B5EF4-FFF2-40B4-BE49-F238E27FC236}">
                  <a16:creationId xmlns:a16="http://schemas.microsoft.com/office/drawing/2014/main" id="{986FE31E-665C-419D-A87A-B73D8BA72CA7}"/>
                </a:ext>
              </a:extLst>
            </p:cNvPr>
            <p:cNvSpPr txBox="1"/>
            <p:nvPr/>
          </p:nvSpPr>
          <p:spPr>
            <a:xfrm>
              <a:off x="10096928" y="3128354"/>
              <a:ext cx="658802" cy="307777"/>
            </a:xfrm>
            <a:prstGeom prst="rect">
              <a:avLst/>
            </a:prstGeom>
            <a:noFill/>
          </p:spPr>
          <p:txBody>
            <a:bodyPr wrap="square" rtlCol="0">
              <a:spAutoFit/>
            </a:bodyPr>
            <a:lstStyle/>
            <a:p>
              <a:r>
                <a:rPr lang="en-US" sz="1400" dirty="0"/>
                <a:t>False</a:t>
              </a:r>
            </a:p>
          </p:txBody>
        </p:sp>
        <p:sp>
          <p:nvSpPr>
            <p:cNvPr id="272" name="TextBox 271">
              <a:extLst>
                <a:ext uri="{FF2B5EF4-FFF2-40B4-BE49-F238E27FC236}">
                  <a16:creationId xmlns:a16="http://schemas.microsoft.com/office/drawing/2014/main" id="{B72BC252-1BD1-44FB-B384-912116828AE8}"/>
                </a:ext>
              </a:extLst>
            </p:cNvPr>
            <p:cNvSpPr txBox="1"/>
            <p:nvPr/>
          </p:nvSpPr>
          <p:spPr>
            <a:xfrm>
              <a:off x="8909088" y="2260787"/>
              <a:ext cx="658802" cy="307777"/>
            </a:xfrm>
            <a:prstGeom prst="rect">
              <a:avLst/>
            </a:prstGeom>
            <a:noFill/>
          </p:spPr>
          <p:txBody>
            <a:bodyPr wrap="square" rtlCol="0">
              <a:spAutoFit/>
            </a:bodyPr>
            <a:lstStyle/>
            <a:p>
              <a:r>
                <a:rPr lang="en-US" sz="1400" dirty="0"/>
                <a:t>False</a:t>
              </a:r>
            </a:p>
          </p:txBody>
        </p:sp>
        <p:sp>
          <p:nvSpPr>
            <p:cNvPr id="276" name="TextBox 275">
              <a:extLst>
                <a:ext uri="{FF2B5EF4-FFF2-40B4-BE49-F238E27FC236}">
                  <a16:creationId xmlns:a16="http://schemas.microsoft.com/office/drawing/2014/main" id="{B833AD5B-739A-4421-AAF7-0D8A1D4B028A}"/>
                </a:ext>
              </a:extLst>
            </p:cNvPr>
            <p:cNvSpPr txBox="1"/>
            <p:nvPr/>
          </p:nvSpPr>
          <p:spPr>
            <a:xfrm>
              <a:off x="8179884" y="4121100"/>
              <a:ext cx="658802" cy="307777"/>
            </a:xfrm>
            <a:prstGeom prst="rect">
              <a:avLst/>
            </a:prstGeom>
            <a:noFill/>
          </p:spPr>
          <p:txBody>
            <a:bodyPr wrap="square" rtlCol="0">
              <a:spAutoFit/>
            </a:bodyPr>
            <a:lstStyle/>
            <a:p>
              <a:r>
                <a:rPr lang="en-US" sz="1400" dirty="0"/>
                <a:t>False</a:t>
              </a:r>
            </a:p>
          </p:txBody>
        </p:sp>
      </p:grpSp>
      <p:sp>
        <p:nvSpPr>
          <p:cNvPr id="280" name="TextBox 279">
            <a:extLst>
              <a:ext uri="{FF2B5EF4-FFF2-40B4-BE49-F238E27FC236}">
                <a16:creationId xmlns:a16="http://schemas.microsoft.com/office/drawing/2014/main" id="{CAE29B5C-17DB-45BE-86B3-52F00192FBD1}"/>
              </a:ext>
            </a:extLst>
          </p:cNvPr>
          <p:cNvSpPr txBox="1"/>
          <p:nvPr/>
        </p:nvSpPr>
        <p:spPr>
          <a:xfrm>
            <a:off x="5171221" y="990208"/>
            <a:ext cx="6822918" cy="400110"/>
          </a:xfrm>
          <a:prstGeom prst="rect">
            <a:avLst/>
          </a:prstGeom>
          <a:noFill/>
        </p:spPr>
        <p:txBody>
          <a:bodyPr wrap="square">
            <a:spAutoFit/>
          </a:bodyPr>
          <a:lstStyle/>
          <a:p>
            <a:r>
              <a:rPr lang="en-US" sz="1000" b="0" dirty="0">
                <a:solidFill>
                  <a:srgbClr val="000000"/>
                </a:solidFill>
                <a:effectLst/>
                <a:latin typeface="Courier New" panose="02070309020205020404" pitchFamily="49" charset="0"/>
              </a:rPr>
              <a:t>fig = </a:t>
            </a: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a:t>
            </a:r>
            <a:r>
              <a:rPr lang="en-US" sz="1000" b="0" dirty="0">
                <a:solidFill>
                  <a:srgbClr val="09885A"/>
                </a:solidFill>
                <a:effectLst/>
                <a:latin typeface="Courier New" panose="02070309020205020404" pitchFamily="49" charset="0"/>
              </a:rPr>
              <a:t>25</a:t>
            </a:r>
            <a:r>
              <a:rPr lang="en-US" sz="1000" b="0" dirty="0">
                <a:solidFill>
                  <a:srgbClr val="000000"/>
                </a:solidFill>
                <a:effectLst/>
                <a:latin typeface="Courier New" panose="02070309020205020404" pitchFamily="49" charset="0"/>
              </a:rPr>
              <a:t>,</a:t>
            </a:r>
            <a:r>
              <a:rPr lang="en-US" sz="1000" b="0" dirty="0">
                <a:solidFill>
                  <a:srgbClr val="09885A"/>
                </a:solidFill>
                <a:effectLst/>
                <a:latin typeface="Courier New" panose="02070309020205020404" pitchFamily="49" charset="0"/>
              </a:rPr>
              <a:t>20</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_ = </a:t>
            </a:r>
            <a:r>
              <a:rPr lang="en-US" sz="1000" b="0" dirty="0" err="1">
                <a:solidFill>
                  <a:srgbClr val="000000"/>
                </a:solidFill>
                <a:effectLst/>
                <a:latin typeface="Courier New" panose="02070309020205020404" pitchFamily="49" charset="0"/>
              </a:rPr>
              <a:t>tree.plot_tree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clf,feature_names</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features,max_depth</a:t>
            </a:r>
            <a:r>
              <a:rPr lang="en-US" sz="1000" b="0" dirty="0">
                <a:solidFill>
                  <a:srgbClr val="000000"/>
                </a:solidFill>
                <a:effectLst/>
                <a:latin typeface="Courier New" panose="02070309020205020404" pitchFamily="49" charset="0"/>
              </a:rPr>
              <a:t> = </a:t>
            </a:r>
            <a:r>
              <a:rPr lang="en-US" sz="1000" b="0" dirty="0">
                <a:solidFill>
                  <a:srgbClr val="09885A"/>
                </a:solidFill>
                <a:effectLst/>
                <a:latin typeface="Courier New" panose="02070309020205020404" pitchFamily="49" charset="0"/>
              </a:rPr>
              <a:t>3</a:t>
            </a:r>
            <a:r>
              <a:rPr lang="en-US" sz="1000" b="0" dirty="0">
                <a:solidFill>
                  <a:srgbClr val="000000"/>
                </a:solidFill>
                <a:effectLst/>
                <a:latin typeface="Courier New" panose="02070309020205020404" pitchFamily="49" charset="0"/>
              </a:rPr>
              <a:t>,filled=</a:t>
            </a:r>
            <a:r>
              <a:rPr lang="en-US" sz="1000" b="0" dirty="0">
                <a:solidFill>
                  <a:srgbClr val="0000FF"/>
                </a:solidFill>
                <a:effectLst/>
                <a:latin typeface="Courier New" panose="02070309020205020404" pitchFamily="49" charset="0"/>
              </a:rPr>
              <a:t>True</a:t>
            </a:r>
            <a:r>
              <a:rPr lang="en-US" sz="1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80450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D63226-87B6-4FA3-8961-0E52CE2EC547}"/>
              </a:ext>
            </a:extLst>
          </p:cNvPr>
          <p:cNvSpPr txBox="1"/>
          <p:nvPr/>
        </p:nvSpPr>
        <p:spPr>
          <a:xfrm>
            <a:off x="3252951" y="555028"/>
            <a:ext cx="5686097" cy="830997"/>
          </a:xfrm>
          <a:prstGeom prst="rect">
            <a:avLst/>
          </a:prstGeom>
          <a:noFill/>
        </p:spPr>
        <p:txBody>
          <a:bodyPr wrap="square" rtlCol="0">
            <a:spAutoFit/>
          </a:bodyPr>
          <a:lstStyle/>
          <a:p>
            <a:pPr algn="ctr"/>
            <a:r>
              <a:rPr lang="en-US" sz="4800" dirty="0">
                <a:solidFill>
                  <a:schemeClr val="accent1"/>
                </a:solidFill>
              </a:rPr>
              <a:t>Evaluation Process</a:t>
            </a:r>
          </a:p>
        </p:txBody>
      </p:sp>
      <p:sp>
        <p:nvSpPr>
          <p:cNvPr id="3" name="TextBox 2">
            <a:extLst>
              <a:ext uri="{FF2B5EF4-FFF2-40B4-BE49-F238E27FC236}">
                <a16:creationId xmlns:a16="http://schemas.microsoft.com/office/drawing/2014/main" id="{98E27400-7BB5-4ADF-9156-C35CDFD220E2}"/>
              </a:ext>
            </a:extLst>
          </p:cNvPr>
          <p:cNvSpPr txBox="1"/>
          <p:nvPr/>
        </p:nvSpPr>
        <p:spPr>
          <a:xfrm>
            <a:off x="762870" y="1958558"/>
            <a:ext cx="10690802" cy="1429622"/>
          </a:xfrm>
          <a:prstGeom prst="rect">
            <a:avLst/>
          </a:prstGeom>
          <a:noFill/>
        </p:spPr>
        <p:txBody>
          <a:bodyPr wrap="square" rtlCol="0">
            <a:spAutoFit/>
          </a:bodyPr>
          <a:lstStyle/>
          <a:p>
            <a:pPr marL="285750" indent="-285750">
              <a:lnSpc>
                <a:spcPct val="150000"/>
              </a:lnSpc>
              <a:buClr>
                <a:schemeClr val="accent1"/>
              </a:buClr>
              <a:buFont typeface="Arial" panose="020B0604020202020204" pitchFamily="34" charset="0"/>
              <a:buChar char="•"/>
            </a:pPr>
            <a:r>
              <a:rPr lang="en-US" sz="2000" dirty="0"/>
              <a:t>Input new field values of humidity, temperature, pH and rainfall conditions to the regressor.</a:t>
            </a:r>
          </a:p>
          <a:p>
            <a:pPr marL="285750" indent="-285750">
              <a:lnSpc>
                <a:spcPct val="150000"/>
              </a:lnSpc>
              <a:buClr>
                <a:schemeClr val="accent1"/>
              </a:buClr>
              <a:buFont typeface="Arial" panose="020B0604020202020204" pitchFamily="34" charset="0"/>
              <a:buChar char="•"/>
            </a:pPr>
            <a:r>
              <a:rPr lang="en-US" sz="2000" dirty="0"/>
              <a:t>These input values are analyzed with ML model and prediction is evaluated.</a:t>
            </a:r>
          </a:p>
          <a:p>
            <a:pPr marL="285750" indent="-285750">
              <a:lnSpc>
                <a:spcPct val="150000"/>
              </a:lnSpc>
              <a:buClr>
                <a:schemeClr val="accent1"/>
              </a:buClr>
              <a:buFont typeface="Arial" panose="020B0604020202020204" pitchFamily="34" charset="0"/>
              <a:buChar char="•"/>
            </a:pPr>
            <a:r>
              <a:rPr lang="en-US" sz="2000" dirty="0"/>
              <a:t>Prediction is mapped with label values in the machine learning model to obtain the suitable crop. </a:t>
            </a:r>
          </a:p>
        </p:txBody>
      </p:sp>
      <p:grpSp>
        <p:nvGrpSpPr>
          <p:cNvPr id="12" name="Group 11">
            <a:extLst>
              <a:ext uri="{FF2B5EF4-FFF2-40B4-BE49-F238E27FC236}">
                <a16:creationId xmlns:a16="http://schemas.microsoft.com/office/drawing/2014/main" id="{13393585-4AC4-4D0A-9894-507E2CE713F7}"/>
              </a:ext>
            </a:extLst>
          </p:cNvPr>
          <p:cNvGrpSpPr/>
          <p:nvPr/>
        </p:nvGrpSpPr>
        <p:grpSpPr>
          <a:xfrm>
            <a:off x="3356903" y="3942642"/>
            <a:ext cx="5430899" cy="2139751"/>
            <a:chOff x="2781783" y="2338717"/>
            <a:chExt cx="7492812" cy="2561332"/>
          </a:xfrm>
        </p:grpSpPr>
        <p:sp>
          <p:nvSpPr>
            <p:cNvPr id="4" name="Rectangle 3">
              <a:extLst>
                <a:ext uri="{FF2B5EF4-FFF2-40B4-BE49-F238E27FC236}">
                  <a16:creationId xmlns:a16="http://schemas.microsoft.com/office/drawing/2014/main" id="{991D1C45-679C-4B32-9B04-588B3B3F88EA}"/>
                </a:ext>
              </a:extLst>
            </p:cNvPr>
            <p:cNvSpPr/>
            <p:nvPr/>
          </p:nvSpPr>
          <p:spPr>
            <a:xfrm>
              <a:off x="2781783" y="3738395"/>
              <a:ext cx="1991741" cy="1033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Input Conditions</a:t>
              </a:r>
            </a:p>
          </p:txBody>
        </p:sp>
        <p:sp>
          <p:nvSpPr>
            <p:cNvPr id="5" name="Rectangle 4">
              <a:extLst>
                <a:ext uri="{FF2B5EF4-FFF2-40B4-BE49-F238E27FC236}">
                  <a16:creationId xmlns:a16="http://schemas.microsoft.com/office/drawing/2014/main" id="{8E334102-DE89-4FEC-9A14-5EA2973397F3}"/>
                </a:ext>
              </a:extLst>
            </p:cNvPr>
            <p:cNvSpPr/>
            <p:nvPr/>
          </p:nvSpPr>
          <p:spPr>
            <a:xfrm>
              <a:off x="5581864" y="2338717"/>
              <a:ext cx="1991763" cy="1033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ML </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Model</a:t>
              </a:r>
            </a:p>
          </p:txBody>
        </p:sp>
        <p:cxnSp>
          <p:nvCxnSpPr>
            <p:cNvPr id="6" name="Straight Arrow Connector 5">
              <a:extLst>
                <a:ext uri="{FF2B5EF4-FFF2-40B4-BE49-F238E27FC236}">
                  <a16:creationId xmlns:a16="http://schemas.microsoft.com/office/drawing/2014/main" id="{1DE1EC5A-5292-4091-A060-CEB4250B533F}"/>
                </a:ext>
              </a:extLst>
            </p:cNvPr>
            <p:cNvCxnSpPr>
              <a:cxnSpLocks/>
              <a:stCxn id="9" idx="3"/>
              <a:endCxn id="7" idx="1"/>
            </p:cNvCxnSpPr>
            <p:nvPr/>
          </p:nvCxnSpPr>
          <p:spPr>
            <a:xfrm>
              <a:off x="7573627" y="4254286"/>
              <a:ext cx="922007" cy="8885"/>
            </a:xfrm>
            <a:prstGeom prst="straightConnector1">
              <a:avLst/>
            </a:prstGeom>
            <a:ln w="38100">
              <a:solidFill>
                <a:srgbClr val="053F6B"/>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C08C8CB-3876-46BE-A022-42A0283E0DE4}"/>
                </a:ext>
              </a:extLst>
            </p:cNvPr>
            <p:cNvSpPr/>
            <p:nvPr/>
          </p:nvSpPr>
          <p:spPr>
            <a:xfrm>
              <a:off x="8495634" y="3626291"/>
              <a:ext cx="1778961" cy="1273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Predicted Crop</a:t>
              </a:r>
            </a:p>
          </p:txBody>
        </p:sp>
        <p:cxnSp>
          <p:nvCxnSpPr>
            <p:cNvPr id="8" name="Straight Arrow Connector 7">
              <a:extLst>
                <a:ext uri="{FF2B5EF4-FFF2-40B4-BE49-F238E27FC236}">
                  <a16:creationId xmlns:a16="http://schemas.microsoft.com/office/drawing/2014/main" id="{5FCAA5D3-BAE2-46A7-BCEC-88BE034CA692}"/>
                </a:ext>
              </a:extLst>
            </p:cNvPr>
            <p:cNvCxnSpPr>
              <a:cxnSpLocks/>
              <a:stCxn id="4" idx="3"/>
              <a:endCxn id="9" idx="1"/>
            </p:cNvCxnSpPr>
            <p:nvPr/>
          </p:nvCxnSpPr>
          <p:spPr>
            <a:xfrm flipV="1">
              <a:off x="4773524" y="4254286"/>
              <a:ext cx="808340" cy="795"/>
            </a:xfrm>
            <a:prstGeom prst="straightConnector1">
              <a:avLst/>
            </a:prstGeom>
            <a:ln w="38100">
              <a:solidFill>
                <a:srgbClr val="053F6B"/>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88B4D26-3A6C-4009-BF65-95418CB10680}"/>
                </a:ext>
              </a:extLst>
            </p:cNvPr>
            <p:cNvSpPr/>
            <p:nvPr/>
          </p:nvSpPr>
          <p:spPr>
            <a:xfrm>
              <a:off x="5581864" y="3737600"/>
              <a:ext cx="1991763" cy="1033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Model Evaluation</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t>
              </a:r>
              <a:r>
                <a:rPr lang="en-US" sz="14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Decision Tree</a:t>
              </a: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t>
              </a:r>
            </a:p>
          </p:txBody>
        </p:sp>
        <p:cxnSp>
          <p:nvCxnSpPr>
            <p:cNvPr id="10" name="Straight Arrow Connector 9">
              <a:extLst>
                <a:ext uri="{FF2B5EF4-FFF2-40B4-BE49-F238E27FC236}">
                  <a16:creationId xmlns:a16="http://schemas.microsoft.com/office/drawing/2014/main" id="{FD675047-3637-40FE-BCCE-5567FA148BBF}"/>
                </a:ext>
              </a:extLst>
            </p:cNvPr>
            <p:cNvCxnSpPr>
              <a:cxnSpLocks/>
              <a:stCxn id="5" idx="2"/>
              <a:endCxn id="9" idx="0"/>
            </p:cNvCxnSpPr>
            <p:nvPr/>
          </p:nvCxnSpPr>
          <p:spPr>
            <a:xfrm>
              <a:off x="6577746" y="3372088"/>
              <a:ext cx="0" cy="365512"/>
            </a:xfrm>
            <a:prstGeom prst="straightConnector1">
              <a:avLst/>
            </a:prstGeom>
            <a:ln w="38100">
              <a:solidFill>
                <a:srgbClr val="053F6B"/>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0254108"/>
      </p:ext>
    </p:extLst>
  </p:cSld>
  <p:clrMapOvr>
    <a:masterClrMapping/>
  </p:clrMapOvr>
</p:sld>
</file>

<file path=ppt/theme/theme1.xml><?xml version="1.0" encoding="utf-8"?>
<a:theme xmlns:a="http://schemas.openxmlformats.org/drawingml/2006/main" name="Basi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34979</TotalTime>
  <Words>2377</Words>
  <Application>Microsoft Office PowerPoint</Application>
  <PresentationFormat>Widescreen</PresentationFormat>
  <Paragraphs>287</Paragraphs>
  <Slides>13</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5" baseType="lpstr">
      <vt:lpstr>Aharoni</vt:lpstr>
      <vt:lpstr>-apple-system</vt:lpstr>
      <vt:lpstr>Arial</vt:lpstr>
      <vt:lpstr>Arial Nova</vt:lpstr>
      <vt:lpstr>Calibri</vt:lpstr>
      <vt:lpstr>Candara</vt:lpstr>
      <vt:lpstr>Corbel</vt:lpstr>
      <vt:lpstr>Courier New</vt:lpstr>
      <vt:lpstr>SFMono-Regular</vt:lpstr>
      <vt:lpstr>Wingdings</vt:lpstr>
      <vt:lpstr>Basis</vt:lpstr>
      <vt:lpstr>Macro-Enabled Worksheet</vt:lpstr>
      <vt:lpstr>Crop Prediction using  Machine Learning</vt:lpstr>
      <vt:lpstr>PROBLEM STATEMENT</vt:lpstr>
      <vt:lpstr>ABSTRACT</vt:lpstr>
      <vt:lpstr>PowerPoint Presentation</vt:lpstr>
      <vt:lpstr>Machine Learning</vt:lpstr>
      <vt:lpstr>PowerPoint Presentation</vt:lpstr>
      <vt:lpstr> Software Workflow For ML Model</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using  Machine Learning</dc:title>
  <dc:creator>Office2633</dc:creator>
  <cp:lastModifiedBy>Vivek Kulkarni</cp:lastModifiedBy>
  <cp:revision>193</cp:revision>
  <dcterms:created xsi:type="dcterms:W3CDTF">2020-09-07T10:46:00Z</dcterms:created>
  <dcterms:modified xsi:type="dcterms:W3CDTF">2023-04-08T14:26:06Z</dcterms:modified>
</cp:coreProperties>
</file>