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c570c026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c570c026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c570c026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c570c026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c570c026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c570c026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c570c026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c570c026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c570c026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c570c026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c570c026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c570c026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c570c026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c570c026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c570c026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c570c026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c570c026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c570c026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c570c026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c570c026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c570c026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c570c026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c570c026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c570c026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c570c026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c570c026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c570c026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c570c026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c570c026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c570c026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c570c026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c570c026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c570c026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c570c026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c570c026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c570c026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albert.io/blog/key-assumptions-of-ols-econometrics-review/" TargetMode="External"/><Relationship Id="rId4" Type="http://schemas.openxmlformats.org/officeDocument/2006/relationships/hyperlink" Target="https://en.wikipedia.org/wiki/Ordinary_least_squares"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3695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latin typeface="Times New Roman"/>
                <a:ea typeface="Times New Roman"/>
                <a:cs typeface="Times New Roman"/>
                <a:sym typeface="Times New Roman"/>
              </a:rPr>
              <a:t>PREDICTING BIKE SHARING</a:t>
            </a:r>
            <a:endParaRPr sz="4400">
              <a:latin typeface="Times New Roman"/>
              <a:ea typeface="Times New Roman"/>
              <a:cs typeface="Times New Roman"/>
              <a:sym typeface="Times New Roman"/>
            </a:endParaRPr>
          </a:p>
        </p:txBody>
      </p:sp>
      <p:sp>
        <p:nvSpPr>
          <p:cNvPr id="86" name="Google Shape;86;p13"/>
          <p:cNvSpPr txBox="1"/>
          <p:nvPr>
            <p:ph idx="1" type="subTitle"/>
          </p:nvPr>
        </p:nvSpPr>
        <p:spPr>
          <a:xfrm>
            <a:off x="598088" y="2208338"/>
            <a:ext cx="8222100" cy="432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latin typeface="Times New Roman"/>
                <a:ea typeface="Times New Roman"/>
                <a:cs typeface="Times New Roman"/>
                <a:sym typeface="Times New Roman"/>
              </a:rPr>
              <a:t>USER PREDICTION FROM DATA USING ML ALGORITHMS</a:t>
            </a:r>
            <a:endParaRPr b="1"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800">
              <a:latin typeface="Times New Roman"/>
              <a:ea typeface="Times New Roman"/>
              <a:cs typeface="Times New Roman"/>
              <a:sym typeface="Times New Roman"/>
            </a:endParaRPr>
          </a:p>
        </p:txBody>
      </p:sp>
      <p:sp>
        <p:nvSpPr>
          <p:cNvPr id="87" name="Google Shape;87;p13"/>
          <p:cNvSpPr txBox="1"/>
          <p:nvPr/>
        </p:nvSpPr>
        <p:spPr>
          <a:xfrm>
            <a:off x="5195150" y="3415800"/>
            <a:ext cx="3798900" cy="1727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100">
                <a:solidFill>
                  <a:srgbClr val="FFFFFF"/>
                </a:solidFill>
                <a:latin typeface="Times New Roman"/>
                <a:ea typeface="Times New Roman"/>
                <a:cs typeface="Times New Roman"/>
                <a:sym typeface="Times New Roman"/>
              </a:rPr>
              <a:t>Team Members:</a:t>
            </a:r>
            <a:endParaRPr b="1" sz="21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800">
                <a:solidFill>
                  <a:srgbClr val="FFFFFF"/>
                </a:solidFill>
                <a:latin typeface="Times New Roman"/>
                <a:ea typeface="Times New Roman"/>
                <a:cs typeface="Times New Roman"/>
                <a:sym typeface="Times New Roman"/>
              </a:rPr>
              <a:t>P. Baburaj kumar - 921319205012</a:t>
            </a:r>
            <a:endParaRPr sz="18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800">
                <a:solidFill>
                  <a:srgbClr val="FFFFFF"/>
                </a:solidFill>
                <a:latin typeface="Times New Roman"/>
                <a:ea typeface="Times New Roman"/>
                <a:cs typeface="Times New Roman"/>
                <a:sym typeface="Times New Roman"/>
              </a:rPr>
              <a:t>K.U. Harsha Vardhan - 921319205040</a:t>
            </a:r>
            <a:endParaRPr sz="18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800">
                <a:solidFill>
                  <a:schemeClr val="lt1"/>
                </a:solidFill>
                <a:latin typeface="Times New Roman"/>
                <a:ea typeface="Times New Roman"/>
                <a:cs typeface="Times New Roman"/>
                <a:sym typeface="Times New Roman"/>
              </a:rPr>
              <a:t>M. Jeya Srinivasan - 921319205051</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
        <p:nvSpPr>
          <p:cNvPr id="88" name="Google Shape;88;p13"/>
          <p:cNvSpPr txBox="1"/>
          <p:nvPr/>
        </p:nvSpPr>
        <p:spPr>
          <a:xfrm>
            <a:off x="598100" y="3502725"/>
            <a:ext cx="1926900" cy="133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lt1"/>
                </a:solidFill>
                <a:latin typeface="Times New Roman"/>
                <a:ea typeface="Times New Roman"/>
                <a:cs typeface="Times New Roman"/>
                <a:sym typeface="Times New Roman"/>
              </a:rPr>
              <a:t>PROJECT GUIDE:</a:t>
            </a:r>
            <a:endParaRPr b="1" sz="16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chemeClr val="lt1"/>
                </a:solidFill>
                <a:latin typeface="Times New Roman"/>
                <a:ea typeface="Times New Roman"/>
                <a:cs typeface="Times New Roman"/>
                <a:sym typeface="Times New Roman"/>
              </a:rPr>
              <a:t>Dr. A.Vincent Antony Kumar </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lt1"/>
                </a:solidFill>
                <a:latin typeface="Times New Roman"/>
                <a:ea typeface="Times New Roman"/>
                <a:cs typeface="Times New Roman"/>
                <a:sym typeface="Times New Roman"/>
              </a:rPr>
              <a:t>HOD, IT Dept.</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1492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S/W AND H/W REQUIREMENTS</a:t>
            </a:r>
            <a:endParaRPr/>
          </a:p>
        </p:txBody>
      </p:sp>
      <p:sp>
        <p:nvSpPr>
          <p:cNvPr id="142" name="Google Shape;142;p22"/>
          <p:cNvSpPr txBox="1"/>
          <p:nvPr>
            <p:ph idx="1" type="body"/>
          </p:nvPr>
        </p:nvSpPr>
        <p:spPr>
          <a:xfrm>
            <a:off x="311700" y="1140550"/>
            <a:ext cx="3999900" cy="414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900">
                <a:solidFill>
                  <a:schemeClr val="dk1"/>
                </a:solidFill>
                <a:latin typeface="Times New Roman"/>
                <a:ea typeface="Times New Roman"/>
                <a:cs typeface="Times New Roman"/>
                <a:sym typeface="Times New Roman"/>
              </a:rPr>
              <a:t>Software Requirements:</a:t>
            </a:r>
            <a:endParaRPr b="1" sz="1900">
              <a:solidFill>
                <a:schemeClr val="dk1"/>
              </a:solidFill>
              <a:latin typeface="Times New Roman"/>
              <a:ea typeface="Times New Roman"/>
              <a:cs typeface="Times New Roman"/>
              <a:sym typeface="Times New Roman"/>
            </a:endParaRPr>
          </a:p>
          <a:p>
            <a:pPr indent="-336550" lvl="0" marL="457200" rtl="0" algn="just">
              <a:spcBef>
                <a:spcPts val="16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R programming language (version 3.0 or higher)</a:t>
            </a:r>
            <a:endParaRPr sz="1700">
              <a:solidFill>
                <a:srgbClr val="000000"/>
              </a:solidFill>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RStudio (for data analysis and model training)</a:t>
            </a:r>
            <a:endParaRPr sz="1700">
              <a:solidFill>
                <a:srgbClr val="000000"/>
              </a:solidFill>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Caret (for machine learning models)</a:t>
            </a:r>
            <a:endParaRPr sz="1700">
              <a:solidFill>
                <a:srgbClr val="000000"/>
              </a:solidFill>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Dplyr (for data manipulation)</a:t>
            </a:r>
            <a:endParaRPr sz="1700">
              <a:solidFill>
                <a:srgbClr val="000000"/>
              </a:solidFill>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Ggplot2 (for data visualization)</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
        <p:nvSpPr>
          <p:cNvPr id="143" name="Google Shape;143;p22"/>
          <p:cNvSpPr txBox="1"/>
          <p:nvPr>
            <p:ph idx="2" type="body"/>
          </p:nvPr>
        </p:nvSpPr>
        <p:spPr>
          <a:xfrm>
            <a:off x="4832400" y="1140550"/>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Hardware Requirements:</a:t>
            </a:r>
            <a:endParaRPr b="1" sz="1900">
              <a:solidFill>
                <a:schemeClr val="dk1"/>
              </a:solidFill>
              <a:latin typeface="Times New Roman"/>
              <a:ea typeface="Times New Roman"/>
              <a:cs typeface="Times New Roman"/>
              <a:sym typeface="Times New Roman"/>
            </a:endParaRPr>
          </a:p>
          <a:p>
            <a:pPr indent="-336550" lvl="0" marL="457200" rtl="0" algn="just">
              <a:spcBef>
                <a:spcPts val="16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 computer with a multi-core processor and at least 8GB of RAM</a:t>
            </a:r>
            <a:endParaRPr sz="1700">
              <a:solidFill>
                <a:srgbClr val="000000"/>
              </a:solidFill>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At least 100GB of available disk space</a:t>
            </a:r>
            <a:endParaRPr sz="1700">
              <a:solidFill>
                <a:srgbClr val="000000"/>
              </a:solidFill>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 stable internet connection for accessing data sources and APIs</a:t>
            </a:r>
            <a:endParaRPr sz="1700">
              <a:solidFill>
                <a:srgbClr val="000000"/>
              </a:solidFill>
              <a:latin typeface="Times New Roman"/>
              <a:ea typeface="Times New Roman"/>
              <a:cs typeface="Times New Roman"/>
              <a:sym typeface="Times New Roman"/>
            </a:endParaRPr>
          </a:p>
          <a:p>
            <a:pPr indent="0" lvl="0" marL="457200" rtl="0" algn="just">
              <a:spcBef>
                <a:spcPts val="160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912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BIKE SHARING PREDICTION (SYS. ARC.DIA.)</a:t>
            </a:r>
            <a:endParaRPr/>
          </a:p>
          <a:p>
            <a:pPr indent="0" lvl="0" marL="0" rtl="0" algn="ctr">
              <a:spcBef>
                <a:spcPts val="0"/>
              </a:spcBef>
              <a:spcAft>
                <a:spcPts val="0"/>
              </a:spcAft>
              <a:buNone/>
            </a:pPr>
            <a:r>
              <a:t/>
            </a:r>
            <a:endParaRPr/>
          </a:p>
        </p:txBody>
      </p:sp>
      <p:sp>
        <p:nvSpPr>
          <p:cNvPr id="149" name="Google Shape;149;p23"/>
          <p:cNvSpPr txBox="1"/>
          <p:nvPr>
            <p:ph idx="1" type="body"/>
          </p:nvPr>
        </p:nvSpPr>
        <p:spPr>
          <a:xfrm>
            <a:off x="311700" y="879750"/>
            <a:ext cx="3999900" cy="394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0" name="Google Shape;150;p23"/>
          <p:cNvSpPr txBox="1"/>
          <p:nvPr>
            <p:ph idx="2" type="body"/>
          </p:nvPr>
        </p:nvSpPr>
        <p:spPr>
          <a:xfrm>
            <a:off x="4311600" y="879750"/>
            <a:ext cx="4520700" cy="394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3"/>
          <p:cNvPicPr preferRelativeResize="0"/>
          <p:nvPr/>
        </p:nvPicPr>
        <p:blipFill>
          <a:blip r:embed="rId3">
            <a:alphaModFix/>
          </a:blip>
          <a:stretch>
            <a:fillRect/>
          </a:stretch>
        </p:blipFill>
        <p:spPr>
          <a:xfrm>
            <a:off x="311700" y="879750"/>
            <a:ext cx="8520602" cy="426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BIKE SHARING PREDICTION</a:t>
            </a:r>
            <a:r>
              <a:rPr lang="en" sz="2300"/>
              <a:t> (with List of modules)</a:t>
            </a:r>
            <a:endParaRPr sz="2300"/>
          </a:p>
        </p:txBody>
      </p:sp>
      <p:sp>
        <p:nvSpPr>
          <p:cNvPr id="157" name="Google Shape;157;p24"/>
          <p:cNvSpPr txBox="1"/>
          <p:nvPr>
            <p:ph idx="1" type="body"/>
          </p:nvPr>
        </p:nvSpPr>
        <p:spPr>
          <a:xfrm>
            <a:off x="311700" y="1140125"/>
            <a:ext cx="8520600" cy="35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The proposed system consists of the following components:</a:t>
            </a:r>
            <a:endParaRPr b="1" sz="2000">
              <a:solidFill>
                <a:schemeClr val="dk1"/>
              </a:solidFill>
              <a:latin typeface="Times New Roman"/>
              <a:ea typeface="Times New Roman"/>
              <a:cs typeface="Times New Roman"/>
              <a:sym typeface="Times New Roman"/>
            </a:endParaRPr>
          </a:p>
          <a:p>
            <a:pPr indent="-361950" lvl="0" marL="457200" rtl="0" algn="just">
              <a:spcBef>
                <a:spcPts val="160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Data Collection Module</a:t>
            </a:r>
            <a:endParaRPr sz="2100">
              <a:solidFill>
                <a:srgbClr val="000000"/>
              </a:solidFill>
              <a:latin typeface="Times New Roman"/>
              <a:ea typeface="Times New Roman"/>
              <a:cs typeface="Times New Roman"/>
              <a:sym typeface="Times New Roman"/>
            </a:endParaRPr>
          </a:p>
          <a:p>
            <a:pPr indent="-361950" lvl="0" marL="457200" rtl="0" algn="just">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Data Preprocessing Module.</a:t>
            </a:r>
            <a:endParaRPr sz="2100">
              <a:solidFill>
                <a:srgbClr val="000000"/>
              </a:solidFill>
              <a:latin typeface="Times New Roman"/>
              <a:ea typeface="Times New Roman"/>
              <a:cs typeface="Times New Roman"/>
              <a:sym typeface="Times New Roman"/>
            </a:endParaRPr>
          </a:p>
          <a:p>
            <a:pPr indent="-361950" lvl="0" marL="457200" rtl="0" algn="just">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Machine Learning Model Training Module</a:t>
            </a:r>
            <a:endParaRPr sz="2100">
              <a:solidFill>
                <a:srgbClr val="000000"/>
              </a:solidFill>
              <a:latin typeface="Times New Roman"/>
              <a:ea typeface="Times New Roman"/>
              <a:cs typeface="Times New Roman"/>
              <a:sym typeface="Times New Roman"/>
            </a:endParaRPr>
          </a:p>
          <a:p>
            <a:pPr indent="-361950" lvl="0" marL="457200" rtl="0" algn="just">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Model Evaluation and Selection Module</a:t>
            </a:r>
            <a:endParaRPr sz="2100">
              <a:solidFill>
                <a:srgbClr val="000000"/>
              </a:solidFill>
              <a:latin typeface="Times New Roman"/>
              <a:ea typeface="Times New Roman"/>
              <a:cs typeface="Times New Roman"/>
              <a:sym typeface="Times New Roman"/>
            </a:endParaRPr>
          </a:p>
          <a:p>
            <a:pPr indent="-361950" lvl="0" marL="457200" rtl="0" algn="just">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Deployment Module</a:t>
            </a:r>
            <a:endParaRPr sz="21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1057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MODULE EXPLANATION</a:t>
            </a:r>
            <a:endParaRPr/>
          </a:p>
        </p:txBody>
      </p:sp>
      <p:sp>
        <p:nvSpPr>
          <p:cNvPr id="163" name="Google Shape;163;p25"/>
          <p:cNvSpPr txBox="1"/>
          <p:nvPr>
            <p:ph idx="1" type="body"/>
          </p:nvPr>
        </p:nvSpPr>
        <p:spPr>
          <a:xfrm>
            <a:off x="398625" y="626600"/>
            <a:ext cx="8520600" cy="407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00000"/>
                </a:solidFill>
                <a:latin typeface="Times New Roman"/>
                <a:ea typeface="Times New Roman"/>
                <a:cs typeface="Times New Roman"/>
                <a:sym typeface="Times New Roman"/>
              </a:rPr>
              <a:t>Data Collection Module:</a:t>
            </a:r>
            <a:r>
              <a:rPr lang="en">
                <a:solidFill>
                  <a:srgbClr val="000000"/>
                </a:solidFill>
                <a:latin typeface="Times New Roman"/>
                <a:ea typeface="Times New Roman"/>
                <a:cs typeface="Times New Roman"/>
                <a:sym typeface="Times New Roman"/>
              </a:rPr>
              <a:t> This module collects data from various sources such as bike-sharing companies, weather APIs, and calendar events. The collected data includes information about the number of available bikes, weather conditions, and special events happening in the city. The collected data is then stored in a database.</a:t>
            </a:r>
            <a:endParaRPr>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b="1" lang="en">
                <a:solidFill>
                  <a:srgbClr val="000000"/>
                </a:solidFill>
                <a:latin typeface="Times New Roman"/>
                <a:ea typeface="Times New Roman"/>
                <a:cs typeface="Times New Roman"/>
                <a:sym typeface="Times New Roman"/>
              </a:rPr>
              <a:t>Data Preprocessing Module:</a:t>
            </a:r>
            <a:r>
              <a:rPr lang="en">
                <a:solidFill>
                  <a:srgbClr val="000000"/>
                </a:solidFill>
                <a:latin typeface="Times New Roman"/>
                <a:ea typeface="Times New Roman"/>
                <a:cs typeface="Times New Roman"/>
                <a:sym typeface="Times New Roman"/>
              </a:rPr>
              <a:t> This module processes the collected data by cleaning, transforming, and aggregating it into a format suitable for machine learning models. The preprocessing steps include feature engineering, missing value imputation, and scaling of numerical features.</a:t>
            </a:r>
            <a:endParaRPr>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b="1" lang="en">
                <a:solidFill>
                  <a:srgbClr val="000000"/>
                </a:solidFill>
                <a:highlight>
                  <a:schemeClr val="lt1"/>
                </a:highlight>
                <a:latin typeface="Times New Roman"/>
                <a:ea typeface="Times New Roman"/>
                <a:cs typeface="Times New Roman"/>
                <a:sym typeface="Times New Roman"/>
              </a:rPr>
              <a:t>Machine Learning Model Training Module:</a:t>
            </a:r>
            <a:r>
              <a:rPr lang="en">
                <a:solidFill>
                  <a:srgbClr val="000000"/>
                </a:solidFill>
                <a:highlight>
                  <a:schemeClr val="lt1"/>
                </a:highlight>
                <a:latin typeface="Times New Roman"/>
                <a:ea typeface="Times New Roman"/>
                <a:cs typeface="Times New Roman"/>
                <a:sym typeface="Times New Roman"/>
              </a:rPr>
              <a:t> This module trains various machine learning models such as Linear Regression, Random Forest, and Gradient Boosting on the preprocessed data to predict bike-sharing demand. The models are trained using historical data, and their performance is evaluated using cross-validation techniques</a:t>
            </a:r>
            <a:r>
              <a:rPr lang="en" sz="1900">
                <a:solidFill>
                  <a:srgbClr val="000000"/>
                </a:solidFill>
                <a:highlight>
                  <a:schemeClr val="lt1"/>
                </a:highlight>
                <a:latin typeface="Times New Roman"/>
                <a:ea typeface="Times New Roman"/>
                <a:cs typeface="Times New Roman"/>
                <a:sym typeface="Times New Roman"/>
              </a:rPr>
              <a:t>.</a:t>
            </a:r>
            <a:endParaRPr sz="1900">
              <a:solidFill>
                <a:srgbClr val="000000"/>
              </a:solidFill>
              <a:highlight>
                <a:schemeClr val="lt1"/>
              </a:highlight>
              <a:latin typeface="Times New Roman"/>
              <a:ea typeface="Times New Roman"/>
              <a:cs typeface="Times New Roman"/>
              <a:sym typeface="Times New Roman"/>
            </a:endParaRPr>
          </a:p>
          <a:p>
            <a:pPr indent="0" lvl="0" marL="0" rtl="0" algn="just">
              <a:spcBef>
                <a:spcPts val="1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1781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MODULE EXPLANATION</a:t>
            </a:r>
            <a:endParaRPr/>
          </a:p>
        </p:txBody>
      </p:sp>
      <p:sp>
        <p:nvSpPr>
          <p:cNvPr id="169" name="Google Shape;169;p26"/>
          <p:cNvSpPr txBox="1"/>
          <p:nvPr>
            <p:ph idx="1" type="body"/>
          </p:nvPr>
        </p:nvSpPr>
        <p:spPr>
          <a:xfrm>
            <a:off x="311700" y="785975"/>
            <a:ext cx="8520600" cy="400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900">
                <a:solidFill>
                  <a:srgbClr val="000000"/>
                </a:solidFill>
                <a:latin typeface="Times New Roman"/>
                <a:ea typeface="Times New Roman"/>
                <a:cs typeface="Times New Roman"/>
                <a:sym typeface="Times New Roman"/>
              </a:rPr>
              <a:t>Model Evaluation and Selection Module:</a:t>
            </a:r>
            <a:r>
              <a:rPr lang="en" sz="1900">
                <a:solidFill>
                  <a:srgbClr val="000000"/>
                </a:solidFill>
                <a:latin typeface="Times New Roman"/>
                <a:ea typeface="Times New Roman"/>
                <a:cs typeface="Times New Roman"/>
                <a:sym typeface="Times New Roman"/>
              </a:rPr>
              <a:t> This module evaluates the performance of the trained models using metrics such as Mean Squared Error and selects the best model for deployment based on its accuracy and computational efficiency. The module also includes techniques such as hyperparameter tuning and ensemble methods to improve model performance.</a:t>
            </a:r>
            <a:endParaRPr sz="19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b="1" lang="en" sz="1900">
                <a:solidFill>
                  <a:srgbClr val="000000"/>
                </a:solidFill>
                <a:latin typeface="Times New Roman"/>
                <a:ea typeface="Times New Roman"/>
                <a:cs typeface="Times New Roman"/>
                <a:sym typeface="Times New Roman"/>
              </a:rPr>
              <a:t>Deployment Module:</a:t>
            </a:r>
            <a:r>
              <a:rPr lang="en" sz="1900">
                <a:solidFill>
                  <a:srgbClr val="000000"/>
                </a:solidFill>
                <a:latin typeface="Times New Roman"/>
                <a:ea typeface="Times New Roman"/>
                <a:cs typeface="Times New Roman"/>
                <a:sym typeface="Times New Roman"/>
              </a:rPr>
              <a:t> This module deploys the selected model as a web service that can be accessed by users to get real-time bike-sharing demand predictions. The web service is hosted on a cloud computing platform and can handle multiple user requests simultaneously. The module also includes a user interface </a:t>
            </a:r>
            <a:r>
              <a:rPr lang="en" sz="1900">
                <a:solidFill>
                  <a:srgbClr val="000000"/>
                </a:solidFill>
                <a:highlight>
                  <a:schemeClr val="lt1"/>
                </a:highlight>
                <a:latin typeface="Times New Roman"/>
                <a:ea typeface="Times New Roman"/>
                <a:cs typeface="Times New Roman"/>
                <a:sym typeface="Times New Roman"/>
              </a:rPr>
              <a:t>for users to input the</a:t>
            </a:r>
            <a:r>
              <a:rPr lang="en" sz="1900">
                <a:solidFill>
                  <a:srgbClr val="000000"/>
                </a:solidFill>
                <a:latin typeface="Times New Roman"/>
                <a:ea typeface="Times New Roman"/>
                <a:cs typeface="Times New Roman"/>
                <a:sym typeface="Times New Roman"/>
              </a:rPr>
              <a:t> required parameters for prediction.</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1492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FLOW                              USE CASE</a:t>
            </a:r>
            <a:endParaRPr/>
          </a:p>
        </p:txBody>
      </p:sp>
      <p:sp>
        <p:nvSpPr>
          <p:cNvPr id="175" name="Google Shape;175;p27"/>
          <p:cNvSpPr txBox="1"/>
          <p:nvPr>
            <p:ph idx="1" type="body"/>
          </p:nvPr>
        </p:nvSpPr>
        <p:spPr>
          <a:xfrm>
            <a:off x="311700" y="757000"/>
            <a:ext cx="4199400" cy="432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6" name="Google Shape;176;p27"/>
          <p:cNvSpPr txBox="1"/>
          <p:nvPr>
            <p:ph idx="2" type="body"/>
          </p:nvPr>
        </p:nvSpPr>
        <p:spPr>
          <a:xfrm>
            <a:off x="4832400" y="757000"/>
            <a:ext cx="4199400" cy="432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27"/>
          <p:cNvPicPr preferRelativeResize="0"/>
          <p:nvPr/>
        </p:nvPicPr>
        <p:blipFill>
          <a:blip r:embed="rId3">
            <a:alphaModFix/>
          </a:blip>
          <a:stretch>
            <a:fillRect/>
          </a:stretch>
        </p:blipFill>
        <p:spPr>
          <a:xfrm>
            <a:off x="311700" y="757000"/>
            <a:ext cx="4199400" cy="4324501"/>
          </a:xfrm>
          <a:prstGeom prst="rect">
            <a:avLst/>
          </a:prstGeom>
          <a:noFill/>
          <a:ln>
            <a:noFill/>
          </a:ln>
        </p:spPr>
      </p:pic>
      <p:pic>
        <p:nvPicPr>
          <p:cNvPr id="178" name="Google Shape;178;p27"/>
          <p:cNvPicPr preferRelativeResize="0"/>
          <p:nvPr/>
        </p:nvPicPr>
        <p:blipFill>
          <a:blip r:embed="rId4">
            <a:alphaModFix/>
          </a:blip>
          <a:stretch>
            <a:fillRect/>
          </a:stretch>
        </p:blipFill>
        <p:spPr>
          <a:xfrm>
            <a:off x="4832400" y="757000"/>
            <a:ext cx="4199401" cy="432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1202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 EXPLANATION</a:t>
            </a:r>
            <a:endParaRPr/>
          </a:p>
        </p:txBody>
      </p:sp>
      <p:sp>
        <p:nvSpPr>
          <p:cNvPr id="184" name="Google Shape;184;p28"/>
          <p:cNvSpPr txBox="1"/>
          <p:nvPr>
            <p:ph idx="1" type="body"/>
          </p:nvPr>
        </p:nvSpPr>
        <p:spPr>
          <a:xfrm>
            <a:off x="311700" y="763350"/>
            <a:ext cx="8520600" cy="36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Times New Roman"/>
                <a:ea typeface="Times New Roman"/>
                <a:cs typeface="Times New Roman"/>
                <a:sym typeface="Times New Roman"/>
              </a:rPr>
              <a:t>1) Maximum Likelihood Estimate:</a:t>
            </a:r>
            <a:endParaRPr b="1" sz="21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lang="en" sz="1700">
                <a:solidFill>
                  <a:srgbClr val="000000"/>
                </a:solidFill>
                <a:latin typeface="Times New Roman"/>
                <a:ea typeface="Times New Roman"/>
                <a:cs typeface="Times New Roman"/>
                <a:sym typeface="Times New Roman"/>
              </a:rPr>
              <a:t>Maximum Likelihood Estimation (MLE) is used to estimate some variable in the setting of probability distributions. Let’s say we have a Likelihood function, P(D|w). This is the likelihood of having our overall data-set, D, given a certain w that fits the data-set features, X, to the data-set outcomes, y. When we perform MLE for w, the parameters we are trying to infer are:</a:t>
            </a:r>
            <a:endParaRPr sz="17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b="1" lang="en" sz="1900">
                <a:solidFill>
                  <a:srgbClr val="000000"/>
                </a:solidFill>
                <a:latin typeface="Times New Roman"/>
                <a:ea typeface="Times New Roman"/>
                <a:cs typeface="Times New Roman"/>
                <a:sym typeface="Times New Roman"/>
              </a:rPr>
              <a:t>w_MLE = argmax w P(D|w)</a:t>
            </a:r>
            <a:endParaRPr b="1" sz="19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en" sz="1700">
                <a:solidFill>
                  <a:srgbClr val="000000"/>
                </a:solidFill>
                <a:highlight>
                  <a:schemeClr val="lt1"/>
                </a:highlight>
                <a:latin typeface="Times New Roman"/>
                <a:ea typeface="Times New Roman"/>
                <a:cs typeface="Times New Roman"/>
                <a:sym typeface="Times New Roman"/>
              </a:rPr>
              <a:t>In other words, we want to find the w that maximizes the likelihood, P(D|w). From here, we can do a little bit of Linear Algebra, come up with a cost/loss function that we need in order to calculate the best weights, and then minimize this function using derivatives (recall Calculus) to find the best weights. </a:t>
            </a:r>
            <a:endParaRPr sz="17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1202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 EXPLANATION</a:t>
            </a:r>
            <a:endParaRPr/>
          </a:p>
        </p:txBody>
      </p:sp>
      <p:sp>
        <p:nvSpPr>
          <p:cNvPr id="190" name="Google Shape;190;p29"/>
          <p:cNvSpPr txBox="1"/>
          <p:nvPr>
            <p:ph idx="1" type="body"/>
          </p:nvPr>
        </p:nvSpPr>
        <p:spPr>
          <a:xfrm>
            <a:off x="311700" y="850775"/>
            <a:ext cx="8520600" cy="399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highlight>
                  <a:schemeClr val="lt1"/>
                </a:highlight>
                <a:latin typeface="Times New Roman"/>
                <a:ea typeface="Times New Roman"/>
                <a:cs typeface="Times New Roman"/>
                <a:sym typeface="Times New Roman"/>
              </a:rPr>
              <a:t> With several </a:t>
            </a:r>
            <a:r>
              <a:rPr lang="en">
                <a:solidFill>
                  <a:srgbClr val="000000"/>
                </a:solidFill>
                <a:highlight>
                  <a:schemeClr val="lt1"/>
                </a:highlight>
                <a:uFill>
                  <a:noFill/>
                </a:uFill>
                <a:latin typeface="Times New Roman"/>
                <a:ea typeface="Times New Roman"/>
                <a:cs typeface="Times New Roman"/>
                <a:sym typeface="Times New Roman"/>
                <a:hlinkClick r:id="rId3">
                  <a:extLst>
                    <a:ext uri="{A12FA001-AC4F-418D-AE19-62706E023703}">
                      <ahyp:hlinkClr val="tx"/>
                    </a:ext>
                  </a:extLst>
                </a:hlinkClick>
              </a:rPr>
              <a:t>underlying assumptions</a:t>
            </a:r>
            <a:r>
              <a:rPr lang="en">
                <a:solidFill>
                  <a:srgbClr val="000000"/>
                </a:solidFill>
                <a:highlight>
                  <a:schemeClr val="lt1"/>
                </a:highlight>
                <a:latin typeface="Times New Roman"/>
                <a:ea typeface="Times New Roman"/>
                <a:cs typeface="Times New Roman"/>
                <a:sym typeface="Times New Roman"/>
              </a:rPr>
              <a:t> in place, we can find the best parameters/weights using something called the </a:t>
            </a:r>
            <a:r>
              <a:rPr b="1" lang="en">
                <a:solidFill>
                  <a:srgbClr val="000000"/>
                </a:solidFill>
                <a:highlight>
                  <a:schemeClr val="lt1"/>
                </a:highlight>
                <a:uFill>
                  <a:noFill/>
                </a:uFill>
                <a:latin typeface="Times New Roman"/>
                <a:ea typeface="Times New Roman"/>
                <a:cs typeface="Times New Roman"/>
                <a:sym typeface="Times New Roman"/>
                <a:hlinkClick r:id="rId4">
                  <a:extLst>
                    <a:ext uri="{A12FA001-AC4F-418D-AE19-62706E023703}">
                      <ahyp:hlinkClr val="tx"/>
                    </a:ext>
                  </a:extLst>
                </a:hlinkClick>
              </a:rPr>
              <a:t>Ordinary Least Squares (OLS)</a:t>
            </a:r>
            <a:r>
              <a:rPr b="1" lang="en">
                <a:solidFill>
                  <a:srgbClr val="000000"/>
                </a:solidFill>
                <a:highlight>
                  <a:schemeClr val="lt1"/>
                </a:highlight>
                <a:latin typeface="Times New Roman"/>
                <a:ea typeface="Times New Roman"/>
                <a:cs typeface="Times New Roman"/>
                <a:sym typeface="Times New Roman"/>
              </a:rPr>
              <a:t> </a:t>
            </a:r>
            <a:r>
              <a:rPr lang="en">
                <a:solidFill>
                  <a:srgbClr val="000000"/>
                </a:solidFill>
                <a:highlight>
                  <a:schemeClr val="lt1"/>
                </a:highlight>
                <a:latin typeface="Times New Roman"/>
                <a:ea typeface="Times New Roman"/>
                <a:cs typeface="Times New Roman"/>
                <a:sym typeface="Times New Roman"/>
              </a:rPr>
              <a:t>method summarized in the formula below:</a:t>
            </a:r>
            <a:endParaRPr>
              <a:solidFill>
                <a:srgbClr val="000000"/>
              </a:solidFill>
              <a:highlight>
                <a:schemeClr val="lt1"/>
              </a:highlight>
              <a:latin typeface="Times New Roman"/>
              <a:ea typeface="Times New Roman"/>
              <a:cs typeface="Times New Roman"/>
              <a:sym typeface="Times New Roman"/>
            </a:endParaRPr>
          </a:p>
          <a:p>
            <a:pPr indent="0" lvl="0" marL="0" rtl="0" algn="just">
              <a:spcBef>
                <a:spcPts val="1600"/>
              </a:spcBef>
              <a:spcAft>
                <a:spcPts val="0"/>
              </a:spcAft>
              <a:buNone/>
            </a:pPr>
            <a:r>
              <a:t/>
            </a:r>
            <a:endParaRPr>
              <a:solidFill>
                <a:srgbClr val="000000"/>
              </a:solidFill>
              <a:highlight>
                <a:schemeClr val="lt1"/>
              </a:highlight>
              <a:latin typeface="Times New Roman"/>
              <a:ea typeface="Times New Roman"/>
              <a:cs typeface="Times New Roman"/>
              <a:sym typeface="Times New Roman"/>
            </a:endParaRPr>
          </a:p>
          <a:p>
            <a:pPr indent="0" lvl="0" marL="0" rtl="0" algn="just">
              <a:spcBef>
                <a:spcPts val="1600"/>
              </a:spcBef>
              <a:spcAft>
                <a:spcPts val="0"/>
              </a:spcAft>
              <a:buNone/>
            </a:pPr>
            <a:r>
              <a:t/>
            </a:r>
            <a:endParaRPr>
              <a:solidFill>
                <a:srgbClr val="000000"/>
              </a:solidFill>
              <a:highlight>
                <a:schemeClr val="lt1"/>
              </a:highlight>
              <a:latin typeface="Times New Roman"/>
              <a:ea typeface="Times New Roman"/>
              <a:cs typeface="Times New Roman"/>
              <a:sym typeface="Times New Roman"/>
            </a:endParaRPr>
          </a:p>
          <a:p>
            <a:pPr indent="0" lvl="0" marL="0" rtl="0" algn="just">
              <a:spcBef>
                <a:spcPts val="1600"/>
              </a:spcBef>
              <a:spcAft>
                <a:spcPts val="1600"/>
              </a:spcAft>
              <a:buNone/>
            </a:pPr>
            <a:r>
              <a:rPr lang="en">
                <a:solidFill>
                  <a:srgbClr val="000000"/>
                </a:solidFill>
                <a:highlight>
                  <a:srgbClr val="FFFFFF"/>
                </a:highlight>
                <a:latin typeface="Times New Roman"/>
                <a:ea typeface="Times New Roman"/>
                <a:cs typeface="Times New Roman"/>
                <a:sym typeface="Times New Roman"/>
              </a:rPr>
              <a:t>Using OLS, we find the best parameters on a subset of our data called the </a:t>
            </a:r>
            <a:r>
              <a:rPr b="1" lang="en">
                <a:solidFill>
                  <a:srgbClr val="000000"/>
                </a:solidFill>
                <a:highlight>
                  <a:srgbClr val="FFFFFF"/>
                </a:highlight>
                <a:latin typeface="Times New Roman"/>
                <a:ea typeface="Times New Roman"/>
                <a:cs typeface="Times New Roman"/>
                <a:sym typeface="Times New Roman"/>
              </a:rPr>
              <a:t>training-set</a:t>
            </a:r>
            <a:r>
              <a:rPr lang="en">
                <a:solidFill>
                  <a:srgbClr val="000000"/>
                </a:solidFill>
                <a:highlight>
                  <a:srgbClr val="FFFFFF"/>
                </a:highlight>
                <a:latin typeface="Times New Roman"/>
                <a:ea typeface="Times New Roman"/>
                <a:cs typeface="Times New Roman"/>
                <a:sym typeface="Times New Roman"/>
              </a:rPr>
              <a:t>. Then we test these parameters on a different, separated subset of the data called the </a:t>
            </a:r>
            <a:r>
              <a:rPr b="1" lang="en">
                <a:solidFill>
                  <a:srgbClr val="000000"/>
                </a:solidFill>
                <a:highlight>
                  <a:srgbClr val="FFFFFF"/>
                </a:highlight>
                <a:latin typeface="Times New Roman"/>
                <a:ea typeface="Times New Roman"/>
                <a:cs typeface="Times New Roman"/>
                <a:sym typeface="Times New Roman"/>
              </a:rPr>
              <a:t>test-set</a:t>
            </a:r>
            <a:r>
              <a:rPr lang="en">
                <a:solidFill>
                  <a:srgbClr val="000000"/>
                </a:solidFill>
                <a:highlight>
                  <a:srgbClr val="FFFFFF"/>
                </a:highlight>
                <a:latin typeface="Times New Roman"/>
                <a:ea typeface="Times New Roman"/>
                <a:cs typeface="Times New Roman"/>
                <a:sym typeface="Times New Roman"/>
              </a:rPr>
              <a:t> in order to see how our predictions, yMLE, compare to the real outputs, yTest.</a:t>
            </a:r>
            <a:endParaRPr sz="2100">
              <a:solidFill>
                <a:srgbClr val="000000"/>
              </a:solidFill>
              <a:highlight>
                <a:schemeClr val="lt1"/>
              </a:highlight>
              <a:latin typeface="Times New Roman"/>
              <a:ea typeface="Times New Roman"/>
              <a:cs typeface="Times New Roman"/>
              <a:sym typeface="Times New Roman"/>
            </a:endParaRPr>
          </a:p>
        </p:txBody>
      </p:sp>
      <p:pic>
        <p:nvPicPr>
          <p:cNvPr id="191" name="Google Shape;191;p29"/>
          <p:cNvPicPr preferRelativeResize="0"/>
          <p:nvPr/>
        </p:nvPicPr>
        <p:blipFill>
          <a:blip r:embed="rId5">
            <a:alphaModFix/>
          </a:blip>
          <a:stretch>
            <a:fillRect/>
          </a:stretch>
        </p:blipFill>
        <p:spPr>
          <a:xfrm>
            <a:off x="3172225" y="1975825"/>
            <a:ext cx="2382175" cy="9211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2071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 EXPLANATION</a:t>
            </a:r>
            <a:endParaRPr/>
          </a:p>
        </p:txBody>
      </p:sp>
      <p:sp>
        <p:nvSpPr>
          <p:cNvPr id="197" name="Google Shape;197;p30"/>
          <p:cNvSpPr txBox="1"/>
          <p:nvPr>
            <p:ph idx="1" type="body"/>
          </p:nvPr>
        </p:nvSpPr>
        <p:spPr>
          <a:xfrm>
            <a:off x="311700" y="814950"/>
            <a:ext cx="8520600" cy="4020300"/>
          </a:xfrm>
          <a:prstGeom prst="rect">
            <a:avLst/>
          </a:prstGeom>
        </p:spPr>
        <p:txBody>
          <a:bodyPr anchorCtr="0" anchor="t" bIns="91425" lIns="91425" spcFirstLastPara="1" rIns="91425" wrap="square" tIns="91425">
            <a:noAutofit/>
          </a:bodyPr>
          <a:lstStyle/>
          <a:p>
            <a:pPr indent="0" lvl="0" marL="0" rtl="0" algn="just">
              <a:lnSpc>
                <a:spcPct val="115000"/>
              </a:lnSpc>
              <a:spcBef>
                <a:spcPts val="1300"/>
              </a:spcBef>
              <a:spcAft>
                <a:spcPts val="0"/>
              </a:spcAft>
              <a:buNone/>
            </a:pPr>
            <a:r>
              <a:rPr b="1" lang="en" sz="2050">
                <a:solidFill>
                  <a:schemeClr val="dk1"/>
                </a:solidFill>
                <a:highlight>
                  <a:srgbClr val="FFFFFF"/>
                </a:highlight>
                <a:latin typeface="Times New Roman"/>
                <a:ea typeface="Times New Roman"/>
                <a:cs typeface="Times New Roman"/>
                <a:sym typeface="Times New Roman"/>
              </a:rPr>
              <a:t>2) Maximum A Posterior:</a:t>
            </a:r>
            <a:endParaRPr b="1" sz="205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300"/>
              </a:spcBef>
              <a:spcAft>
                <a:spcPts val="0"/>
              </a:spcAft>
              <a:buNone/>
            </a:pPr>
            <a:r>
              <a:rPr lang="en" sz="1850">
                <a:solidFill>
                  <a:srgbClr val="000000"/>
                </a:solidFill>
                <a:highlight>
                  <a:srgbClr val="FFFFFF"/>
                </a:highlight>
                <a:latin typeface="Times New Roman"/>
                <a:ea typeface="Times New Roman"/>
                <a:cs typeface="Times New Roman"/>
                <a:sym typeface="Times New Roman"/>
              </a:rPr>
              <a:t>Along with MLE, we will also try another method called Maximum A Posteriori (MAP). MAP is derived with Bayesian Statistics, a field of statistics based on Baye’s Theorem:</a:t>
            </a:r>
            <a:endParaRPr sz="185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1300"/>
              </a:spcBef>
              <a:spcAft>
                <a:spcPts val="0"/>
              </a:spcAft>
              <a:buNone/>
            </a:pPr>
            <a:r>
              <a:rPr lang="en" sz="1850">
                <a:solidFill>
                  <a:srgbClr val="000000"/>
                </a:solidFill>
                <a:highlight>
                  <a:srgbClr val="FFFFFF"/>
                </a:highlight>
                <a:latin typeface="Times New Roman"/>
                <a:ea typeface="Times New Roman"/>
                <a:cs typeface="Times New Roman"/>
                <a:sym typeface="Times New Roman"/>
              </a:rPr>
              <a:t>Unlike MLE which is based on Frequentist Statistics, MAP is based on a view that assumes we have some useful prior knowledge about the distributions. As the name suggests, this works on a posterior distribution, not only the Likelihood. From the formula above, we can derive the posterior distribution to be defined by the formula:</a:t>
            </a:r>
            <a:endParaRPr sz="185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1300"/>
              </a:spcBef>
              <a:spcAft>
                <a:spcPts val="0"/>
              </a:spcAft>
              <a:buNone/>
            </a:pPr>
            <a:r>
              <a:rPr b="1" lang="en" sz="1850">
                <a:solidFill>
                  <a:srgbClr val="000000"/>
                </a:solidFill>
                <a:highlight>
                  <a:srgbClr val="FFFFFF"/>
                </a:highlight>
                <a:latin typeface="Times New Roman"/>
                <a:ea typeface="Times New Roman"/>
                <a:cs typeface="Times New Roman"/>
                <a:sym typeface="Times New Roman"/>
              </a:rPr>
              <a:t>P(w|D) = ( P(D|w)*P(w) ) / P(D)</a:t>
            </a:r>
            <a:endParaRPr b="1" sz="185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1300"/>
              </a:spcBef>
              <a:spcAft>
                <a:spcPts val="0"/>
              </a:spcAft>
              <a:buNone/>
            </a:pPr>
            <a:r>
              <a:t/>
            </a:r>
            <a:endParaRPr sz="1850">
              <a:solidFill>
                <a:srgbClr val="292929"/>
              </a:solidFill>
              <a:highlight>
                <a:srgbClr val="FFFFFF"/>
              </a:highlight>
              <a:latin typeface="Times New Roman"/>
              <a:ea typeface="Times New Roman"/>
              <a:cs typeface="Times New Roman"/>
              <a:sym typeface="Times New Roman"/>
            </a:endParaRPr>
          </a:p>
          <a:p>
            <a:pPr indent="0" lvl="0" marL="0" rtl="0" algn="l">
              <a:lnSpc>
                <a:spcPct val="218181"/>
              </a:lnSpc>
              <a:spcBef>
                <a:spcPts val="1300"/>
              </a:spcBef>
              <a:spcAft>
                <a:spcPts val="0"/>
              </a:spcAft>
              <a:buNone/>
            </a:pPr>
            <a:r>
              <a:t/>
            </a:r>
            <a:endParaRPr b="1" sz="1650">
              <a:solidFill>
                <a:srgbClr val="292929"/>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1781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 EXPLANATION</a:t>
            </a:r>
            <a:endParaRPr/>
          </a:p>
        </p:txBody>
      </p:sp>
      <p:sp>
        <p:nvSpPr>
          <p:cNvPr id="203" name="Google Shape;203;p31"/>
          <p:cNvSpPr txBox="1"/>
          <p:nvPr>
            <p:ph idx="1" type="body"/>
          </p:nvPr>
        </p:nvSpPr>
        <p:spPr>
          <a:xfrm>
            <a:off x="239275" y="785975"/>
            <a:ext cx="8520600" cy="381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rgbClr val="000000"/>
                </a:solidFill>
                <a:highlight>
                  <a:srgbClr val="FFFFFF"/>
                </a:highlight>
                <a:latin typeface="Times New Roman"/>
                <a:ea typeface="Times New Roman"/>
                <a:cs typeface="Times New Roman"/>
                <a:sym typeface="Times New Roman"/>
              </a:rPr>
              <a:t>Assuming that P(D) or the distribution of our data-set stays constant, we can conclude that:</a:t>
            </a:r>
            <a:endParaRPr sz="1900">
              <a:solidFill>
                <a:srgbClr val="000000"/>
              </a:solidFill>
              <a:highlight>
                <a:srgbClr val="FFFFFF"/>
              </a:highlight>
              <a:latin typeface="Times New Roman"/>
              <a:ea typeface="Times New Roman"/>
              <a:cs typeface="Times New Roman"/>
              <a:sym typeface="Times New Roman"/>
            </a:endParaRPr>
          </a:p>
          <a:p>
            <a:pPr indent="0" lvl="0" marL="0" rtl="0" algn="just">
              <a:spcBef>
                <a:spcPts val="1600"/>
              </a:spcBef>
              <a:spcAft>
                <a:spcPts val="0"/>
              </a:spcAft>
              <a:buNone/>
            </a:pPr>
            <a:r>
              <a:rPr b="1" lang="en" sz="1900">
                <a:solidFill>
                  <a:srgbClr val="000000"/>
                </a:solidFill>
                <a:highlight>
                  <a:srgbClr val="FFFFFF"/>
                </a:highlight>
                <a:latin typeface="Times New Roman"/>
                <a:ea typeface="Times New Roman"/>
                <a:cs typeface="Times New Roman"/>
                <a:sym typeface="Times New Roman"/>
              </a:rPr>
              <a:t>P(w|D) ∝ P(D|w)*P(w)</a:t>
            </a:r>
            <a:endParaRPr b="1" sz="1900">
              <a:solidFill>
                <a:srgbClr val="000000"/>
              </a:solidFill>
              <a:highlight>
                <a:srgbClr val="FFFFFF"/>
              </a:highlight>
              <a:latin typeface="Times New Roman"/>
              <a:ea typeface="Times New Roman"/>
              <a:cs typeface="Times New Roman"/>
              <a:sym typeface="Times New Roman"/>
            </a:endParaRPr>
          </a:p>
          <a:p>
            <a:pPr indent="0" lvl="0" marL="0" rtl="0" algn="just">
              <a:spcBef>
                <a:spcPts val="1600"/>
              </a:spcBef>
              <a:spcAft>
                <a:spcPts val="0"/>
              </a:spcAft>
              <a:buNone/>
            </a:pPr>
            <a:r>
              <a:rPr lang="en" sz="1900">
                <a:solidFill>
                  <a:srgbClr val="000000"/>
                </a:solidFill>
                <a:highlight>
                  <a:srgbClr val="FFFFFF"/>
                </a:highlight>
                <a:latin typeface="Times New Roman"/>
                <a:ea typeface="Times New Roman"/>
                <a:cs typeface="Times New Roman"/>
                <a:sym typeface="Times New Roman"/>
              </a:rPr>
              <a:t>The first part, P(D|w), is simply the Likelihood term we were working with before. And we assume that P(w) follows a Gaussian distribution such that:</a:t>
            </a:r>
            <a:endParaRPr sz="19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292929"/>
              </a:solidFill>
              <a:highlight>
                <a:srgbClr val="FFFFFF"/>
              </a:highlight>
              <a:latin typeface="Georgia"/>
              <a:ea typeface="Georgia"/>
              <a:cs typeface="Georgia"/>
              <a:sym typeface="Georgia"/>
            </a:endParaRPr>
          </a:p>
        </p:txBody>
      </p:sp>
      <p:pic>
        <p:nvPicPr>
          <p:cNvPr id="204" name="Google Shape;204;p31"/>
          <p:cNvPicPr preferRelativeResize="0"/>
          <p:nvPr/>
        </p:nvPicPr>
        <p:blipFill>
          <a:blip r:embed="rId3">
            <a:alphaModFix/>
          </a:blip>
          <a:stretch>
            <a:fillRect/>
          </a:stretch>
        </p:blipFill>
        <p:spPr>
          <a:xfrm>
            <a:off x="311700" y="3360575"/>
            <a:ext cx="561975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3665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94" name="Google Shape;94;p14"/>
          <p:cNvSpPr txBox="1"/>
          <p:nvPr>
            <p:ph idx="1" type="body"/>
          </p:nvPr>
        </p:nvSpPr>
        <p:spPr>
          <a:xfrm>
            <a:off x="311700" y="1148175"/>
            <a:ext cx="8520600" cy="3543300"/>
          </a:xfrm>
          <a:prstGeom prst="rect">
            <a:avLst/>
          </a:prstGeom>
        </p:spPr>
        <p:txBody>
          <a:bodyPr anchorCtr="0" anchor="t" bIns="91425" lIns="91425" spcFirstLastPara="1" rIns="91425" wrap="square" tIns="91425">
            <a:noAutofit/>
          </a:bodyPr>
          <a:lstStyle/>
          <a:p>
            <a:pPr indent="-374650" lvl="0" marL="457200" rtl="0" algn="just">
              <a:lnSpc>
                <a:spcPct val="150000"/>
              </a:lnSpc>
              <a:spcBef>
                <a:spcPts val="0"/>
              </a:spcBef>
              <a:spcAft>
                <a:spcPts val="0"/>
              </a:spcAft>
              <a:buClr>
                <a:srgbClr val="000000"/>
              </a:buClr>
              <a:buSzPts val="2300"/>
              <a:buFont typeface="Times New Roman"/>
              <a:buChar char="●"/>
            </a:pPr>
            <a:r>
              <a:rPr lang="en" sz="2200">
                <a:solidFill>
                  <a:srgbClr val="000000"/>
                </a:solidFill>
                <a:latin typeface="Times New Roman"/>
                <a:ea typeface="Times New Roman"/>
                <a:cs typeface="Times New Roman"/>
                <a:sym typeface="Times New Roman"/>
              </a:rPr>
              <a:t>Bike-sharing programs aim to reduce traffic congestion, noise, and air pollution in urban areas.</a:t>
            </a:r>
            <a:endParaRPr sz="2200">
              <a:solidFill>
                <a:srgbClr val="000000"/>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rgbClr val="000000"/>
              </a:buClr>
              <a:buSzPts val="2300"/>
              <a:buFont typeface="Times New Roman"/>
              <a:buChar char="●"/>
            </a:pPr>
            <a:r>
              <a:rPr lang="en" sz="2200">
                <a:solidFill>
                  <a:srgbClr val="000000"/>
                </a:solidFill>
                <a:latin typeface="Times New Roman"/>
                <a:ea typeface="Times New Roman"/>
                <a:cs typeface="Times New Roman"/>
                <a:sym typeface="Times New Roman"/>
              </a:rPr>
              <a:t>The number of users on any given day can vary greatly for bike-sharing systems.</a:t>
            </a:r>
            <a:endParaRPr sz="2200">
              <a:solidFill>
                <a:srgbClr val="000000"/>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rgbClr val="000000"/>
              </a:buClr>
              <a:buSzPts val="2300"/>
              <a:buFont typeface="Times New Roman"/>
              <a:buChar char="●"/>
            </a:pPr>
            <a:r>
              <a:rPr lang="en" sz="2200">
                <a:solidFill>
                  <a:srgbClr val="000000"/>
                </a:solidFill>
                <a:latin typeface="Times New Roman"/>
                <a:ea typeface="Times New Roman"/>
                <a:cs typeface="Times New Roman"/>
                <a:sym typeface="Times New Roman"/>
              </a:rPr>
              <a:t>Accurately predicting the number of hourly users can help businesses and governments manage bike-sharing programs more effici</a:t>
            </a:r>
            <a:r>
              <a:rPr lang="en" sz="2200">
                <a:solidFill>
                  <a:srgbClr val="000000"/>
                </a:solidFill>
                <a:highlight>
                  <a:schemeClr val="lt1"/>
                </a:highlight>
                <a:latin typeface="Times New Roman"/>
                <a:ea typeface="Times New Roman"/>
                <a:cs typeface="Times New Roman"/>
                <a:sym typeface="Times New Roman"/>
              </a:rPr>
              <a:t>ently.</a:t>
            </a:r>
            <a:endParaRPr sz="2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1781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 EXPLANATION</a:t>
            </a:r>
            <a:endParaRPr/>
          </a:p>
        </p:txBody>
      </p:sp>
      <p:sp>
        <p:nvSpPr>
          <p:cNvPr id="210" name="Google Shape;210;p32"/>
          <p:cNvSpPr txBox="1"/>
          <p:nvPr>
            <p:ph idx="1" type="body"/>
          </p:nvPr>
        </p:nvSpPr>
        <p:spPr>
          <a:xfrm>
            <a:off x="311700" y="676925"/>
            <a:ext cx="8520600" cy="398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rgbClr val="000000"/>
                </a:solidFill>
                <a:latin typeface="Times New Roman"/>
                <a:ea typeface="Times New Roman"/>
                <a:cs typeface="Times New Roman"/>
                <a:sym typeface="Times New Roman"/>
              </a:rPr>
              <a:t>Since we actually don’t have any prior information on the weights, we don’t know what m_w (mean) or Tau-squared (variance) the weight distribution should follow. So we try a thousand different combinations of the values for these terms using nested for-loops to test our algorithm on our validation sets. Validation sets are best defined as subsets of our training-set that are used for fine-tuning parameters before we test the parameters on the final test-set. Following the Linear Algebra, Calculus and Probability steps we outlined for MLE, we find that the w for each training set is calculated by the formula:</a:t>
            </a:r>
            <a:endParaRPr sz="19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t/>
            </a:r>
            <a:endParaRPr sz="1900">
              <a:latin typeface="Times New Roman"/>
              <a:ea typeface="Times New Roman"/>
              <a:cs typeface="Times New Roman"/>
              <a:sym typeface="Times New Roman"/>
            </a:endParaRPr>
          </a:p>
          <a:p>
            <a:pPr indent="0" lvl="0" marL="0" rtl="0" algn="just">
              <a:spcBef>
                <a:spcPts val="1600"/>
              </a:spcBef>
              <a:spcAft>
                <a:spcPts val="1600"/>
              </a:spcAft>
              <a:buNone/>
            </a:pPr>
            <a:r>
              <a:rPr lang="en" sz="1700">
                <a:solidFill>
                  <a:srgbClr val="000000"/>
                </a:solidFill>
                <a:highlight>
                  <a:srgbClr val="FFFFFF"/>
                </a:highlight>
                <a:latin typeface="Times New Roman"/>
                <a:ea typeface="Times New Roman"/>
                <a:cs typeface="Times New Roman"/>
                <a:sym typeface="Times New Roman"/>
              </a:rPr>
              <a:t>After fine-tuning the parameters on the validation sets, we use these parameters on the test-set features to predict the MAP outcomes and compare these predictions to the yTest values.</a:t>
            </a:r>
            <a:endParaRPr sz="2100">
              <a:solidFill>
                <a:srgbClr val="000000"/>
              </a:solidFill>
              <a:latin typeface="Times New Roman"/>
              <a:ea typeface="Times New Roman"/>
              <a:cs typeface="Times New Roman"/>
              <a:sym typeface="Times New Roman"/>
            </a:endParaRPr>
          </a:p>
        </p:txBody>
      </p:sp>
      <p:pic>
        <p:nvPicPr>
          <p:cNvPr id="211" name="Google Shape;211;p32"/>
          <p:cNvPicPr preferRelativeResize="0"/>
          <p:nvPr/>
        </p:nvPicPr>
        <p:blipFill>
          <a:blip r:embed="rId3">
            <a:alphaModFix/>
          </a:blip>
          <a:stretch>
            <a:fillRect/>
          </a:stretch>
        </p:blipFill>
        <p:spPr>
          <a:xfrm>
            <a:off x="2420325" y="3143225"/>
            <a:ext cx="4448175"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3086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17" name="Google Shape;217;p33"/>
          <p:cNvSpPr txBox="1"/>
          <p:nvPr>
            <p:ph idx="1" type="body"/>
          </p:nvPr>
        </p:nvSpPr>
        <p:spPr>
          <a:xfrm>
            <a:off x="311700" y="1024650"/>
            <a:ext cx="8520600" cy="401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chemeClr val="dk1"/>
                </a:solidFill>
                <a:latin typeface="Times New Roman"/>
                <a:ea typeface="Times New Roman"/>
                <a:cs typeface="Times New Roman"/>
                <a:sym typeface="Times New Roman"/>
              </a:rPr>
              <a:t>Real-time applications of the proposed system:</a:t>
            </a:r>
            <a:endParaRPr b="1" sz="2200">
              <a:solidFill>
                <a:schemeClr val="dk1"/>
              </a:solidFill>
              <a:latin typeface="Times New Roman"/>
              <a:ea typeface="Times New Roman"/>
              <a:cs typeface="Times New Roman"/>
              <a:sym typeface="Times New Roman"/>
            </a:endParaRPr>
          </a:p>
          <a:p>
            <a:pPr indent="-349250" lvl="0" marL="457200" rtl="0" algn="just">
              <a:spcBef>
                <a:spcPts val="16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proposed bike-sharing demand prediction system can be applied in real-time to various bike-sharing programs around the world, helping them to manage the number of available bikes more efficiently and cost-effectively.</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system can also be integrated with mobile apps or websites to provide users with real-time information on bike availability and demand, improving the user experience and encouraging more people to use bike-sharing programs.</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1781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23" name="Google Shape;223;p34"/>
          <p:cNvSpPr txBox="1"/>
          <p:nvPr>
            <p:ph idx="1" type="body"/>
          </p:nvPr>
        </p:nvSpPr>
        <p:spPr>
          <a:xfrm>
            <a:off x="311700" y="785975"/>
            <a:ext cx="8520600" cy="3781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100">
                <a:solidFill>
                  <a:schemeClr val="dk1"/>
                </a:solidFill>
                <a:latin typeface="Times New Roman"/>
                <a:ea typeface="Times New Roman"/>
                <a:cs typeface="Times New Roman"/>
                <a:sym typeface="Times New Roman"/>
              </a:rPr>
              <a:t>Comparison between the existing and proposed system in terms of accuracy and efficiency:</a:t>
            </a:r>
            <a:endParaRPr b="1" sz="2100">
              <a:solidFill>
                <a:schemeClr val="dk1"/>
              </a:solidFill>
              <a:latin typeface="Times New Roman"/>
              <a:ea typeface="Times New Roman"/>
              <a:cs typeface="Times New Roman"/>
              <a:sym typeface="Times New Roman"/>
            </a:endParaRPr>
          </a:p>
          <a:p>
            <a:pPr indent="-355600" lvl="0" marL="457200" rtl="0" algn="just">
              <a:lnSpc>
                <a:spcPct val="100000"/>
              </a:lnSpc>
              <a:spcBef>
                <a:spcPts val="1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proposed bike-sharing demand prediction system has shown significant improvement in accuracy compared to the existing systems using machine learning algorithms such as Maximum Likelihood Estimate and Maximum A Posteriori.</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proposed system has also demonstrated increased efficiency by reducing the computational time required for predicting the number of </a:t>
            </a:r>
            <a:r>
              <a:rPr lang="en" sz="2000">
                <a:solidFill>
                  <a:srgbClr val="000000"/>
                </a:solidFill>
                <a:highlight>
                  <a:schemeClr val="lt1"/>
                </a:highlight>
                <a:latin typeface="Times New Roman"/>
                <a:ea typeface="Times New Roman"/>
                <a:cs typeface="Times New Roman"/>
                <a:sym typeface="Times New Roman"/>
              </a:rPr>
              <a:t>hourly users, making it more practical and feasible for real-time applications. Overall, the proposed system offers a more accurate and efficient approach to bike-sharing demand prediction, which can benefit both the bike-sharing programs and the users.</a:t>
            </a:r>
            <a:endParaRPr sz="20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192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ENHANCEMENT</a:t>
            </a:r>
            <a:endParaRPr/>
          </a:p>
        </p:txBody>
      </p:sp>
      <p:sp>
        <p:nvSpPr>
          <p:cNvPr id="229" name="Google Shape;229;p35"/>
          <p:cNvSpPr txBox="1"/>
          <p:nvPr>
            <p:ph idx="1" type="body"/>
          </p:nvPr>
        </p:nvSpPr>
        <p:spPr>
          <a:xfrm>
            <a:off x="311700" y="800475"/>
            <a:ext cx="8520600" cy="4049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100">
                <a:solidFill>
                  <a:schemeClr val="dk1"/>
                </a:solidFill>
                <a:latin typeface="Times New Roman"/>
                <a:ea typeface="Times New Roman"/>
                <a:cs typeface="Times New Roman"/>
                <a:sym typeface="Times New Roman"/>
              </a:rPr>
              <a:t>There are several ways to improve the proposed bike-sharing demand prediction system:</a:t>
            </a:r>
            <a:endParaRPr b="1" sz="2100">
              <a:solidFill>
                <a:schemeClr val="dk1"/>
              </a:solidFill>
              <a:latin typeface="Times New Roman"/>
              <a:ea typeface="Times New Roman"/>
              <a:cs typeface="Times New Roman"/>
              <a:sym typeface="Times New Roman"/>
            </a:endParaRPr>
          </a:p>
          <a:p>
            <a:pPr indent="-349250" lvl="0" marL="457200" rtl="0" algn="just">
              <a:lnSpc>
                <a:spcPct val="100000"/>
              </a:lnSpc>
              <a:spcBef>
                <a:spcPts val="16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Incorporating more features such as traffic conditions, public transit schedules, and bike station proximity to public transit hubs.</a:t>
            </a:r>
            <a:endParaRPr sz="1900">
              <a:solidFill>
                <a:srgbClr val="000000"/>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Using more advanced machine learning models such as deep learning models to improve the accuracy of predictions.</a:t>
            </a:r>
            <a:endParaRPr sz="1900">
              <a:solidFill>
                <a:srgbClr val="000000"/>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Developing a mobile application that integrates with the web service to provide users with real-time bike-sharing demand predictions and availability information.</a:t>
            </a:r>
            <a:endParaRPr sz="1900">
              <a:solidFill>
                <a:srgbClr val="000000"/>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SzPts val="1900"/>
              <a:buFont typeface="Times New Roman"/>
              <a:buChar char="●"/>
            </a:pPr>
            <a:r>
              <a:rPr lang="en" sz="1900">
                <a:solidFill>
                  <a:srgbClr val="000000"/>
                </a:solidFill>
                <a:latin typeface="Times New Roman"/>
                <a:ea typeface="Times New Roman"/>
                <a:cs typeface="Times New Roman"/>
                <a:sym typeface="Times New Roman"/>
              </a:rPr>
              <a:t>Introducing dynamic pricing based on predicted dema</a:t>
            </a:r>
            <a:r>
              <a:rPr lang="en" sz="1900">
                <a:solidFill>
                  <a:srgbClr val="000000"/>
                </a:solidFill>
                <a:highlight>
                  <a:schemeClr val="lt1"/>
                </a:highlight>
                <a:latin typeface="Times New Roman"/>
                <a:ea typeface="Times New Roman"/>
                <a:cs typeface="Times New Roman"/>
                <a:sym typeface="Times New Roman"/>
              </a:rPr>
              <a:t>nd to incentivize users to use bikes during off-peak hours and to balance bike availability across different stations. </a:t>
            </a:r>
            <a:r>
              <a:rPr b="1" lang="en" sz="1900">
                <a:solidFill>
                  <a:schemeClr val="dk1"/>
                </a:solidFill>
                <a:highlight>
                  <a:schemeClr val="lt1"/>
                </a:highlight>
                <a:latin typeface="Times New Roman"/>
                <a:ea typeface="Times New Roman"/>
                <a:cs typeface="Times New Roman"/>
                <a:sym typeface="Times New Roman"/>
              </a:rPr>
              <a:t>NOTE - These enhancements can further optimize the performance and usability of the system, leading to increased efficiency and cost savings for bike-sharing companies and governments.</a:t>
            </a:r>
            <a:endParaRPr b="1" sz="1900">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9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161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 (MLE and MAP)</a:t>
            </a:r>
            <a:endParaRPr/>
          </a:p>
        </p:txBody>
      </p:sp>
      <p:sp>
        <p:nvSpPr>
          <p:cNvPr id="235" name="Google Shape;235;p36"/>
          <p:cNvSpPr txBox="1"/>
          <p:nvPr>
            <p:ph idx="1" type="body"/>
          </p:nvPr>
        </p:nvSpPr>
        <p:spPr>
          <a:xfrm>
            <a:off x="311700" y="768925"/>
            <a:ext cx="8520600" cy="400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6" name="Google Shape;236;p36"/>
          <p:cNvPicPr preferRelativeResize="0"/>
          <p:nvPr/>
        </p:nvPicPr>
        <p:blipFill>
          <a:blip r:embed="rId3">
            <a:alphaModFix/>
          </a:blip>
          <a:stretch>
            <a:fillRect/>
          </a:stretch>
        </p:blipFill>
        <p:spPr>
          <a:xfrm>
            <a:off x="0" y="787025"/>
            <a:ext cx="4465375" cy="4197676"/>
          </a:xfrm>
          <a:prstGeom prst="rect">
            <a:avLst/>
          </a:prstGeom>
          <a:noFill/>
          <a:ln>
            <a:noFill/>
          </a:ln>
        </p:spPr>
      </p:pic>
      <p:pic>
        <p:nvPicPr>
          <p:cNvPr id="237" name="Google Shape;237;p36"/>
          <p:cNvPicPr preferRelativeResize="0"/>
          <p:nvPr/>
        </p:nvPicPr>
        <p:blipFill>
          <a:blip r:embed="rId4">
            <a:alphaModFix/>
          </a:blip>
          <a:stretch>
            <a:fillRect/>
          </a:stretch>
        </p:blipFill>
        <p:spPr>
          <a:xfrm>
            <a:off x="4678625" y="768913"/>
            <a:ext cx="4465376" cy="4233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192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43" name="Google Shape;243;p37"/>
          <p:cNvSpPr txBox="1"/>
          <p:nvPr>
            <p:ph idx="1" type="body"/>
          </p:nvPr>
        </p:nvSpPr>
        <p:spPr>
          <a:xfrm>
            <a:off x="311700" y="713550"/>
            <a:ext cx="8520600" cy="4049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Fanaee-T, Hadi, and Gama, Joao. “Event labeling combining ensemble detectors and background knowledge.” Progress in Artificial Intelligence (2013): pp. 1-15.</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Lathia, Neal, et al. “Mining usage patterns of bike sharing systems.” Proceedings of the 16th ACM SIGKDD international conference on Knowledge discovery and data mining (2010): pp. 1105-1108.</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Wang, Zhongmin, et al. “A Bayesian spatial model for bike sharing demand prediction.” Transportation Research Part C: Emerging Technologies (2019): pp. 391-407.</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Zhang, Chao, et al. “Urban bike sharing demand prediction with deep neural </a:t>
            </a:r>
            <a:r>
              <a:rPr lang="en">
                <a:solidFill>
                  <a:srgbClr val="000000"/>
                </a:solidFill>
                <a:highlight>
                  <a:schemeClr val="lt1"/>
                </a:highlight>
                <a:latin typeface="Times New Roman"/>
                <a:ea typeface="Times New Roman"/>
                <a:cs typeface="Times New Roman"/>
                <a:sym typeface="Times New Roman"/>
              </a:rPr>
              <a:t>networks.” Transportation Research Part C: Emerging Technologies (2018): pp. 1-14.</a:t>
            </a:r>
            <a:endParaRPr>
              <a:solidFill>
                <a:srgbClr val="000000"/>
              </a:solidFill>
              <a:highlight>
                <a:schemeClr val="lt1"/>
              </a:highlight>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highlight>
                  <a:schemeClr val="lt1"/>
                </a:highlight>
                <a:latin typeface="Times New Roman"/>
                <a:ea typeface="Times New Roman"/>
                <a:cs typeface="Times New Roman"/>
                <a:sym typeface="Times New Roman"/>
              </a:rPr>
              <a:t>Zhang, Jian, et al. “A data-driven model for bike-sharing systems: Routing, bike availability, and rebalancing.” Transportation Research Part C: Emerging Technologies (2018): pp. 85-100.</a:t>
            </a:r>
            <a:endParaRPr>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2940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100" name="Google Shape;100;p15"/>
          <p:cNvSpPr txBox="1"/>
          <p:nvPr>
            <p:ph idx="1" type="body"/>
          </p:nvPr>
        </p:nvSpPr>
        <p:spPr>
          <a:xfrm>
            <a:off x="311700" y="1039125"/>
            <a:ext cx="8520600" cy="37962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n" sz="2100">
                <a:solidFill>
                  <a:srgbClr val="000000"/>
                </a:solidFill>
              </a:rPr>
              <a:t>Machine learning models can effectively predict the number of             ride-sharing bikes that will be used in any given 1-hour time period.</a:t>
            </a:r>
            <a:endParaRPr sz="2100">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sz="2100">
                <a:solidFill>
                  <a:srgbClr val="000000"/>
                </a:solidFill>
              </a:rPr>
              <a:t>Historical bike-sharing data, weather information, and other         available data can be used as inputs for the machine learning models.</a:t>
            </a:r>
            <a:endParaRPr sz="2100">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 sz="2100">
                <a:solidFill>
                  <a:srgbClr val="000000"/>
                </a:solidFill>
              </a:rPr>
              <a:t>The optimized machine learning models can be used to improve the efficiency and cost-effectiveness of b</a:t>
            </a:r>
            <a:r>
              <a:rPr lang="en" sz="2100">
                <a:solidFill>
                  <a:srgbClr val="000000"/>
                </a:solidFill>
                <a:highlight>
                  <a:schemeClr val="lt1"/>
                </a:highlight>
              </a:rPr>
              <a:t>ike-sharing programs</a:t>
            </a:r>
            <a:r>
              <a:rPr lang="en" sz="2100">
                <a:solidFill>
                  <a:srgbClr val="000000"/>
                </a:solidFill>
              </a:rPr>
              <a:t>, benefiting both users and the environment.</a:t>
            </a:r>
            <a:endParaRPr sz="21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192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a:t>
            </a:r>
            <a:endParaRPr/>
          </a:p>
        </p:txBody>
      </p:sp>
      <p:sp>
        <p:nvSpPr>
          <p:cNvPr id="106" name="Google Shape;106;p16"/>
          <p:cNvSpPr txBox="1"/>
          <p:nvPr>
            <p:ph idx="1" type="body"/>
          </p:nvPr>
        </p:nvSpPr>
        <p:spPr>
          <a:xfrm>
            <a:off x="311700" y="800475"/>
            <a:ext cx="8520600" cy="40347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rgbClr val="000000"/>
              </a:buClr>
              <a:buSzPts val="1700"/>
              <a:buFont typeface="Times New Roman"/>
              <a:buChar char="●"/>
            </a:pPr>
            <a:r>
              <a:rPr b="1" lang="en" sz="1900">
                <a:solidFill>
                  <a:srgbClr val="000000"/>
                </a:solidFill>
                <a:latin typeface="Times New Roman"/>
                <a:ea typeface="Times New Roman"/>
                <a:cs typeface="Times New Roman"/>
                <a:sym typeface="Times New Roman"/>
              </a:rPr>
              <a:t>Wang et al. (2017)</a:t>
            </a:r>
            <a:r>
              <a:rPr lang="en" sz="1900">
                <a:solidFill>
                  <a:srgbClr val="000000"/>
                </a:solidFill>
                <a:latin typeface="Times New Roman"/>
                <a:ea typeface="Times New Roman"/>
                <a:cs typeface="Times New Roman"/>
                <a:sym typeface="Times New Roman"/>
              </a:rPr>
              <a:t> proposed a machine learning-based model for bike-sharing demand prediction using data from Hangzhou, China. They found that the Gradient Boosting Regression model outperformed other machine learning models in terms of accuracy and robustness.</a:t>
            </a:r>
            <a:endParaRPr sz="1900">
              <a:solidFill>
                <a:srgbClr val="000000"/>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000000"/>
              </a:buClr>
              <a:buSzPts val="1700"/>
              <a:buFont typeface="Times New Roman"/>
              <a:buChar char="●"/>
            </a:pPr>
            <a:r>
              <a:rPr b="1" lang="en" sz="1900">
                <a:solidFill>
                  <a:srgbClr val="000000"/>
                </a:solidFill>
                <a:latin typeface="Times New Roman"/>
                <a:ea typeface="Times New Roman"/>
                <a:cs typeface="Times New Roman"/>
                <a:sym typeface="Times New Roman"/>
              </a:rPr>
              <a:t>Yang et al. (2019)</a:t>
            </a:r>
            <a:r>
              <a:rPr lang="en" sz="1900">
                <a:solidFill>
                  <a:srgbClr val="000000"/>
                </a:solidFill>
                <a:latin typeface="Times New Roman"/>
                <a:ea typeface="Times New Roman"/>
                <a:cs typeface="Times New Roman"/>
                <a:sym typeface="Times New Roman"/>
              </a:rPr>
              <a:t> developed a deep learning-based approach to predict bike-sharing demand in Beijing, China. They compared the performance of their model with traditional time series forecasting methods and found that the deep learning model achieved higher accuracy.</a:t>
            </a:r>
            <a:endParaRPr sz="1900">
              <a:solidFill>
                <a:srgbClr val="000000"/>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rgbClr val="000000"/>
              </a:buClr>
              <a:buSzPts val="2100"/>
              <a:buFont typeface="Times New Roman"/>
              <a:buChar char="●"/>
            </a:pPr>
            <a:r>
              <a:rPr b="1" lang="en" sz="1900">
                <a:solidFill>
                  <a:srgbClr val="000000"/>
                </a:solidFill>
                <a:latin typeface="Times New Roman"/>
                <a:ea typeface="Times New Roman"/>
                <a:cs typeface="Times New Roman"/>
                <a:sym typeface="Times New Roman"/>
              </a:rPr>
              <a:t>Xie et al. (2020)</a:t>
            </a:r>
            <a:r>
              <a:rPr lang="en" sz="1900">
                <a:solidFill>
                  <a:srgbClr val="000000"/>
                </a:solidFill>
                <a:latin typeface="Times New Roman"/>
                <a:ea typeface="Times New Roman"/>
                <a:cs typeface="Times New Roman"/>
                <a:sym typeface="Times New Roman"/>
              </a:rPr>
              <a:t> proposed a novel spatio-temporal graph convolutional neural net</a:t>
            </a:r>
            <a:r>
              <a:rPr lang="en" sz="1900">
                <a:solidFill>
                  <a:srgbClr val="000000"/>
                </a:solidFill>
                <a:highlight>
                  <a:schemeClr val="lt1"/>
                </a:highlight>
                <a:latin typeface="Times New Roman"/>
                <a:ea typeface="Times New Roman"/>
                <a:cs typeface="Times New Roman"/>
                <a:sym typeface="Times New Roman"/>
              </a:rPr>
              <a:t>work for bike-sharing demand prediction in New York City. They showed that their model outperformed existing machine learning models in terms of prediction accuracy and scalability.</a:t>
            </a:r>
            <a:endParaRPr b="1" sz="2200">
              <a:solidFill>
                <a:schemeClr val="dk1"/>
              </a:solidFill>
              <a:highlight>
                <a:schemeClr val="lt1"/>
              </a:highlight>
              <a:latin typeface="Times New Roman"/>
              <a:ea typeface="Times New Roman"/>
              <a:cs typeface="Times New Roman"/>
              <a:sym typeface="Times New Roman"/>
            </a:endParaRPr>
          </a:p>
          <a:p>
            <a:pPr indent="0" lvl="0" marL="457200" rtl="0" algn="just">
              <a:lnSpc>
                <a:spcPct val="115000"/>
              </a:lnSpc>
              <a:spcBef>
                <a:spcPts val="1600"/>
              </a:spcBef>
              <a:spcAft>
                <a:spcPts val="0"/>
              </a:spcAft>
              <a:buNone/>
            </a:pPr>
            <a:r>
              <a:t/>
            </a:r>
            <a:endParaRPr b="1" sz="23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236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a:t>
            </a:r>
            <a:endParaRPr/>
          </a:p>
        </p:txBody>
      </p:sp>
      <p:sp>
        <p:nvSpPr>
          <p:cNvPr id="112" name="Google Shape;112;p17"/>
          <p:cNvSpPr txBox="1"/>
          <p:nvPr>
            <p:ph idx="1" type="body"/>
          </p:nvPr>
        </p:nvSpPr>
        <p:spPr>
          <a:xfrm>
            <a:off x="311700" y="908725"/>
            <a:ext cx="8520600" cy="39408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Clr>
                <a:srgbClr val="000000"/>
              </a:buClr>
              <a:buSzPts val="2000"/>
              <a:buFont typeface="Times New Roman"/>
              <a:buChar char="●"/>
            </a:pPr>
            <a:r>
              <a:rPr b="1" lang="en" sz="2000">
                <a:solidFill>
                  <a:srgbClr val="000000"/>
                </a:solidFill>
                <a:latin typeface="Times New Roman"/>
                <a:ea typeface="Times New Roman"/>
                <a:cs typeface="Times New Roman"/>
                <a:sym typeface="Times New Roman"/>
              </a:rPr>
              <a:t>Zhang et al. (2018)</a:t>
            </a:r>
            <a:r>
              <a:rPr lang="en" sz="2000">
                <a:solidFill>
                  <a:srgbClr val="000000"/>
                </a:solidFill>
                <a:latin typeface="Times New Roman"/>
                <a:ea typeface="Times New Roman"/>
                <a:cs typeface="Times New Roman"/>
                <a:sym typeface="Times New Roman"/>
              </a:rPr>
              <a:t> proposed a hybrid model combining decision tree regression and support vector regression for bike-sharing demand prediction in Chicago. They showed that their hybrid model outperformed individual models and traditional time series forecasting methods.</a:t>
            </a:r>
            <a:endParaRPr sz="2000">
              <a:solidFill>
                <a:srgbClr val="000000"/>
              </a:solidFill>
              <a:latin typeface="Times New Roman"/>
              <a:ea typeface="Times New Roman"/>
              <a:cs typeface="Times New Roman"/>
              <a:sym typeface="Times New Roman"/>
            </a:endParaRPr>
          </a:p>
          <a:p>
            <a:pPr indent="0" lvl="0" marL="457200" rtl="0" algn="just">
              <a:lnSpc>
                <a:spcPct val="100000"/>
              </a:lnSpc>
              <a:spcBef>
                <a:spcPts val="160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1600"/>
              </a:spcBef>
              <a:spcAft>
                <a:spcPts val="0"/>
              </a:spcAft>
              <a:buClr>
                <a:srgbClr val="000000"/>
              </a:buClr>
              <a:buSzPts val="2000"/>
              <a:buFont typeface="Times New Roman"/>
              <a:buChar char="●"/>
            </a:pPr>
            <a:r>
              <a:rPr b="1" lang="en" sz="2000">
                <a:solidFill>
                  <a:srgbClr val="000000"/>
                </a:solidFill>
                <a:latin typeface="Times New Roman"/>
                <a:ea typeface="Times New Roman"/>
                <a:cs typeface="Times New Roman"/>
                <a:sym typeface="Times New Roman"/>
              </a:rPr>
              <a:t>Wang et al. (2019)</a:t>
            </a:r>
            <a:r>
              <a:rPr lang="en" sz="2000">
                <a:solidFill>
                  <a:srgbClr val="000000"/>
                </a:solidFill>
                <a:latin typeface="Times New Roman"/>
                <a:ea typeface="Times New Roman"/>
                <a:cs typeface="Times New Roman"/>
                <a:sym typeface="Times New Roman"/>
              </a:rPr>
              <a:t> proposed a data-driven approach to predict bike-sharing demand in Taipei, Taiwan. They used multiple machine learning models and compared their performance to traditional time series models. They found that a combination of</a:t>
            </a:r>
            <a:r>
              <a:rPr lang="en" sz="2000">
                <a:solidFill>
                  <a:schemeClr val="lt1"/>
                </a:solidFill>
                <a:latin typeface="Times New Roman"/>
                <a:ea typeface="Times New Roman"/>
                <a:cs typeface="Times New Roman"/>
                <a:sym typeface="Times New Roman"/>
              </a:rPr>
              <a:t> </a:t>
            </a:r>
            <a:r>
              <a:rPr lang="en" sz="2000">
                <a:solidFill>
                  <a:srgbClr val="000000"/>
                </a:solidFill>
                <a:highlight>
                  <a:schemeClr val="lt1"/>
                </a:highlight>
                <a:latin typeface="Times New Roman"/>
                <a:ea typeface="Times New Roman"/>
                <a:cs typeface="Times New Roman"/>
                <a:sym typeface="Times New Roman"/>
              </a:rPr>
              <a:t>machine learning models</a:t>
            </a:r>
            <a:r>
              <a:rPr lang="en" sz="2000">
                <a:solidFill>
                  <a:srgbClr val="000000"/>
                </a:solidFill>
                <a:latin typeface="Times New Roman"/>
                <a:ea typeface="Times New Roman"/>
                <a:cs typeface="Times New Roman"/>
                <a:sym typeface="Times New Roman"/>
              </a:rPr>
              <a:t> outperformed traditional methods.</a:t>
            </a:r>
            <a:endParaRPr sz="20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sz="21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1492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EXISTING SYSTEM AND ALG. USED </a:t>
            </a:r>
            <a:endParaRPr/>
          </a:p>
        </p:txBody>
      </p:sp>
      <p:sp>
        <p:nvSpPr>
          <p:cNvPr id="118" name="Google Shape;118;p18"/>
          <p:cNvSpPr txBox="1"/>
          <p:nvPr>
            <p:ph idx="1" type="body"/>
          </p:nvPr>
        </p:nvSpPr>
        <p:spPr>
          <a:xfrm>
            <a:off x="311700" y="850775"/>
            <a:ext cx="8520600" cy="4013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existing bike-sharing demand prediction system uses machine learning models to forecast the number of bicycles that will be used in a given hour.</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system typically relies on historical bike-sharing usage data and weather information to make predictions.</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Two common algorithms used in the existing system are Maximum Likelihood Estimate (MLE) and Maximum A Posteriori (MAP).</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MLE estimates the parameters of a probability distribution by maximizing the likelihood of the observed data.</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MAP is a Bayesian approach that incorporates prior kn</a:t>
            </a:r>
            <a:r>
              <a:rPr lang="en" sz="2000">
                <a:solidFill>
                  <a:srgbClr val="000000"/>
                </a:solidFill>
                <a:highlight>
                  <a:schemeClr val="lt1"/>
                </a:highlight>
                <a:latin typeface="Times New Roman"/>
                <a:ea typeface="Times New Roman"/>
                <a:cs typeface="Times New Roman"/>
                <a:sym typeface="Times New Roman"/>
              </a:rPr>
              <a:t>owledge about the</a:t>
            </a:r>
            <a:r>
              <a:rPr lang="en" sz="2000">
                <a:solidFill>
                  <a:srgbClr val="000000"/>
                </a:solidFill>
                <a:latin typeface="Times New Roman"/>
                <a:ea typeface="Times New Roman"/>
                <a:cs typeface="Times New Roman"/>
                <a:sym typeface="Times New Roman"/>
              </a:rPr>
              <a:t> parameters of the distribution in addition to the observe</a:t>
            </a:r>
            <a:r>
              <a:rPr lang="en" sz="2000">
                <a:solidFill>
                  <a:srgbClr val="000000"/>
                </a:solidFill>
                <a:highlight>
                  <a:schemeClr val="lt1"/>
                </a:highlight>
                <a:latin typeface="Times New Roman"/>
                <a:ea typeface="Times New Roman"/>
                <a:cs typeface="Times New Roman"/>
                <a:sym typeface="Times New Roman"/>
              </a:rPr>
              <a:t>d data.</a:t>
            </a:r>
            <a:endParaRPr sz="2000">
              <a:solidFill>
                <a:srgbClr val="000000"/>
              </a:solidFill>
              <a:highlight>
                <a:schemeClr val="lt1"/>
              </a:highlight>
              <a:latin typeface="Times New Roman"/>
              <a:ea typeface="Times New Roman"/>
              <a:cs typeface="Times New Roman"/>
              <a:sym typeface="Times New Roman"/>
            </a:endParaRPr>
          </a:p>
          <a:p>
            <a:pPr indent="0" lvl="0" marL="457200" rtl="0" algn="just">
              <a:spcBef>
                <a:spcPts val="1600"/>
              </a:spcBef>
              <a:spcAft>
                <a:spcPts val="0"/>
              </a:spcAft>
              <a:buNone/>
            </a:pPr>
            <a:r>
              <a:t/>
            </a:r>
            <a:endParaRPr sz="2000">
              <a:solidFill>
                <a:srgbClr val="000000"/>
              </a:solidFill>
              <a:latin typeface="Times New Roman"/>
              <a:ea typeface="Times New Roman"/>
              <a:cs typeface="Times New Roman"/>
              <a:sym typeface="Times New Roman"/>
            </a:endParaRPr>
          </a:p>
          <a:p>
            <a:pPr indent="0" lvl="0" marL="457200" rtl="0" algn="just">
              <a:spcBef>
                <a:spcPts val="160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236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EXISTING SYSTEM AND ALG. USED</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2300">
                <a:solidFill>
                  <a:schemeClr val="dk1"/>
                </a:solidFill>
                <a:latin typeface="Times New Roman"/>
                <a:ea typeface="Times New Roman"/>
                <a:cs typeface="Times New Roman"/>
                <a:sym typeface="Times New Roman"/>
              </a:rPr>
              <a:t>LIMITATIONS:</a:t>
            </a:r>
            <a:endParaRPr b="1" sz="23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One limitation of the existing system is that it may not take into account other factors that can affect bike-sharing demand, such as special events or road closures.</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Another drawback is that the accuracy of the predictions may be affected by changes in weather patterns or other external factors that are not accounted for in the model.</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17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SYS. AND ALG. USED</a:t>
            </a:r>
            <a:endParaRPr/>
          </a:p>
        </p:txBody>
      </p:sp>
      <p:sp>
        <p:nvSpPr>
          <p:cNvPr id="130" name="Google Shape;130;p20"/>
          <p:cNvSpPr txBox="1"/>
          <p:nvPr>
            <p:ph idx="1" type="body"/>
          </p:nvPr>
        </p:nvSpPr>
        <p:spPr>
          <a:xfrm>
            <a:off x="311700" y="901050"/>
            <a:ext cx="8520600" cy="39342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Our proposed bike-sharing demand prediction system will also use machine learning models to forecast the number of bicycles that will be used in a given hour.</a:t>
            </a:r>
            <a:endParaRPr sz="1900">
              <a:solidFill>
                <a:srgbClr val="00000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system will take into account a wider range of factors that can affect bike-sharing demand, such as time of day, day of the week, weather, and special events.</a:t>
            </a:r>
            <a:endParaRPr sz="1900">
              <a:solidFill>
                <a:srgbClr val="00000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proposed system will use a hybrid algorithm that combines Maximum Likelihood Estimate (MLE) and Maximum A Posteriori (MAP) to make more accurate predictions.</a:t>
            </a:r>
            <a:endParaRPr sz="1900">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9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1492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SYS. AND ALG. USED</a:t>
            </a:r>
            <a:endParaRPr/>
          </a:p>
        </p:txBody>
      </p:sp>
      <p:sp>
        <p:nvSpPr>
          <p:cNvPr id="136" name="Google Shape;136;p21"/>
          <p:cNvSpPr txBox="1"/>
          <p:nvPr>
            <p:ph idx="1" type="body"/>
          </p:nvPr>
        </p:nvSpPr>
        <p:spPr>
          <a:xfrm>
            <a:off x="311700" y="836300"/>
            <a:ext cx="8520600" cy="40134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MLE component will estimate the probability distribution of the observed data based on historical usage patterns, while the MAP component will incorporate prior knowledge about external factors that can affect demand.</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By combining MLE and MAP, the proposed system can improve the accuracy of predictions while also accounting for external factors that may impact demand.</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proposed system will also use a more sophisticated data processing pipeline that can handle large volumes of data and quickly update the prediction model in real-time.</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These improvements will help the proposed system overcome </a:t>
            </a:r>
            <a:r>
              <a:rPr lang="en" sz="1900">
                <a:solidFill>
                  <a:srgbClr val="000000"/>
                </a:solidFill>
                <a:highlight>
                  <a:schemeClr val="lt1"/>
                </a:highlight>
                <a:latin typeface="Times New Roman"/>
                <a:ea typeface="Times New Roman"/>
                <a:cs typeface="Times New Roman"/>
                <a:sym typeface="Times New Roman"/>
              </a:rPr>
              <a:t>the limitations of the existing system and make more accurate predictions about bike-sharing </a:t>
            </a:r>
            <a:r>
              <a:rPr lang="en" sz="1900">
                <a:solidFill>
                  <a:srgbClr val="000000"/>
                </a:solidFill>
                <a:latin typeface="Times New Roman"/>
                <a:ea typeface="Times New Roman"/>
                <a:cs typeface="Times New Roman"/>
                <a:sym typeface="Times New Roman"/>
              </a:rPr>
              <a:t>demand.</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