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datasets/lakshmi25npathi/imdb-dataset-of-50k-movie-reviews/download?datasetVersionNumber=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Harshavardhan.V-Karpaga</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Vinayaga</a:t>
            </a:r>
            <a:r>
              <a:rPr lang="en-US" sz="2000" b="1" dirty="0">
                <a:solidFill>
                  <a:schemeClr val="accent1">
                    <a:lumMod val="75000"/>
                  </a:schemeClr>
                </a:solidFill>
                <a:latin typeface="Arial"/>
                <a:cs typeface="Arial"/>
              </a:rPr>
              <a:t> College Of Engineering and Technology-Department of Biotechnology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Dataset Kaggle link: </a:t>
            </a:r>
            <a:r>
              <a:rPr lang="en-IN" sz="2400" dirty="0">
                <a:hlinkClick r:id="rId2"/>
              </a:rPr>
              <a:t>https://www.kaggle.com/datasets/lakshmi25npathi/imdb-dataset-of-50k-movie-reviews/download?datasetVersionNumber=1</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b="1" dirty="0"/>
              <a:t>Title</a:t>
            </a:r>
            <a:r>
              <a:rPr lang="en-US" dirty="0"/>
              <a:t>: Movie Review Sentiment Analysis Using Machine Learning and Deep Learning Technique
</a:t>
            </a:r>
            <a:r>
              <a:rPr lang="en-US" b="1" dirty="0"/>
              <a:t>Problem Statement:</a:t>
            </a:r>
          </a:p>
          <a:p>
            <a:pPr marL="0" indent="0">
              <a:buNone/>
            </a:pPr>
            <a:r>
              <a:rPr lang="en-US" dirty="0"/>
              <a:t>The objective of this project is to develop a sentiment analysis model capable of accurately predicting the sentiment (positive or negative) of movie reviews. The dataset consists of 25,000 highly polar movie reviews for training and an additional 25,000 for testing. The task is to build a binary classification model that can effectively classify movie reviews as either positive or negative.</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id="{058BC3C8-6AA4-A74B-AFAF-A4E8C4539488}"/>
              </a:ext>
            </a:extLst>
          </p:cNvPr>
          <p:cNvSpPr txBox="1"/>
          <p:nvPr/>
        </p:nvSpPr>
        <p:spPr>
          <a:xfrm>
            <a:off x="1146006" y="1951672"/>
            <a:ext cx="9764400" cy="1477328"/>
          </a:xfrm>
          <a:prstGeom prst="rect">
            <a:avLst/>
          </a:prstGeom>
          <a:noFill/>
        </p:spPr>
        <p:txBody>
          <a:bodyPr wrap="square">
            <a:spAutoFit/>
          </a:bodyPr>
          <a:lstStyle/>
          <a:p>
            <a:r>
              <a:rPr lang="en-US" dirty="0"/>
              <a:t>The proposed solution involves building a binary classification model using machine learning and deep learning techniques. The system utilizes the dataset of movie reviews for training and testing, employing algorithms such as Support Vector Machines (SVM), Random Forests, Convolutional Neural Networks (CNN), and Long Short-Term Memory (LSTM) networks to achieve accurate sentiment classification.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1800" dirty="0">
                <a:solidFill>
                  <a:srgbClr val="0F0F0F"/>
                </a:solidFill>
              </a:rPr>
              <a:t>The system development approach encompasses data preprocessing, feature extraction, model training, and evaluation phases. The dataset of movie reviews undergoes preprocessing to handle text data, followed by feature extraction using techniques like TF-IDF or word embeddings. Various machine learning and deep learning models are trained on the dataset, and their performance is evaluated using metrics such as accuracy, precision, recall, and F1-score.</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4886"/>
            <a:ext cx="5206959" cy="2395728"/>
          </a:xfrm>
        </p:spPr>
        <p:txBody>
          <a:bodyPr>
            <a:normAutofit/>
          </a:bodyPr>
          <a:lstStyle/>
          <a:p>
            <a:pPr marL="305435" indent="-305435"/>
            <a:endParaRPr lang="en-US" dirty="0"/>
          </a:p>
          <a:p>
            <a:pPr marL="305435" indent="-305435"/>
            <a:r>
              <a:rPr lang="en-US" dirty="0"/>
              <a:t>Data loaded. Explored with first and last 50 rows displayed, c</a:t>
            </a:r>
            <a:r>
              <a:rPr lang="en-US" sz="1600" dirty="0"/>
              <a:t>o</a:t>
            </a:r>
            <a:r>
              <a:rPr lang="en-US" dirty="0"/>
              <a:t>lumn names listed, and summary statistics provided. Visualizations created: histogram, bar chart, and pie chart showcasing sentiment distribution.</a:t>
            </a:r>
            <a:endParaRPr lang="en-IN" dirty="0"/>
          </a:p>
        </p:txBody>
      </p:sp>
      <p:sp>
        <p:nvSpPr>
          <p:cNvPr id="3" name="Content Placeholder 1">
            <a:extLst>
              <a:ext uri="{FF2B5EF4-FFF2-40B4-BE49-F238E27FC236}">
                <a16:creationId xmlns:a16="http://schemas.microsoft.com/office/drawing/2014/main" id="{3DC76E1A-8A61-3F44-9FB2-67E140C3B258}"/>
              </a:ext>
            </a:extLst>
          </p:cNvPr>
          <p:cNvSpPr txBox="1">
            <a:spLocks/>
          </p:cNvSpPr>
          <p:nvPr/>
        </p:nvSpPr>
        <p:spPr>
          <a:xfrm>
            <a:off x="581192" y="3794760"/>
            <a:ext cx="5014936" cy="2660904"/>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US" dirty="0"/>
              <a:t>This Python program analyzes sentiment data from a CSV file, explores it using descriptive statistics and visualizations, and provides insights into sentiment distribution. It employs Pandas, Matplotlib, and Seaborn libraries for data manipulation and visualization. The program's visualizations, including histograms, bar charts, and pie charts, offer a clear depiction of sentiment trends. It's a versatile tool for sentiment analysis tasks, deployable on any system with Python and requisite libraries installed.</a:t>
            </a:r>
            <a:endParaRPr lang="en-IN" dirty="0"/>
          </a:p>
        </p:txBody>
      </p:sp>
      <p:sp>
        <p:nvSpPr>
          <p:cNvPr id="4" name="TextBox 3">
            <a:extLst>
              <a:ext uri="{FF2B5EF4-FFF2-40B4-BE49-F238E27FC236}">
                <a16:creationId xmlns:a16="http://schemas.microsoft.com/office/drawing/2014/main" id="{A1F91325-AC44-550A-8C96-61694377E96E}"/>
              </a:ext>
            </a:extLst>
          </p:cNvPr>
          <p:cNvSpPr txBox="1"/>
          <p:nvPr/>
        </p:nvSpPr>
        <p:spPr>
          <a:xfrm>
            <a:off x="6815330" y="1089280"/>
            <a:ext cx="4605526" cy="5909310"/>
          </a:xfrm>
          <a:prstGeom prst="rect">
            <a:avLst/>
          </a:prstGeom>
          <a:noFill/>
        </p:spPr>
        <p:txBody>
          <a:bodyPr wrap="square" rtlCol="0">
            <a:spAutoFit/>
          </a:bodyPr>
          <a:lstStyle/>
          <a:p>
            <a:r>
              <a:rPr lang="en-US" sz="1400" dirty="0"/>
              <a:t>import numpy as n</a:t>
            </a:r>
          </a:p>
          <a:p>
            <a:r>
              <a:rPr lang="en-US" sz="1400" dirty="0"/>
              <a:t>import pandas as p</a:t>
            </a:r>
          </a:p>
          <a:p>
            <a:r>
              <a:rPr lang="en-US" sz="1400" dirty="0"/>
              <a:t>import matplotlib.pyplot as m</a:t>
            </a:r>
          </a:p>
          <a:p>
            <a:r>
              <a:rPr lang="en-US" sz="1400" dirty="0"/>
              <a:t>import seaborn as s</a:t>
            </a:r>
          </a:p>
          <a:p>
            <a:r>
              <a:rPr lang="en-US" sz="1400" dirty="0"/>
              <a:t>data=p.read_csv("C:/IMDB Dataset.csv")</a:t>
            </a:r>
          </a:p>
          <a:p>
            <a:r>
              <a:rPr lang="en-US" sz="1400" dirty="0"/>
              <a:t>data.head(121230)</a:t>
            </a:r>
          </a:p>
          <a:p>
            <a:r>
              <a:rPr lang="en-US" sz="1400" dirty="0" err="1"/>
              <a:t>data.columns</a:t>
            </a:r>
            <a:endParaRPr lang="en-US" sz="1400" dirty="0"/>
          </a:p>
          <a:p>
            <a:r>
              <a:rPr lang="en-US" sz="1400" dirty="0" err="1"/>
              <a:t>data.tail</a:t>
            </a:r>
            <a:r>
              <a:rPr lang="en-US" sz="1400" dirty="0"/>
              <a:t>(100)</a:t>
            </a:r>
          </a:p>
          <a:p>
            <a:r>
              <a:rPr lang="en-US" sz="1400" dirty="0" err="1"/>
              <a:t>data.describe</a:t>
            </a:r>
            <a:r>
              <a:rPr lang="en-US" sz="1400" dirty="0"/>
              <a:t>()</a:t>
            </a:r>
          </a:p>
          <a:p>
            <a:r>
              <a:rPr lang="en-US" sz="1400" dirty="0" err="1"/>
              <a:t>s.histplot</a:t>
            </a:r>
            <a:r>
              <a:rPr lang="en-US" sz="1400" dirty="0"/>
              <a:t>(data["sentiment"],bins=30,kde=True)</a:t>
            </a:r>
          </a:p>
          <a:p>
            <a:r>
              <a:rPr lang="en-US" sz="1400" dirty="0" err="1"/>
              <a:t>m.title</a:t>
            </a:r>
            <a:r>
              <a:rPr lang="en-US" sz="1400" dirty="0"/>
              <a:t>("Histogram")</a:t>
            </a:r>
          </a:p>
          <a:p>
            <a:r>
              <a:rPr lang="en-US" sz="1400" dirty="0" err="1"/>
              <a:t>m.xlabel</a:t>
            </a:r>
            <a:r>
              <a:rPr lang="en-US" sz="1400" dirty="0"/>
              <a:t>("reviews")</a:t>
            </a:r>
          </a:p>
          <a:p>
            <a:r>
              <a:rPr lang="en-US" sz="1400" dirty="0" err="1"/>
              <a:t>m.ylabel</a:t>
            </a:r>
            <a:r>
              <a:rPr lang="en-US" sz="1400" dirty="0"/>
              <a:t>("sentiment")</a:t>
            </a:r>
          </a:p>
          <a:p>
            <a:r>
              <a:rPr lang="en-US" sz="1400" dirty="0" err="1"/>
              <a:t>m.show</a:t>
            </a:r>
            <a:r>
              <a:rPr lang="en-US" sz="1400" dirty="0"/>
              <a:t>()</a:t>
            </a:r>
          </a:p>
          <a:p>
            <a:r>
              <a:rPr lang="en-US" sz="1400" dirty="0"/>
              <a:t>data["sentiment"].</a:t>
            </a:r>
            <a:r>
              <a:rPr lang="en-US" sz="1400" dirty="0" err="1"/>
              <a:t>value_counts</a:t>
            </a:r>
            <a:r>
              <a:rPr lang="en-US" sz="1400" dirty="0"/>
              <a:t>().plot(kind='bar')</a:t>
            </a:r>
          </a:p>
          <a:p>
            <a:r>
              <a:rPr lang="en-US" sz="1400" dirty="0" err="1"/>
              <a:t>m.title</a:t>
            </a:r>
            <a:r>
              <a:rPr lang="en-US" sz="1400" dirty="0"/>
              <a:t>("</a:t>
            </a:r>
            <a:r>
              <a:rPr lang="en-US" sz="1400" dirty="0" err="1"/>
              <a:t>Bardiagram</a:t>
            </a:r>
            <a:r>
              <a:rPr lang="en-US" sz="1400" dirty="0"/>
              <a:t>")</a:t>
            </a:r>
          </a:p>
          <a:p>
            <a:r>
              <a:rPr lang="en-US" sz="1400" dirty="0" err="1"/>
              <a:t>m.xlabel</a:t>
            </a:r>
            <a:r>
              <a:rPr lang="en-US" sz="1400" dirty="0"/>
              <a:t>("Reviews")</a:t>
            </a:r>
          </a:p>
          <a:p>
            <a:r>
              <a:rPr lang="en-US" sz="1400" dirty="0" err="1"/>
              <a:t>m.ylabel</a:t>
            </a:r>
            <a:r>
              <a:rPr lang="en-US" sz="1400" dirty="0"/>
              <a:t>("Sentiment")</a:t>
            </a:r>
          </a:p>
          <a:p>
            <a:r>
              <a:rPr lang="en-US" sz="1400" dirty="0" err="1"/>
              <a:t>m.show</a:t>
            </a:r>
            <a:r>
              <a:rPr lang="en-US" sz="1400" dirty="0"/>
              <a:t>()</a:t>
            </a:r>
          </a:p>
          <a:p>
            <a:r>
              <a:rPr lang="en-US" sz="1400" dirty="0" err="1"/>
              <a:t>m.pie</a:t>
            </a:r>
            <a:r>
              <a:rPr lang="en-US" sz="1400" dirty="0"/>
              <a:t>(data["sentiment"].</a:t>
            </a:r>
            <a:r>
              <a:rPr lang="en-US" sz="1400" dirty="0" err="1"/>
              <a:t>value_counts</a:t>
            </a:r>
            <a:r>
              <a:rPr lang="en-US" sz="1400" dirty="0"/>
              <a:t>(),labels=data["sentiment"].unique(),</a:t>
            </a:r>
            <a:r>
              <a:rPr lang="en-US" sz="1400" dirty="0" err="1"/>
              <a:t>autopct</a:t>
            </a:r>
            <a:r>
              <a:rPr lang="en-US" sz="1400" dirty="0"/>
              <a:t>="%.1f%%")</a:t>
            </a:r>
          </a:p>
          <a:p>
            <a:r>
              <a:rPr lang="en-US" sz="1400" dirty="0" err="1"/>
              <a:t>m.title</a:t>
            </a:r>
            <a:r>
              <a:rPr lang="en-US" sz="1400" dirty="0"/>
              <a:t>("</a:t>
            </a:r>
            <a:r>
              <a:rPr lang="en-US" sz="1400" dirty="0" err="1"/>
              <a:t>Piechart</a:t>
            </a:r>
            <a:r>
              <a:rPr lang="en-US" sz="1400" dirty="0"/>
              <a:t>")</a:t>
            </a:r>
          </a:p>
          <a:p>
            <a:r>
              <a:rPr lang="en-US" sz="1400" dirty="0" err="1"/>
              <a:t>m.xlabel</a:t>
            </a:r>
            <a:r>
              <a:rPr lang="en-US" sz="1400" dirty="0"/>
              <a:t>("Reviews")</a:t>
            </a:r>
          </a:p>
          <a:p>
            <a:r>
              <a:rPr lang="en-US" sz="1400" dirty="0" err="1"/>
              <a:t>m.ylabel</a:t>
            </a:r>
            <a:r>
              <a:rPr lang="en-US" sz="1400" dirty="0"/>
              <a:t>("Sentiment")</a:t>
            </a:r>
          </a:p>
          <a:p>
            <a:r>
              <a:rPr lang="en-US" sz="1400" dirty="0" err="1"/>
              <a:t>m.show</a:t>
            </a:r>
            <a:r>
              <a:rPr lang="en-US" sz="1400" dirty="0"/>
              <a:t>()</a:t>
            </a:r>
          </a:p>
          <a:p>
            <a:endParaRPr lang="en-US" sz="14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07B1BDF-3F7B-97E3-7D7D-C6E92636C308}"/>
              </a:ext>
            </a:extLst>
          </p:cNvPr>
          <p:cNvPicPr>
            <a:picLocks noGrp="1" noChangeAspect="1"/>
          </p:cNvPicPr>
          <p:nvPr>
            <p:ph idx="1"/>
          </p:nvPr>
        </p:nvPicPr>
        <p:blipFill>
          <a:blip r:embed="rId2"/>
          <a:stretch>
            <a:fillRect/>
          </a:stretch>
        </p:blipFill>
        <p:spPr>
          <a:xfrm>
            <a:off x="517184" y="2103121"/>
            <a:ext cx="2929832" cy="2376826"/>
          </a:xfrm>
        </p:spPr>
      </p:pic>
      <p:pic>
        <p:nvPicPr>
          <p:cNvPr id="7" name="Picture 6">
            <a:extLst>
              <a:ext uri="{FF2B5EF4-FFF2-40B4-BE49-F238E27FC236}">
                <a16:creationId xmlns:a16="http://schemas.microsoft.com/office/drawing/2014/main" id="{560DF2B6-B427-B91A-C364-0243160BE63A}"/>
              </a:ext>
            </a:extLst>
          </p:cNvPr>
          <p:cNvPicPr>
            <a:picLocks noChangeAspect="1"/>
          </p:cNvPicPr>
          <p:nvPr/>
        </p:nvPicPr>
        <p:blipFill>
          <a:blip r:embed="rId3"/>
          <a:stretch>
            <a:fillRect/>
          </a:stretch>
        </p:blipFill>
        <p:spPr>
          <a:xfrm>
            <a:off x="3885285" y="2103121"/>
            <a:ext cx="3310105" cy="2376826"/>
          </a:xfrm>
          <a:prstGeom prst="rect">
            <a:avLst/>
          </a:prstGeom>
        </p:spPr>
      </p:pic>
      <p:pic>
        <p:nvPicPr>
          <p:cNvPr id="9" name="Picture 8">
            <a:extLst>
              <a:ext uri="{FF2B5EF4-FFF2-40B4-BE49-F238E27FC236}">
                <a16:creationId xmlns:a16="http://schemas.microsoft.com/office/drawing/2014/main" id="{DDD59E54-42D7-F391-B602-2350C19053C4}"/>
              </a:ext>
            </a:extLst>
          </p:cNvPr>
          <p:cNvPicPr>
            <a:picLocks noChangeAspect="1"/>
          </p:cNvPicPr>
          <p:nvPr/>
        </p:nvPicPr>
        <p:blipFill>
          <a:blip r:embed="rId4"/>
          <a:stretch>
            <a:fillRect/>
          </a:stretch>
        </p:blipFill>
        <p:spPr>
          <a:xfrm>
            <a:off x="8007754" y="2103121"/>
            <a:ext cx="3310105" cy="237682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a:t>conclusion</a:t>
            </a:r>
          </a:p>
          <a:p>
            <a:pPr marL="0" indent="0">
              <a:buNone/>
            </a:pPr>
            <a:r>
              <a:rPr lang="en-US" sz="2000" dirty="0"/>
              <a:t>In conclusion, the project successfully addresses the objective of developing a sentiment analysis model for movie reviews. The hybrid approach combining machine learning and deep learning techniques proves to be effective in achieving accurate sentiment classification, providing valuable insights into audience sentiments towards movies.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BEAE20C5-9225-C748-33C6-C1793CD0DC31}"/>
              </a:ext>
            </a:extLst>
          </p:cNvPr>
          <p:cNvSpPr txBox="1"/>
          <p:nvPr/>
        </p:nvSpPr>
        <p:spPr>
          <a:xfrm>
            <a:off x="989172" y="1302026"/>
            <a:ext cx="9401737" cy="5078313"/>
          </a:xfrm>
          <a:prstGeom prst="rect">
            <a:avLst/>
          </a:prstGeom>
          <a:noFill/>
        </p:spPr>
        <p:txBody>
          <a:bodyPr wrap="square">
            <a:spAutoFit/>
          </a:bodyPr>
          <a:lstStyle/>
          <a:p>
            <a:r>
              <a:rPr lang="en-US" b="1" dirty="0"/>
              <a:t>Future Scope:</a:t>
            </a:r>
          </a:p>
          <a:p>
            <a:pPr marL="342900" indent="-342900">
              <a:buAutoNum type="arabicPeriod"/>
            </a:pPr>
            <a:r>
              <a:rPr lang="en-US" dirty="0"/>
              <a:t>Multimodal Sentiment Analysis: Extend the model to analyze sentiment across various modalities, including text, images, and audio.</a:t>
            </a:r>
          </a:p>
          <a:p>
            <a:pPr marL="342900" indent="-342900">
              <a:buAutoNum type="arabicPeriod"/>
            </a:pPr>
            <a:r>
              <a:rPr lang="en-US" dirty="0"/>
              <a:t>2.Aspect-Based Sentiment Analysis: Deepen analysis by focusing on specific aspects of movies, such as acting or plot, for sentiment evaluation.</a:t>
            </a:r>
          </a:p>
          <a:p>
            <a:pPr marL="342900" indent="-342900">
              <a:buAutoNum type="arabicPeriod"/>
            </a:pPr>
            <a:r>
              <a:rPr lang="en-US" dirty="0"/>
              <a:t>Transfer Learning: Enhance performance by leveraging pre-trained models and fine-tuning them for sentiment analysis tasks.</a:t>
            </a:r>
          </a:p>
          <a:p>
            <a:r>
              <a:rPr lang="en-US" dirty="0"/>
              <a:t>4. Real-Time Sentiment Analysis: Develop systems capable of providing instant sentiment analysis and feedback, enabling timely responses to audience reactions.</a:t>
            </a:r>
          </a:p>
          <a:p>
            <a:r>
              <a:rPr lang="en-US" dirty="0"/>
              <a:t>5. Personalized Recommendation Systems: Integrate sentiment analysis into recommendation algorithms to offer tailored movie suggestions based on individual preferences and sentiments.</a:t>
            </a:r>
          </a:p>
          <a:p>
            <a:r>
              <a:rPr lang="en-US" dirty="0"/>
              <a:t>6. Social Media Sentiment Analysis: Expand analysis to social media and user-generated content for broader insights into audience opinions and trends.</a:t>
            </a:r>
          </a:p>
          <a:p>
            <a:r>
              <a:rPr lang="en-US" dirty="0"/>
              <a:t>7. Ethical Considerations: Address biases and ethical concerns in data and model predictions, ensuring fairness and transparency in sentiment analysis processes.</a:t>
            </a:r>
          </a:p>
          <a:p>
            <a:endParaRPr lang="en-US" dirty="0"/>
          </a:p>
          <a:p>
            <a:r>
              <a:rPr lang="en-US" dirty="0"/>
              <a:t>These advancements will enrich the model's functionality and relevance in the film industry, enhancing decision-making processes and user engagement.</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112</TotalTime>
  <Words>823</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Vishnuprasath N</cp:lastModifiedBy>
  <cp:revision>26</cp:revision>
  <dcterms:created xsi:type="dcterms:W3CDTF">2021-05-26T16:50:10Z</dcterms:created>
  <dcterms:modified xsi:type="dcterms:W3CDTF">2024-04-04T15:06:22Z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