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660" autoAdjust="0"/>
  </p:normalViewPr>
  <p:slideViewPr>
    <p:cSldViewPr>
      <p:cViewPr varScale="1">
        <p:scale>
          <a:sx n="67" d="100"/>
          <a:sy n="67" d="100"/>
        </p:scale>
        <p:origin x="780"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arshavardhan-Gopi/Generative-AI"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1600200" y="2852916"/>
            <a:ext cx="8097202" cy="1133644"/>
          </a:xfrm>
          <a:prstGeom prst="rect">
            <a:avLst/>
          </a:prstGeom>
        </p:spPr>
        <p:txBody>
          <a:bodyPr vert="horz" wrap="square" lIns="0" tIns="12700" rIns="0" bIns="0" rtlCol="0">
            <a:spAutoFit/>
          </a:bodyPr>
          <a:lstStyle/>
          <a:p>
            <a:pPr marL="12700">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US" sz="2400" b="1" spc="-5" dirty="0">
                <a:solidFill>
                  <a:srgbClr val="2D936B"/>
                </a:solidFill>
                <a:latin typeface="Trebuchet MS"/>
                <a:cs typeface="Trebuchet MS"/>
              </a:rPr>
              <a:t> GEN AI- </a:t>
            </a:r>
            <a:r>
              <a:rPr lang="en-IN" sz="2400" b="1" dirty="0"/>
              <a:t>Handwriting Synthesis using </a:t>
            </a:r>
            <a:r>
              <a:rPr lang="en-IN" sz="2400" b="1" dirty="0" err="1"/>
              <a:t>Pytorch</a:t>
            </a:r>
            <a:endParaRPr lang="en-US" sz="2400" dirty="0"/>
          </a:p>
          <a:p>
            <a:pPr marL="12700">
              <a:spcBef>
                <a:spcPts val="100"/>
              </a:spcBef>
            </a:pPr>
            <a:br>
              <a:rPr lang="en-US" sz="2400" b="1" spc="-5" dirty="0">
                <a:solidFill>
                  <a:srgbClr val="2D936B"/>
                </a:solidFill>
                <a:latin typeface="Trebuchet MS"/>
                <a:cs typeface="Trebuchet MS"/>
              </a:rPr>
            </a:b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Rectangle 9"/>
          <p:cNvSpPr/>
          <p:nvPr/>
        </p:nvSpPr>
        <p:spPr>
          <a:xfrm>
            <a:off x="3752850" y="3333413"/>
            <a:ext cx="7036661" cy="1754326"/>
          </a:xfrm>
          <a:prstGeom prst="rect">
            <a:avLst/>
          </a:prstGeom>
        </p:spPr>
        <p:txBody>
          <a:bodyPr wrap="square">
            <a:spAutoFit/>
          </a:bodyPr>
          <a:lstStyle/>
          <a:p>
            <a:r>
              <a:rPr lang="en-US" spc="15" dirty="0"/>
              <a:t>NAME   </a:t>
            </a:r>
            <a:r>
              <a:rPr lang="en-IN" altLang="en-US" spc="15" dirty="0"/>
              <a:t>   </a:t>
            </a:r>
            <a:r>
              <a:rPr lang="en-US" spc="15" dirty="0"/>
              <a:t>: G HARSHAVARDHAN</a:t>
            </a:r>
            <a:br>
              <a:rPr lang="en-US" spc="15" dirty="0"/>
            </a:br>
            <a:r>
              <a:rPr lang="en-US" spc="15" dirty="0"/>
              <a:t>REG.NO</a:t>
            </a:r>
            <a:r>
              <a:rPr lang="en-IN" altLang="en-US" spc="15" dirty="0"/>
              <a:t>   </a:t>
            </a:r>
            <a:r>
              <a:rPr lang="en-US" spc="15" dirty="0"/>
              <a:t>: 311521104016</a:t>
            </a:r>
            <a:br>
              <a:rPr lang="en-US" spc="15" dirty="0"/>
            </a:br>
            <a:r>
              <a:rPr lang="en-IN" altLang="en-US" spc="15" dirty="0"/>
              <a:t>DEPT       :  CSE</a:t>
            </a:r>
            <a:br>
              <a:rPr lang="en-IN" altLang="en-US" spc="15" dirty="0"/>
            </a:br>
            <a:r>
              <a:rPr lang="en-IN" altLang="en-US" spc="15" dirty="0"/>
              <a:t>COLLEGE : MEENAKSHI SUNDARARAJAN ENGINEERING COLLEGE</a:t>
            </a:r>
            <a:br>
              <a:rPr lang="en-IN" altLang="en-US" spc="15" dirty="0"/>
            </a:br>
            <a:r>
              <a:rPr lang="en-IN" altLang="en-US" spc="15" dirty="0"/>
              <a:t>NAAN MUDHALVAN ID: au311521104016</a:t>
            </a:r>
            <a:br>
              <a:rPr lang="en-IN" altLang="en-US" spc="15" dirty="0"/>
            </a:br>
            <a:r>
              <a:rPr lang="en-IN" altLang="en-US" spc="15" dirty="0"/>
              <a:t>GMAIL ID: harshagopi14@gmail.com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28F4-6017-5E64-B736-9062F9DD8A4A}"/>
              </a:ext>
            </a:extLst>
          </p:cNvPr>
          <p:cNvSpPr>
            <a:spLocks noGrp="1"/>
          </p:cNvSpPr>
          <p:nvPr>
            <p:ph type="title"/>
          </p:nvPr>
        </p:nvSpPr>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AAD31713-3E69-395A-31C7-57AB7412C049}"/>
              </a:ext>
            </a:extLst>
          </p:cNvPr>
          <p:cNvSpPr>
            <a:spLocks noGrp="1"/>
          </p:cNvSpPr>
          <p:nvPr>
            <p:ph type="body" idx="1"/>
          </p:nvPr>
        </p:nvSpPr>
        <p:spPr>
          <a:xfrm>
            <a:off x="482917" y="1551095"/>
            <a:ext cx="10972800" cy="276999"/>
          </a:xfrm>
        </p:spPr>
        <p:txBody>
          <a:bodyPr/>
          <a:lstStyle/>
          <a:p>
            <a:r>
              <a:rPr lang="en-US" b="1" dirty="0"/>
              <a:t>CONDITIONAL HANDLING</a:t>
            </a:r>
            <a:endParaRPr lang="en-IN" b="1" dirty="0"/>
          </a:p>
        </p:txBody>
      </p:sp>
      <p:pic>
        <p:nvPicPr>
          <p:cNvPr id="5" name="Picture 4">
            <a:extLst>
              <a:ext uri="{FF2B5EF4-FFF2-40B4-BE49-F238E27FC236}">
                <a16:creationId xmlns:a16="http://schemas.microsoft.com/office/drawing/2014/main" id="{1390F7E1-8ACF-EEB4-940C-8408D315EA05}"/>
              </a:ext>
            </a:extLst>
          </p:cNvPr>
          <p:cNvPicPr>
            <a:picLocks noChangeAspect="1"/>
          </p:cNvPicPr>
          <p:nvPr/>
        </p:nvPicPr>
        <p:blipFill>
          <a:blip r:embed="rId2"/>
          <a:stretch>
            <a:fillRect/>
          </a:stretch>
        </p:blipFill>
        <p:spPr>
          <a:xfrm>
            <a:off x="381000" y="1863864"/>
            <a:ext cx="10401300" cy="1457325"/>
          </a:xfrm>
          <a:prstGeom prst="rect">
            <a:avLst/>
          </a:prstGeom>
        </p:spPr>
      </p:pic>
      <p:pic>
        <p:nvPicPr>
          <p:cNvPr id="7" name="Picture 6">
            <a:extLst>
              <a:ext uri="{FF2B5EF4-FFF2-40B4-BE49-F238E27FC236}">
                <a16:creationId xmlns:a16="http://schemas.microsoft.com/office/drawing/2014/main" id="{24F85BD5-66AA-994B-729A-C6F4790CEAF3}"/>
              </a:ext>
            </a:extLst>
          </p:cNvPr>
          <p:cNvPicPr>
            <a:picLocks noChangeAspect="1"/>
          </p:cNvPicPr>
          <p:nvPr/>
        </p:nvPicPr>
        <p:blipFill>
          <a:blip r:embed="rId3"/>
          <a:stretch>
            <a:fillRect/>
          </a:stretch>
        </p:blipFill>
        <p:spPr>
          <a:xfrm>
            <a:off x="323850" y="4255532"/>
            <a:ext cx="10458450" cy="1638300"/>
          </a:xfrm>
          <a:prstGeom prst="rect">
            <a:avLst/>
          </a:prstGeom>
        </p:spPr>
      </p:pic>
      <p:sp>
        <p:nvSpPr>
          <p:cNvPr id="9" name="TextBox 8">
            <a:extLst>
              <a:ext uri="{FF2B5EF4-FFF2-40B4-BE49-F238E27FC236}">
                <a16:creationId xmlns:a16="http://schemas.microsoft.com/office/drawing/2014/main" id="{1E4BC4A9-D8E0-2891-3AB6-F38852DC41B5}"/>
              </a:ext>
            </a:extLst>
          </p:cNvPr>
          <p:cNvSpPr txBox="1"/>
          <p:nvPr/>
        </p:nvSpPr>
        <p:spPr>
          <a:xfrm>
            <a:off x="457200" y="3867150"/>
            <a:ext cx="6100762" cy="369332"/>
          </a:xfrm>
          <a:prstGeom prst="rect">
            <a:avLst/>
          </a:prstGeom>
          <a:noFill/>
        </p:spPr>
        <p:txBody>
          <a:bodyPr wrap="square">
            <a:spAutoFit/>
          </a:bodyPr>
          <a:lstStyle/>
          <a:p>
            <a:r>
              <a:rPr lang="en-US" b="1" dirty="0"/>
              <a:t>UNCONDITIONAL HANDLING</a:t>
            </a:r>
            <a:endParaRPr lang="en-IN" b="1" dirty="0"/>
          </a:p>
        </p:txBody>
      </p:sp>
    </p:spTree>
    <p:extLst>
      <p:ext uri="{BB962C8B-B14F-4D97-AF65-F5344CB8AC3E}">
        <p14:creationId xmlns:p14="http://schemas.microsoft.com/office/powerpoint/2010/main" val="411991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p:cNvSpPr txBox="1"/>
          <p:nvPr/>
        </p:nvSpPr>
        <p:spPr>
          <a:xfrm>
            <a:off x="914400" y="1371600"/>
            <a:ext cx="8534400" cy="4093428"/>
          </a:xfrm>
          <a:prstGeom prst="rect">
            <a:avLst/>
          </a:prstGeom>
          <a:noFill/>
        </p:spPr>
        <p:txBody>
          <a:bodyPr wrap="square" rtlCol="0">
            <a:spAutoFit/>
          </a:bodyPr>
          <a:lstStyle/>
          <a:p>
            <a:r>
              <a:rPr lang="en-US" sz="2000" dirty="0"/>
              <a:t>- </a:t>
            </a:r>
            <a:r>
              <a:rPr lang="en-US" sz="2000" b="1" dirty="0"/>
              <a:t>Discriminator Accuracy:</a:t>
            </a:r>
            <a:r>
              <a:rPr lang="en-US" sz="2000" dirty="0"/>
              <a:t> Represents the accuracy of the discriminator in correctly classifying real and fake word images, providing insights into its ability to differentiate between the two classes.</a:t>
            </a:r>
          </a:p>
          <a:p>
            <a:r>
              <a:rPr lang="en-US" sz="2000" dirty="0"/>
              <a:t> </a:t>
            </a:r>
            <a:br>
              <a:rPr lang="en-US" sz="2000" dirty="0"/>
            </a:br>
            <a:r>
              <a:rPr lang="en-US" sz="2000" dirty="0"/>
              <a:t>-</a:t>
            </a:r>
            <a:r>
              <a:rPr lang="en-IN" sz="2000" b="1" dirty="0"/>
              <a:t>Conventional and Non-Conventional: </a:t>
            </a:r>
            <a:r>
              <a:rPr lang="en-US" sz="2000" dirty="0"/>
              <a:t>Leveraging recent advancements in generative modeling, such as </a:t>
            </a:r>
            <a:r>
              <a:rPr lang="en-US" sz="2000" dirty="0" err="1"/>
              <a:t>variational</a:t>
            </a:r>
            <a:r>
              <a:rPr lang="en-US" sz="2000" dirty="0"/>
              <a:t> auto-encoders (VAEs) or generative adversarial networks (GANs), to capture the intricate patterns and nuances of human handwriting.</a:t>
            </a:r>
            <a:endParaRPr lang="en-IN" sz="2000" b="1" dirty="0"/>
          </a:p>
          <a:p>
            <a:r>
              <a:rPr lang="en-US" sz="2000" b="1" dirty="0"/>
              <a:t> </a:t>
            </a:r>
          </a:p>
          <a:p>
            <a:r>
              <a:rPr lang="en-US" sz="2000" b="1" dirty="0"/>
              <a:t>- Image Quality Measures</a:t>
            </a:r>
            <a:r>
              <a:rPr lang="en-US" sz="2000" dirty="0"/>
              <a:t>: Various quantitative measures such as. structural similarity index (SSIM), peak signal-to-noise ratio (PSNR), and mean squared error (MSE) are used to assess the quality and fidelity of the generated word images compared to real words.</a:t>
            </a:r>
          </a:p>
        </p:txBody>
      </p:sp>
      <p:sp>
        <p:nvSpPr>
          <p:cNvPr id="11" name="TextBox 10"/>
          <p:cNvSpPr txBox="1"/>
          <p:nvPr/>
        </p:nvSpPr>
        <p:spPr>
          <a:xfrm>
            <a:off x="1143000" y="5638800"/>
            <a:ext cx="5943600" cy="646331"/>
          </a:xfrm>
          <a:prstGeom prst="rect">
            <a:avLst/>
          </a:prstGeom>
          <a:noFill/>
        </p:spPr>
        <p:txBody>
          <a:bodyPr wrap="square" rtlCol="0">
            <a:spAutoFit/>
          </a:bodyPr>
          <a:lstStyle/>
          <a:p>
            <a:r>
              <a:rPr lang="en-US" dirty="0"/>
              <a:t>DEMO LINK: </a:t>
            </a:r>
            <a:r>
              <a:rPr lang="en-US" dirty="0">
                <a:hlinkClick r:id="rId2"/>
              </a:rPr>
              <a:t>https://github.com/Harshavardhan-Gopi/Generative-AI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752600" y="2286000"/>
            <a:ext cx="7620000" cy="1569660"/>
          </a:xfrm>
          <a:prstGeom prst="rect">
            <a:avLst/>
          </a:prstGeom>
          <a:noFill/>
        </p:spPr>
        <p:txBody>
          <a:bodyPr wrap="square" rtlCol="0">
            <a:spAutoFit/>
          </a:bodyPr>
          <a:lstStyle/>
          <a:p>
            <a:r>
              <a:rPr lang="en-IN" sz="4800" b="1" dirty="0"/>
              <a:t>Handwriting Synthesis using </a:t>
            </a:r>
            <a:r>
              <a:rPr lang="en-IN" sz="4800" b="1" dirty="0" err="1"/>
              <a:t>Pytorch</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676400" y="1371600"/>
            <a:ext cx="8382000" cy="5016758"/>
          </a:xfrm>
          <a:prstGeom prst="rect">
            <a:avLst/>
          </a:prstGeom>
          <a:noFill/>
        </p:spPr>
        <p:txBody>
          <a:bodyPr wrap="square" rtlCol="0">
            <a:spAutoFit/>
          </a:bodyPr>
          <a:lstStyle/>
          <a:p>
            <a:r>
              <a:rPr lang="en-US" sz="4000" spc="-20" dirty="0"/>
              <a:t>P</a:t>
            </a:r>
            <a:r>
              <a:rPr lang="en-US" sz="4000" spc="15" dirty="0"/>
              <a:t>ROB</a:t>
            </a:r>
            <a:r>
              <a:rPr lang="en-US" sz="4000" spc="55" dirty="0"/>
              <a:t>L</a:t>
            </a:r>
            <a:r>
              <a:rPr lang="en-US" sz="4000" spc="-20" dirty="0"/>
              <a:t>E</a:t>
            </a:r>
            <a:r>
              <a:rPr lang="en-US" sz="4000" spc="20" dirty="0"/>
              <a:t>M </a:t>
            </a:r>
            <a:r>
              <a:rPr lang="en-US" sz="4000" spc="10" dirty="0"/>
              <a:t> STATEMENT</a:t>
            </a:r>
          </a:p>
          <a:p>
            <a:r>
              <a:rPr lang="en-US" sz="4000" spc="5" dirty="0"/>
              <a:t>PROJECT	</a:t>
            </a:r>
            <a:r>
              <a:rPr lang="en-US" sz="4000" spc="-20" dirty="0"/>
              <a:t>OVERVIEW</a:t>
            </a:r>
          </a:p>
          <a:p>
            <a:r>
              <a:rPr lang="en-US" sz="4000" dirty="0"/>
              <a:t>WHO ARE THE END USERS?</a:t>
            </a:r>
          </a:p>
          <a:p>
            <a:r>
              <a:rPr lang="en-US" sz="4000" dirty="0"/>
              <a:t>YOUR SOLUTION AND ITS VALUE PROPOSITION</a:t>
            </a:r>
          </a:p>
          <a:p>
            <a:r>
              <a:rPr lang="en-US" sz="4000" dirty="0"/>
              <a:t>THE WOW IN YOUR SOLUTION</a:t>
            </a:r>
          </a:p>
          <a:p>
            <a:r>
              <a:rPr lang="en-US" sz="4000" dirty="0"/>
              <a:t>MODELLING</a:t>
            </a:r>
          </a:p>
          <a:p>
            <a:r>
              <a:rPr lang="en-US" sz="40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914400" y="1676400"/>
            <a:ext cx="6934200" cy="4154984"/>
          </a:xfrm>
          <a:prstGeom prst="rect">
            <a:avLst/>
          </a:prstGeom>
          <a:noFill/>
        </p:spPr>
        <p:txBody>
          <a:bodyPr wrap="square" rtlCol="0">
            <a:spAutoFit/>
          </a:bodyPr>
          <a:lstStyle/>
          <a:p>
            <a:r>
              <a:rPr lang="en-US" sz="2400" dirty="0">
                <a:latin typeface="Times New Roman" pitchFamily="18" charset="0"/>
                <a:cs typeface="Times New Roman" pitchFamily="18" charset="0"/>
              </a:rPr>
              <a:t>The problem statement involves generating lifelike hand-written word images using Generative Adversarial Networks (GANs). Despite the success of GANs in generating synthetic data, producing realistic word images poses challenges due to the intricate details and variability of hand-written characters. The system aims to generate high-quality handwritten text that closely resembles human handwriting, offering practical utility in various applications while advancing research and technology in the domain of handwriting synthesis.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1066800" y="1676400"/>
            <a:ext cx="6858000" cy="4801314"/>
          </a:xfrm>
          <a:prstGeom prst="rect">
            <a:avLst/>
          </a:prstGeom>
          <a:noFill/>
        </p:spPr>
        <p:txBody>
          <a:bodyPr wrap="square" rtlCol="0">
            <a:spAutoFit/>
          </a:bodyPr>
          <a:lstStyle/>
          <a:p>
            <a:r>
              <a:rPr lang="en-US" b="1" dirty="0"/>
              <a:t>Objective:</a:t>
            </a:r>
            <a:r>
              <a:rPr lang="en-US" dirty="0"/>
              <a:t> Generate lifelike hand-written word images using Generative Adversarial Networks (GANs); </a:t>
            </a:r>
            <a:r>
              <a:rPr lang="en-US" dirty="0" err="1"/>
              <a:t>Pytorch</a:t>
            </a:r>
            <a:r>
              <a:rPr lang="en-US" dirty="0"/>
              <a:t>.</a:t>
            </a:r>
          </a:p>
          <a:p>
            <a:endParaRPr lang="en-US" dirty="0"/>
          </a:p>
          <a:p>
            <a:r>
              <a:rPr lang="en-US" b="1" dirty="0"/>
              <a:t>Scope:</a:t>
            </a:r>
            <a:endParaRPr lang="en-US" dirty="0"/>
          </a:p>
          <a:p>
            <a:r>
              <a:rPr lang="en-US" dirty="0"/>
              <a:t>Utilize GANs to create synthetic word images resembling real hand-written words.</a:t>
            </a:r>
          </a:p>
          <a:p>
            <a:r>
              <a:rPr lang="en-US" dirty="0"/>
              <a:t>Explore applications in word recognition and synthesis systems, artistic content generation, and research.</a:t>
            </a:r>
          </a:p>
          <a:p>
            <a:endParaRPr lang="en-US" dirty="0"/>
          </a:p>
          <a:p>
            <a:r>
              <a:rPr lang="en-US" b="1" dirty="0"/>
              <a:t>Approach:</a:t>
            </a:r>
            <a:endParaRPr lang="en-US" dirty="0"/>
          </a:p>
          <a:p>
            <a:r>
              <a:rPr lang="en-US" dirty="0"/>
              <a:t>Design and implement GAN architecture.</a:t>
            </a:r>
          </a:p>
          <a:p>
            <a:r>
              <a:rPr lang="en-US" dirty="0"/>
              <a:t>Train model on training dataset.</a:t>
            </a:r>
          </a:p>
          <a:p>
            <a:endParaRPr lang="en-US" dirty="0"/>
          </a:p>
          <a:p>
            <a:r>
              <a:rPr lang="en-US" b="1" dirty="0"/>
              <a:t>Expected Outcome:</a:t>
            </a:r>
            <a:endParaRPr lang="en-US" dirty="0"/>
          </a:p>
          <a:p>
            <a:r>
              <a:rPr lang="en-US" dirty="0"/>
              <a:t>High-quality synthetic word images.</a:t>
            </a:r>
          </a:p>
          <a:p>
            <a:r>
              <a:rPr lang="en-US" dirty="0"/>
              <a:t>Insights into </a:t>
            </a:r>
            <a:r>
              <a:rPr lang="en-US" dirty="0" err="1"/>
              <a:t>Pytorch</a:t>
            </a:r>
            <a:r>
              <a:rPr lang="en-US" dirty="0"/>
              <a:t> capabilities and limitations.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762000" y="1600200"/>
            <a:ext cx="9677400" cy="4801314"/>
          </a:xfrm>
          <a:prstGeom prst="rect">
            <a:avLst/>
          </a:prstGeom>
          <a:noFill/>
        </p:spPr>
        <p:txBody>
          <a:bodyPr wrap="square" rtlCol="0">
            <a:spAutoFit/>
          </a:bodyPr>
          <a:lstStyle/>
          <a:p>
            <a:r>
              <a:rPr lang="en-US" dirty="0"/>
              <a:t>1</a:t>
            </a:r>
            <a:r>
              <a:rPr lang="en-US" b="1" dirty="0"/>
              <a:t>. Researchers in Artificial Intelligence and Machine Learning</a:t>
            </a:r>
            <a:r>
              <a:rPr lang="en-US" dirty="0"/>
              <a:t>: Researchers may use the generated word images for experimentation, benchmarking new algorithms, and exploring novel approaches in the field of image generation and recognition.</a:t>
            </a:r>
          </a:p>
          <a:p>
            <a:r>
              <a:rPr lang="en-US" dirty="0"/>
              <a:t>2</a:t>
            </a:r>
            <a:r>
              <a:rPr lang="en-US" b="1" dirty="0"/>
              <a:t>. Developers of word Recognition Systems</a:t>
            </a:r>
            <a:r>
              <a:rPr lang="en-US" dirty="0"/>
              <a:t>: Developers working on word recognition systems, such as optical character recognition (OCR) software or machine learning models for word classification, may use the generated word images to augment their training datasets and improve the robustness and accuracy of their systems.</a:t>
            </a:r>
          </a:p>
          <a:p>
            <a:r>
              <a:rPr lang="en-US" dirty="0"/>
              <a:t>3</a:t>
            </a:r>
            <a:r>
              <a:rPr lang="en-US" b="1" dirty="0"/>
              <a:t>. Educators and Students</a:t>
            </a:r>
            <a:r>
              <a:rPr lang="en-US" dirty="0"/>
              <a:t>: Educators and students in the field of computer science and machine learning may use the system as a learning tool to understand GANs, image generation techniques, and the underlying principles of deep learning.</a:t>
            </a:r>
          </a:p>
          <a:p>
            <a:r>
              <a:rPr lang="en-US" dirty="0"/>
              <a:t>4</a:t>
            </a:r>
            <a:r>
              <a:rPr lang="en-US" b="1" dirty="0"/>
              <a:t>. Creative Professionals: </a:t>
            </a:r>
            <a:r>
              <a:rPr lang="en-US" dirty="0"/>
              <a:t>Creative professionals, such as graphic designers and artists, may use the system to generate synthetic word images for artistic projects, word illustrations, or multimedia content creation.</a:t>
            </a:r>
          </a:p>
          <a:p>
            <a:r>
              <a:rPr lang="en-US" dirty="0"/>
              <a:t>5. </a:t>
            </a:r>
            <a:r>
              <a:rPr lang="en-US" b="1" dirty="0"/>
              <a:t>Industry Professionals:</a:t>
            </a:r>
            <a:r>
              <a:rPr lang="en-US" dirty="0"/>
              <a:t> Professionals in industries such as finance, healthcare, and retail may utilize word image generation systems for data augmentation, synthetic data generation, and simulation-based testing in various applications, including fraud detection, medical imaging, and product recognition.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762000" y="1676400"/>
            <a:ext cx="7924800" cy="4801314"/>
          </a:xfrm>
          <a:prstGeom prst="rect">
            <a:avLst/>
          </a:prstGeom>
          <a:noFill/>
        </p:spPr>
        <p:txBody>
          <a:bodyPr wrap="square" rtlCol="0">
            <a:spAutoFit/>
          </a:bodyPr>
          <a:lstStyle/>
          <a:p>
            <a:r>
              <a:rPr lang="en-US" b="1" dirty="0"/>
              <a:t>Solution Overview:</a:t>
            </a:r>
          </a:p>
          <a:p>
            <a:r>
              <a:rPr lang="en-US" dirty="0"/>
              <a:t>Using </a:t>
            </a:r>
            <a:r>
              <a:rPr lang="en-US" dirty="0" err="1"/>
              <a:t>Pytorch</a:t>
            </a:r>
            <a:r>
              <a:rPr lang="en-US" dirty="0"/>
              <a:t> for word Image synthesis</a:t>
            </a:r>
          </a:p>
          <a:p>
            <a:endParaRPr lang="en-US" dirty="0"/>
          </a:p>
          <a:p>
            <a:r>
              <a:rPr lang="en-US" b="1" dirty="0"/>
              <a:t>Value Proposition:</a:t>
            </a:r>
          </a:p>
          <a:p>
            <a:r>
              <a:rPr lang="en-US" dirty="0"/>
              <a:t>- </a:t>
            </a:r>
            <a:r>
              <a:rPr lang="en-US" b="1" dirty="0"/>
              <a:t>High-Quality word Image Generation: </a:t>
            </a:r>
            <a:r>
              <a:rPr lang="en-US" dirty="0"/>
              <a:t>Our solution utilizes GANs to generate lifelike hand-written word images with remarkable quality and realism.</a:t>
            </a:r>
          </a:p>
          <a:p>
            <a:r>
              <a:rPr lang="en-US" dirty="0"/>
              <a:t>- </a:t>
            </a:r>
            <a:r>
              <a:rPr lang="en-US" b="1" dirty="0"/>
              <a:t>Data Augmentation:</a:t>
            </a:r>
            <a:r>
              <a:rPr lang="en-US" dirty="0"/>
              <a:t> Enhance your datasets with synthetic word images, improving model generalization and performance in word recognition tasks.</a:t>
            </a:r>
          </a:p>
          <a:p>
            <a:r>
              <a:rPr lang="en-US" dirty="0"/>
              <a:t>- </a:t>
            </a:r>
            <a:r>
              <a:rPr lang="en-US" b="1" dirty="0"/>
              <a:t>Creative Applications</a:t>
            </a:r>
            <a:r>
              <a:rPr lang="en-US" dirty="0"/>
              <a:t>: Explore novel applications in word recognition systems, artistic content generation, and creative projects with GAN-generated word images.</a:t>
            </a:r>
          </a:p>
          <a:p>
            <a:r>
              <a:rPr lang="en-US" dirty="0"/>
              <a:t>- </a:t>
            </a:r>
            <a:r>
              <a:rPr lang="en-US" b="1" dirty="0"/>
              <a:t>Research and Development</a:t>
            </a:r>
            <a:r>
              <a:rPr lang="en-US" dirty="0"/>
              <a:t>: Accelerate research in artificial intelligence and machine learning with access to diverse and realistic word image datasets for experimentation.</a:t>
            </a:r>
          </a:p>
          <a:p>
            <a:r>
              <a:rPr lang="en-US" b="1" dirty="0"/>
              <a:t>- Innovation and Exploration</a:t>
            </a:r>
            <a:r>
              <a:rPr lang="en-US" dirty="0"/>
              <a:t>: Unlock new possibilities in image generation technology and advance the field of computer vision with cutting-edge GAN-based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62635" y="654938"/>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t>PROPOSED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14400" y="1447800"/>
            <a:ext cx="8153400" cy="4431983"/>
          </a:xfrm>
          <a:prstGeom prst="rect">
            <a:avLst/>
          </a:prstGeom>
          <a:noFill/>
        </p:spPr>
        <p:txBody>
          <a:bodyPr wrap="square" rtlCol="0">
            <a:spAutoFit/>
          </a:bodyPr>
          <a:lstStyle/>
          <a:p>
            <a:r>
              <a:rPr lang="en-US" sz="2400" b="1" dirty="0"/>
              <a:t>- Hyper-Realistic Results: </a:t>
            </a:r>
            <a:r>
              <a:rPr lang="en-US" sz="2400" dirty="0"/>
              <a:t>Experience jaw-dropping realism in word image generation, with GANs producing images that are indistinguishable from real hand-written words.</a:t>
            </a:r>
          </a:p>
          <a:p>
            <a:endParaRPr lang="en-US" sz="2400" dirty="0"/>
          </a:p>
          <a:p>
            <a:r>
              <a:rPr lang="en-US" sz="2400" b="1" dirty="0"/>
              <a:t>- Endless Possibilities: </a:t>
            </a:r>
            <a:r>
              <a:rPr lang="en-US" sz="2400" dirty="0"/>
              <a:t>From word recognition systems to artistic endeavors, our solution opens doors to endless possibilities, empowering users to innovate and explore.</a:t>
            </a:r>
          </a:p>
          <a:p>
            <a:endParaRPr lang="en-US" sz="2400" dirty="0"/>
          </a:p>
          <a:p>
            <a:r>
              <a:rPr lang="en-US" sz="2400" b="1" dirty="0"/>
              <a:t>- Data Magic</a:t>
            </a:r>
            <a:r>
              <a:rPr lang="en-US" sz="2400" dirty="0"/>
              <a:t>: Witness the magic of data augmentation as GANs seamlessly blend synthetic word images with real data, enhancing model performance and robustness.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p:cNvSpPr txBox="1"/>
          <p:nvPr/>
        </p:nvSpPr>
        <p:spPr>
          <a:xfrm>
            <a:off x="672284" y="1524551"/>
            <a:ext cx="8686800" cy="4893647"/>
          </a:xfrm>
          <a:prstGeom prst="rect">
            <a:avLst/>
          </a:prstGeom>
          <a:noFill/>
        </p:spPr>
        <p:txBody>
          <a:bodyPr wrap="square" rtlCol="0">
            <a:spAutoFit/>
          </a:bodyPr>
          <a:lstStyle/>
          <a:p>
            <a:r>
              <a:rPr lang="en-US" sz="2400" b="1" dirty="0"/>
              <a:t>Architecture:</a:t>
            </a:r>
          </a:p>
          <a:p>
            <a:r>
              <a:rPr lang="en-US" sz="2400" dirty="0"/>
              <a:t>  - Utilizes a generator network to produce synthetic word images and a discriminator network to differentiate between real and fake images.</a:t>
            </a:r>
          </a:p>
          <a:p>
            <a:r>
              <a:rPr lang="en-US" sz="2400" dirty="0"/>
              <a:t>  - The generator generates images from random noise vectors, while the discriminator learns to distinguish between real and generated images.</a:t>
            </a:r>
          </a:p>
          <a:p>
            <a:r>
              <a:rPr lang="en-US" sz="2400" dirty="0"/>
              <a:t>- </a:t>
            </a:r>
            <a:r>
              <a:rPr lang="en-US" sz="2400" b="1" dirty="0"/>
              <a:t>Training Process:</a:t>
            </a:r>
          </a:p>
          <a:p>
            <a:r>
              <a:rPr lang="en-US" sz="2400" dirty="0"/>
              <a:t>  - Adversarial training process involves simultaneous training of the generator and discriminator networks.</a:t>
            </a:r>
          </a:p>
          <a:p>
            <a:r>
              <a:rPr lang="en-US" sz="2400" dirty="0"/>
              <a:t>  - Generator aims to fool the discriminator by generating realistic images, while the discriminator aims to correctly classify real and fake images.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909</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PROPOSED SOLUTION</vt:lpstr>
      <vt:lpstr>PowerPoint Presentation</vt:lpstr>
      <vt:lpstr>OUTPUT</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admin</dc:creator>
  <cp:lastModifiedBy>SREE VARSHINI S</cp:lastModifiedBy>
  <cp:revision>10</cp:revision>
  <dcterms:created xsi:type="dcterms:W3CDTF">2024-04-01T05:05:12Z</dcterms:created>
  <dcterms:modified xsi:type="dcterms:W3CDTF">2024-04-08T04:11:22Z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