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0" r:id="rId3"/>
    <p:sldId id="258" r:id="rId4"/>
    <p:sldId id="259" r:id="rId5"/>
    <p:sldId id="261" r:id="rId6"/>
    <p:sldId id="262" r:id="rId7"/>
    <p:sldId id="263"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1012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1820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1988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5285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066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7011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4474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8421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8454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6932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5/11/2023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0763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5/11/2023</a:t>
            </a:fld>
            <a:endParaRPr lang="en-US"/>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a:p>
        </p:txBody>
      </p:sp>
    </p:spTree>
    <p:extLst>
      <p:ext uri="{BB962C8B-B14F-4D97-AF65-F5344CB8AC3E}">
        <p14:creationId xmlns:p14="http://schemas.microsoft.com/office/powerpoint/2010/main" val="361554086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hyperlink" Target="https://www.deviantart.com/prophotostock/art/World-Technology-and-Business-424996906" TargetMode="External" /><Relationship Id="rId2" Type="http://schemas.openxmlformats.org/officeDocument/2006/relationships/image" Target="../media/image3.jpeg" /><Relationship Id="rId1" Type="http://schemas.openxmlformats.org/officeDocument/2006/relationships/slideLayout" Target="../slideLayouts/slideLayout1.xml" /><Relationship Id="rId4" Type="http://schemas.openxmlformats.org/officeDocument/2006/relationships/hyperlink" Target="https://creativecommons.org/licenses/by/3.0/" TargetMode="External" /></Relationships>
</file>

<file path=ppt/slides/_rels/slide3.xml.rels><?xml version="1.0" encoding="UTF-8" standalone="yes"?>
<Relationships xmlns="http://schemas.openxmlformats.org/package/2006/relationships"><Relationship Id="rId3" Type="http://schemas.openxmlformats.org/officeDocument/2006/relationships/hyperlink" Target="https://www.explainthatstuff.com/electricity.html" TargetMode="External" /><Relationship Id="rId2" Type="http://schemas.openxmlformats.org/officeDocument/2006/relationships/hyperlink" Target="https://www.explainthatstuff.com/heating-elements.html" TargetMode="External" /><Relationship Id="rId1" Type="http://schemas.openxmlformats.org/officeDocument/2006/relationships/slideLayout" Target="../slideLayouts/slideLayout7.xml" /><Relationship Id="rId5" Type="http://schemas.openxmlformats.org/officeDocument/2006/relationships/hyperlink" Target="https://www.explainthatstuff.com/heat.html" TargetMode="External" /><Relationship Id="rId4" Type="http://schemas.openxmlformats.org/officeDocument/2006/relationships/hyperlink" Target="https://www.explainthatstuff.com/resistors.html" TargetMode="External" /></Relationships>
</file>

<file path=ppt/slides/_rels/slide4.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CF9A9B4-B838-9743-65A8-CC61053F8F1F}"/>
              </a:ext>
            </a:extLst>
          </p:cNvPr>
          <p:cNvPicPr>
            <a:picLocks noChangeAspect="1"/>
          </p:cNvPicPr>
          <p:nvPr/>
        </p:nvPicPr>
        <p:blipFill rotWithShape="1">
          <a:blip r:embed="rId2"/>
          <a:srcRect t="8600" b="7130"/>
          <a:stretch/>
        </p:blipFill>
        <p:spPr>
          <a:xfrm>
            <a:off x="89667" y="10"/>
            <a:ext cx="12191979" cy="6857989"/>
          </a:xfrm>
          <a:prstGeom prst="rect">
            <a:avLst/>
          </a:prstGeom>
        </p:spPr>
      </p:pic>
      <p:sp useBgFill="1">
        <p:nvSpPr>
          <p:cNvPr id="18" name="Freeform: Shape 1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464425" y="562072"/>
            <a:ext cx="3149221" cy="2142699"/>
          </a:xfrm>
        </p:spPr>
        <p:txBody>
          <a:bodyPr vert="horz" lIns="91440" tIns="45720" rIns="91440" bIns="45720" rtlCol="0" anchor="b">
            <a:normAutofit/>
          </a:bodyPr>
          <a:lstStyle/>
          <a:p>
            <a:pPr algn="ctr"/>
            <a:r>
              <a:rPr lang="en-US" sz="4000"/>
              <a:t>TEAM JOE</a:t>
            </a:r>
          </a:p>
        </p:txBody>
      </p:sp>
      <p:sp>
        <p:nvSpPr>
          <p:cNvPr id="3" name="Subtitle 2"/>
          <p:cNvSpPr>
            <a:spLocks noGrp="1"/>
          </p:cNvSpPr>
          <p:nvPr>
            <p:ph type="subTitle" idx="1"/>
          </p:nvPr>
        </p:nvSpPr>
        <p:spPr>
          <a:xfrm>
            <a:off x="1594514" y="3013264"/>
            <a:ext cx="2906973" cy="948601"/>
          </a:xfrm>
        </p:spPr>
        <p:txBody>
          <a:bodyPr vert="horz" lIns="91440" tIns="45720" rIns="91440" bIns="45720" rtlCol="0" anchor="t">
            <a:normAutofit fontScale="92500" lnSpcReduction="10000"/>
          </a:bodyPr>
          <a:lstStyle/>
          <a:p>
            <a:pPr algn="ctr"/>
            <a:r>
              <a:rPr lang="en-US" sz="1900"/>
              <a:t>TOPIC :</a:t>
            </a:r>
          </a:p>
          <a:p>
            <a:pPr algn="ctr"/>
            <a:r>
              <a:rPr lang="en-US" sz="1900"/>
              <a:t>ELECTRIC KETTLE</a:t>
            </a:r>
          </a:p>
        </p:txBody>
      </p:sp>
      <p:sp>
        <p:nvSpPr>
          <p:cNvPr id="20" name="Freeform: Shape 1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B3C6F8DD-625B-AF02-7EA1-DDACE8B84D7B}"/>
              </a:ext>
            </a:extLst>
          </p:cNvPr>
          <p:cNvSpPr txBox="1"/>
          <p:nvPr/>
        </p:nvSpPr>
        <p:spPr>
          <a:xfrm>
            <a:off x="7372400" y="142967"/>
            <a:ext cx="596152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4800">
                <a:solidFill>
                  <a:schemeClr val="accent4">
                    <a:lumMod val="60000"/>
                    <a:lumOff val="40000"/>
                  </a:schemeClr>
                </a:solidFill>
                <a:cs typeface="Calibri"/>
              </a:rPr>
              <a:t>JOY OF ELECTRONICS </a:t>
            </a:r>
          </a:p>
        </p:txBody>
      </p:sp>
      <p:pic>
        <p:nvPicPr>
          <p:cNvPr id="6" name="Picture 6" descr="A picture containing text&#10;&#10;Description automatically generated">
            <a:extLst>
              <a:ext uri="{FF2B5EF4-FFF2-40B4-BE49-F238E27FC236}">
                <a16:creationId xmlns:a16="http://schemas.microsoft.com/office/drawing/2014/main" id="{6E4968DD-DEB7-A7C9-004E-2BE083FE483F}"/>
              </a:ext>
            </a:extLst>
          </p:cNvPr>
          <p:cNvPicPr>
            <a:picLocks noChangeAspect="1"/>
          </p:cNvPicPr>
          <p:nvPr/>
        </p:nvPicPr>
        <p:blipFill>
          <a:blip r:embed="rId3"/>
          <a:stretch>
            <a:fillRect/>
          </a:stretch>
        </p:blipFill>
        <p:spPr>
          <a:xfrm>
            <a:off x="9728579" y="3490753"/>
            <a:ext cx="2743200" cy="28790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0" nodeType="clickEffect">
                                  <p:stCondLst>
                                    <p:cond delay="0"/>
                                  </p:stCondLst>
                                  <p:childTnLst>
                                    <p:animRot by="21600000">
                                      <p:cBhvr>
                                        <p:cTn id="16" dur="2000" fill="hold"/>
                                        <p:tgtEl>
                                          <p:spTgt spid="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24" name="Freeform: Shape 23">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29" name="Rectangle 28">
            <a:extLst>
              <a:ext uri="{FF2B5EF4-FFF2-40B4-BE49-F238E27FC236}">
                <a16:creationId xmlns:a16="http://schemas.microsoft.com/office/drawing/2014/main" id="{02856439-F4E3-D54F-9416-42ABDCE1D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Aerial view of a highway near the ocean">
            <a:extLst>
              <a:ext uri="{FF2B5EF4-FFF2-40B4-BE49-F238E27FC236}">
                <a16:creationId xmlns:a16="http://schemas.microsoft.com/office/drawing/2014/main" id="{54E1187F-E673-FF40-5682-A997396D7712}"/>
              </a:ext>
            </a:extLst>
          </p:cNvPr>
          <p:cNvPicPr>
            <a:picLocks noChangeAspect="1"/>
          </p:cNvPicPr>
          <p:nvPr/>
        </p:nvPicPr>
        <p:blipFill rotWithShape="1">
          <a:blip r:embed="rId2"/>
          <a:srcRect t="5858" b="19142"/>
          <a:stretch/>
        </p:blipFill>
        <p:spPr>
          <a:xfrm>
            <a:off x="20" y="10"/>
            <a:ext cx="12191979" cy="6857989"/>
          </a:xfrm>
          <a:prstGeom prst="rect">
            <a:avLst/>
          </a:prstGeom>
        </p:spPr>
      </p:pic>
      <p:sp>
        <p:nvSpPr>
          <p:cNvPr id="31" name="Rectangle 30">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485"/>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824B3F5-F167-3748-EC6B-B57B638DEE03}"/>
              </a:ext>
            </a:extLst>
          </p:cNvPr>
          <p:cNvSpPr txBox="1"/>
          <p:nvPr/>
        </p:nvSpPr>
        <p:spPr>
          <a:xfrm>
            <a:off x="2101755" y="2253484"/>
            <a:ext cx="7983941" cy="257100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6000">
                <a:solidFill>
                  <a:srgbClr val="FFFFFF"/>
                </a:solidFill>
                <a:latin typeface="+mj-lt"/>
                <a:ea typeface="+mj-ea"/>
                <a:cs typeface="+mj-cs"/>
              </a:rPr>
              <a:t>Thank you</a:t>
            </a:r>
          </a:p>
        </p:txBody>
      </p:sp>
    </p:spTree>
    <p:extLst>
      <p:ext uri="{BB962C8B-B14F-4D97-AF65-F5344CB8AC3E}">
        <p14:creationId xmlns:p14="http://schemas.microsoft.com/office/powerpoint/2010/main" val="382522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ED6D074-A5E9-4040-9A92-7CD5F68AC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light, dark, night&#10;&#10;Description automatically generated">
            <a:extLst>
              <a:ext uri="{FF2B5EF4-FFF2-40B4-BE49-F238E27FC236}">
                <a16:creationId xmlns:a16="http://schemas.microsoft.com/office/drawing/2014/main" id="{0FA85C9A-AC12-33EC-DC07-39012324CA2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721" b="19332"/>
          <a:stretch/>
        </p:blipFill>
        <p:spPr>
          <a:xfrm>
            <a:off x="20" y="10"/>
            <a:ext cx="12191979" cy="6857989"/>
          </a:xfrm>
          <a:prstGeom prst="rect">
            <a:avLst/>
          </a:prstGeom>
        </p:spPr>
      </p:pic>
      <p:sp>
        <p:nvSpPr>
          <p:cNvPr id="12" name="Rectangle 11">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383A5-3B9D-35CD-452E-5282DBBCEA1C}"/>
              </a:ext>
            </a:extLst>
          </p:cNvPr>
          <p:cNvSpPr>
            <a:spLocks noGrp="1"/>
          </p:cNvSpPr>
          <p:nvPr>
            <p:ph type="ctrTitle"/>
          </p:nvPr>
        </p:nvSpPr>
        <p:spPr>
          <a:xfrm>
            <a:off x="2101755" y="617839"/>
            <a:ext cx="7983941" cy="1190874"/>
          </a:xfrm>
        </p:spPr>
        <p:txBody>
          <a:bodyPr anchor="b">
            <a:normAutofit/>
          </a:bodyPr>
          <a:lstStyle/>
          <a:p>
            <a:pPr algn="ctr"/>
            <a:r>
              <a:rPr lang="en-US">
                <a:solidFill>
                  <a:srgbClr val="FFFFFF"/>
                </a:solidFill>
              </a:rPr>
              <a:t>TEAM MEMEBERS:</a:t>
            </a:r>
          </a:p>
        </p:txBody>
      </p:sp>
      <p:sp>
        <p:nvSpPr>
          <p:cNvPr id="3" name="Subtitle 2">
            <a:extLst>
              <a:ext uri="{FF2B5EF4-FFF2-40B4-BE49-F238E27FC236}">
                <a16:creationId xmlns:a16="http://schemas.microsoft.com/office/drawing/2014/main" id="{DEECB0AC-27B5-82D4-BA91-DE5B6E78686E}"/>
              </a:ext>
            </a:extLst>
          </p:cNvPr>
          <p:cNvSpPr>
            <a:spLocks noGrp="1"/>
          </p:cNvSpPr>
          <p:nvPr>
            <p:ph type="subTitle" idx="1"/>
          </p:nvPr>
        </p:nvSpPr>
        <p:spPr>
          <a:xfrm>
            <a:off x="2337280" y="2011672"/>
            <a:ext cx="7533565" cy="4761027"/>
          </a:xfrm>
        </p:spPr>
        <p:txBody>
          <a:bodyPr anchor="t">
            <a:normAutofit/>
          </a:bodyPr>
          <a:lstStyle/>
          <a:p>
            <a:pPr algn="ctr"/>
            <a:r>
              <a:rPr lang="en-US" sz="2800">
                <a:solidFill>
                  <a:srgbClr val="FFFF00"/>
                </a:solidFill>
              </a:rPr>
              <a:t>1: K.HARSHAVARDHAN</a:t>
            </a:r>
          </a:p>
          <a:p>
            <a:pPr algn="ctr"/>
            <a:r>
              <a:rPr lang="en-US" sz="2800">
                <a:solidFill>
                  <a:srgbClr val="FFFF00"/>
                </a:solidFill>
              </a:rPr>
              <a:t>2: J.VISHAL REDDY</a:t>
            </a:r>
          </a:p>
          <a:p>
            <a:pPr algn="ctr"/>
            <a:r>
              <a:rPr lang="en-US" sz="2800">
                <a:solidFill>
                  <a:srgbClr val="FFFF00"/>
                </a:solidFill>
              </a:rPr>
              <a:t>3: P.VENIL VENKAT REDDY</a:t>
            </a:r>
          </a:p>
          <a:p>
            <a:pPr algn="ctr"/>
            <a:r>
              <a:rPr lang="en-US" sz="2800">
                <a:solidFill>
                  <a:srgbClr val="FFFF00"/>
                </a:solidFill>
              </a:rPr>
              <a:t>4: VAMSHI KRISHNA</a:t>
            </a:r>
          </a:p>
          <a:p>
            <a:pPr algn="ctr"/>
            <a:r>
              <a:rPr lang="en-US" sz="2800">
                <a:solidFill>
                  <a:srgbClr val="FFFF00"/>
                </a:solidFill>
              </a:rPr>
              <a:t>5:SAI VAMSI</a:t>
            </a:r>
          </a:p>
        </p:txBody>
      </p:sp>
      <p:sp>
        <p:nvSpPr>
          <p:cNvPr id="5" name="TextBox 4">
            <a:extLst>
              <a:ext uri="{FF2B5EF4-FFF2-40B4-BE49-F238E27FC236}">
                <a16:creationId xmlns:a16="http://schemas.microsoft.com/office/drawing/2014/main" id="{52F38966-153B-AFD0-941E-8378446E37B1}"/>
              </a:ext>
            </a:extLst>
          </p:cNvPr>
          <p:cNvSpPr txBox="1"/>
          <p:nvPr/>
        </p:nvSpPr>
        <p:spPr>
          <a:xfrm>
            <a:off x="9952283" y="6657944"/>
            <a:ext cx="22397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51930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D45FC-1D9B-F981-9C51-A7897685EE34}"/>
              </a:ext>
            </a:extLst>
          </p:cNvPr>
          <p:cNvSpPr txBox="1"/>
          <p:nvPr/>
        </p:nvSpPr>
        <p:spPr>
          <a:xfrm>
            <a:off x="645425" y="639738"/>
            <a:ext cx="11648364"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000080"/>
                </a:solidFill>
              </a:rPr>
              <a:t>What is an electric kettle?</a:t>
            </a:r>
            <a:endParaRPr lang="en-US" sz="3600"/>
          </a:p>
          <a:p>
            <a:r>
              <a:rPr lang="en-US" sz="3600">
                <a:solidFill>
                  <a:srgbClr val="222222"/>
                </a:solidFill>
                <a:ea typeface="+mn-lt"/>
                <a:cs typeface="+mn-lt"/>
              </a:rPr>
              <a:t>Kettles are among the simplest of household appliances. Lift the lid and peer inside and you'll see, at the very bottom of the water container, a coil of thick metal called the </a:t>
            </a:r>
            <a:r>
              <a:rPr lang="en-US" sz="3600">
                <a:solidFill>
                  <a:srgbClr val="2222FF"/>
                </a:solidFill>
                <a:ea typeface="+mn-lt"/>
                <a:cs typeface="+mn-lt"/>
                <a:hlinkClick r:id="rId2"/>
              </a:rPr>
              <a:t>heating element</a:t>
            </a:r>
            <a:r>
              <a:rPr lang="en-US" sz="3600">
                <a:solidFill>
                  <a:srgbClr val="222222"/>
                </a:solidFill>
                <a:ea typeface="+mn-lt"/>
                <a:cs typeface="+mn-lt"/>
              </a:rPr>
              <a:t>. When you plug the kettle into an electrical outlet, a large </a:t>
            </a:r>
            <a:r>
              <a:rPr lang="en-US" sz="3600">
                <a:solidFill>
                  <a:srgbClr val="2222FF"/>
                </a:solidFill>
                <a:ea typeface="+mn-lt"/>
                <a:cs typeface="+mn-lt"/>
                <a:hlinkClick r:id="rId3"/>
              </a:rPr>
              <a:t>electric current</a:t>
            </a:r>
            <a:r>
              <a:rPr lang="en-US" sz="3600">
                <a:solidFill>
                  <a:srgbClr val="222222"/>
                </a:solidFill>
                <a:ea typeface="+mn-lt"/>
                <a:cs typeface="+mn-lt"/>
              </a:rPr>
              <a:t> flows into the heating element. The element's </a:t>
            </a:r>
            <a:r>
              <a:rPr lang="en-US" sz="3600">
                <a:solidFill>
                  <a:srgbClr val="2222FF"/>
                </a:solidFill>
                <a:ea typeface="+mn-lt"/>
                <a:cs typeface="+mn-lt"/>
                <a:hlinkClick r:id="rId4"/>
              </a:rPr>
              <a:t>resistance</a:t>
            </a:r>
            <a:r>
              <a:rPr lang="en-US" sz="3600">
                <a:solidFill>
                  <a:srgbClr val="222222"/>
                </a:solidFill>
                <a:ea typeface="+mn-lt"/>
                <a:cs typeface="+mn-lt"/>
              </a:rPr>
              <a:t> (the tendency any material has to stop electricity flowing through it) turns the electrical energy into </a:t>
            </a:r>
            <a:r>
              <a:rPr lang="en-US" sz="3600">
                <a:solidFill>
                  <a:srgbClr val="2222FF"/>
                </a:solidFill>
                <a:ea typeface="+mn-lt"/>
                <a:cs typeface="+mn-lt"/>
                <a:hlinkClick r:id="rId5"/>
              </a:rPr>
              <a:t>heat</a:t>
            </a:r>
            <a:r>
              <a:rPr lang="en-US" sz="3600">
                <a:solidFill>
                  <a:srgbClr val="222222"/>
                </a:solidFill>
                <a:ea typeface="+mn-lt"/>
                <a:cs typeface="+mn-lt"/>
              </a:rPr>
              <a:t>. In other words, the element gets hot. Since it's in direct contact with cold water, the heat passes to the water by conduction and rapidly warms it up too.</a:t>
            </a:r>
            <a:endParaRPr lang="en-US" sz="3600"/>
          </a:p>
          <a:p>
            <a:pPr algn="l"/>
            <a:endParaRPr lang="en-US" sz="3600"/>
          </a:p>
        </p:txBody>
      </p:sp>
    </p:spTree>
    <p:extLst>
      <p:ext uri="{BB962C8B-B14F-4D97-AF65-F5344CB8AC3E}">
        <p14:creationId xmlns:p14="http://schemas.microsoft.com/office/powerpoint/2010/main" val="404891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9" name="Freeform: Shape 8">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4" name="Rectangle 13">
            <a:extLst>
              <a:ext uri="{FF2B5EF4-FFF2-40B4-BE49-F238E27FC236}">
                <a16:creationId xmlns:a16="http://schemas.microsoft.com/office/drawing/2014/main" id="{FED6D074-A5E9-4040-9A92-7CD5F68AC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icrochips on a circuit board">
            <a:extLst>
              <a:ext uri="{FF2B5EF4-FFF2-40B4-BE49-F238E27FC236}">
                <a16:creationId xmlns:a16="http://schemas.microsoft.com/office/drawing/2014/main" id="{364B539A-D1BC-FE93-3F1A-B4C2EBE44597}"/>
              </a:ext>
            </a:extLst>
          </p:cNvPr>
          <p:cNvPicPr>
            <a:picLocks noChangeAspect="1"/>
          </p:cNvPicPr>
          <p:nvPr/>
        </p:nvPicPr>
        <p:blipFill rotWithShape="1">
          <a:blip r:embed="rId2"/>
          <a:srcRect t="19343" r="-2" b="5655"/>
          <a:stretch/>
        </p:blipFill>
        <p:spPr>
          <a:xfrm>
            <a:off x="20" y="10"/>
            <a:ext cx="12191979" cy="6857989"/>
          </a:xfrm>
          <a:prstGeom prst="rect">
            <a:avLst/>
          </a:prstGeom>
        </p:spPr>
      </p:pic>
      <p:sp>
        <p:nvSpPr>
          <p:cNvPr id="16" name="Rectangle 15">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1E706B8-CE8B-5C78-80A7-167223ED728B}"/>
              </a:ext>
            </a:extLst>
          </p:cNvPr>
          <p:cNvSpPr txBox="1"/>
          <p:nvPr/>
        </p:nvSpPr>
        <p:spPr>
          <a:xfrm>
            <a:off x="2044889" y="-235146"/>
            <a:ext cx="7983941" cy="119087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4400">
                <a:solidFill>
                  <a:srgbClr val="FFFFFF"/>
                </a:solidFill>
                <a:latin typeface="+mj-lt"/>
                <a:ea typeface="+mj-ea"/>
                <a:cs typeface="+mj-cs"/>
              </a:rPr>
              <a:t>CIRCUIT DIAGRAM:</a:t>
            </a:r>
          </a:p>
        </p:txBody>
      </p:sp>
      <p:pic>
        <p:nvPicPr>
          <p:cNvPr id="5" name="Picture 5" descr="Diagram, schematic&#10;&#10;Description automatically generated">
            <a:extLst>
              <a:ext uri="{FF2B5EF4-FFF2-40B4-BE49-F238E27FC236}">
                <a16:creationId xmlns:a16="http://schemas.microsoft.com/office/drawing/2014/main" id="{412E1A51-E042-06D1-0282-A1E1DF0478F0}"/>
              </a:ext>
            </a:extLst>
          </p:cNvPr>
          <p:cNvPicPr>
            <a:picLocks noChangeAspect="1"/>
          </p:cNvPicPr>
          <p:nvPr/>
        </p:nvPicPr>
        <p:blipFill>
          <a:blip r:embed="rId3"/>
          <a:stretch>
            <a:fillRect/>
          </a:stretch>
        </p:blipFill>
        <p:spPr>
          <a:xfrm>
            <a:off x="1619535" y="1776198"/>
            <a:ext cx="9146272" cy="4636259"/>
          </a:xfrm>
          <a:prstGeom prst="rect">
            <a:avLst/>
          </a:prstGeom>
        </p:spPr>
      </p:pic>
    </p:spTree>
    <p:extLst>
      <p:ext uri="{BB962C8B-B14F-4D97-AF65-F5344CB8AC3E}">
        <p14:creationId xmlns:p14="http://schemas.microsoft.com/office/powerpoint/2010/main" val="77457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9" name="Freeform: Shape 8">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4" name="Rectangle 13">
            <a:extLst>
              <a:ext uri="{FF2B5EF4-FFF2-40B4-BE49-F238E27FC236}">
                <a16:creationId xmlns:a16="http://schemas.microsoft.com/office/drawing/2014/main" id="{59838DF6-B910-4CC3-8C59-93A8CF4B3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CC431C-F135-8B1B-A27C-F407D332CEEF}"/>
              </a:ext>
            </a:extLst>
          </p:cNvPr>
          <p:cNvSpPr txBox="1"/>
          <p:nvPr/>
        </p:nvSpPr>
        <p:spPr>
          <a:xfrm>
            <a:off x="960120" y="960120"/>
            <a:ext cx="6362699" cy="15087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kern="1200">
                <a:solidFill>
                  <a:schemeClr val="tx2"/>
                </a:solidFill>
                <a:latin typeface="+mj-lt"/>
                <a:ea typeface="+mj-ea"/>
                <a:cs typeface="+mj-cs"/>
              </a:rPr>
              <a:t>ELECTRIC KETTLE CONSISTS OF THE FOLLOWING COMPONENETS:</a:t>
            </a:r>
          </a:p>
        </p:txBody>
      </p:sp>
      <p:sp>
        <p:nvSpPr>
          <p:cNvPr id="3" name="TextBox 2">
            <a:extLst>
              <a:ext uri="{FF2B5EF4-FFF2-40B4-BE49-F238E27FC236}">
                <a16:creationId xmlns:a16="http://schemas.microsoft.com/office/drawing/2014/main" id="{52441183-A863-3081-F5C1-3B757A365F36}"/>
              </a:ext>
            </a:extLst>
          </p:cNvPr>
          <p:cNvSpPr txBox="1"/>
          <p:nvPr/>
        </p:nvSpPr>
        <p:spPr>
          <a:xfrm>
            <a:off x="952501" y="2750695"/>
            <a:ext cx="6362699" cy="315480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285750" indent="-285750">
              <a:lnSpc>
                <a:spcPct val="110000"/>
              </a:lnSpc>
              <a:spcAft>
                <a:spcPts val="600"/>
              </a:spcAft>
              <a:buFont typeface="Arial"/>
              <a:buChar char="•"/>
            </a:pPr>
            <a:r>
              <a:rPr lang="en-US">
                <a:solidFill>
                  <a:schemeClr val="tx2"/>
                </a:solidFill>
              </a:rPr>
              <a:t>POWER INPUT</a:t>
            </a:r>
          </a:p>
          <a:p>
            <a:pPr marL="285750" indent="-285750">
              <a:lnSpc>
                <a:spcPct val="110000"/>
              </a:lnSpc>
              <a:spcAft>
                <a:spcPts val="600"/>
              </a:spcAft>
              <a:buFont typeface="Arial"/>
              <a:buChar char="•"/>
            </a:pPr>
            <a:r>
              <a:rPr lang="en-US">
                <a:solidFill>
                  <a:schemeClr val="tx2"/>
                </a:solidFill>
              </a:rPr>
              <a:t>SWITCH</a:t>
            </a:r>
          </a:p>
          <a:p>
            <a:pPr marL="285750" indent="-285750">
              <a:lnSpc>
                <a:spcPct val="110000"/>
              </a:lnSpc>
              <a:spcAft>
                <a:spcPts val="600"/>
              </a:spcAft>
              <a:buFont typeface="Arial"/>
              <a:buChar char="•"/>
            </a:pPr>
            <a:r>
              <a:rPr lang="en-US">
                <a:solidFill>
                  <a:schemeClr val="tx2"/>
                </a:solidFill>
              </a:rPr>
              <a:t>HEATING ELEMENT</a:t>
            </a:r>
          </a:p>
          <a:p>
            <a:pPr marL="285750" indent="-285750">
              <a:lnSpc>
                <a:spcPct val="110000"/>
              </a:lnSpc>
              <a:spcAft>
                <a:spcPts val="600"/>
              </a:spcAft>
              <a:buFont typeface="Arial"/>
              <a:buChar char="•"/>
            </a:pPr>
            <a:r>
              <a:rPr lang="en-US">
                <a:solidFill>
                  <a:schemeClr val="tx2"/>
                </a:solidFill>
              </a:rPr>
              <a:t>THERMOSTAT</a:t>
            </a:r>
          </a:p>
          <a:p>
            <a:pPr marL="285750" indent="-285750">
              <a:lnSpc>
                <a:spcPct val="110000"/>
              </a:lnSpc>
              <a:spcAft>
                <a:spcPts val="600"/>
              </a:spcAft>
              <a:buFont typeface="Arial"/>
              <a:buChar char="•"/>
            </a:pPr>
            <a:r>
              <a:rPr lang="en-US">
                <a:solidFill>
                  <a:schemeClr val="tx2"/>
                </a:solidFill>
              </a:rPr>
              <a:t>INDICATOR LIGHT</a:t>
            </a:r>
          </a:p>
          <a:p>
            <a:pPr marL="285750" indent="-285750">
              <a:lnSpc>
                <a:spcPct val="110000"/>
              </a:lnSpc>
              <a:spcAft>
                <a:spcPts val="600"/>
              </a:spcAft>
              <a:buFont typeface="Arial"/>
              <a:buChar char="•"/>
            </a:pPr>
            <a:r>
              <a:rPr lang="en-US">
                <a:solidFill>
                  <a:schemeClr val="tx2"/>
                </a:solidFill>
              </a:rPr>
              <a:t>WATER LEVEL SENSOR</a:t>
            </a:r>
          </a:p>
          <a:p>
            <a:pPr marL="285750" indent="-285750">
              <a:lnSpc>
                <a:spcPct val="110000"/>
              </a:lnSpc>
              <a:spcAft>
                <a:spcPts val="600"/>
              </a:spcAft>
              <a:buFont typeface="Arial"/>
              <a:buChar char="•"/>
            </a:pPr>
            <a:r>
              <a:rPr lang="en-US">
                <a:solidFill>
                  <a:schemeClr val="tx2"/>
                </a:solidFill>
              </a:rPr>
              <a:t>CORD AND PLUG</a:t>
            </a:r>
          </a:p>
          <a:p>
            <a:pPr marL="285750" indent="-285750">
              <a:lnSpc>
                <a:spcPct val="110000"/>
              </a:lnSpc>
              <a:spcAft>
                <a:spcPts val="600"/>
              </a:spcAft>
              <a:buFont typeface="Arial"/>
              <a:buChar char="•"/>
            </a:pPr>
            <a:endParaRPr lang="en-US">
              <a:solidFill>
                <a:schemeClr val="tx2"/>
              </a:solidFill>
            </a:endParaRPr>
          </a:p>
        </p:txBody>
      </p:sp>
      <p:sp>
        <p:nvSpPr>
          <p:cNvPr id="16" name="Freeform: Shape 15">
            <a:extLst>
              <a:ext uri="{FF2B5EF4-FFF2-40B4-BE49-F238E27FC236}">
                <a16:creationId xmlns:a16="http://schemas.microsoft.com/office/drawing/2014/main" id="{D0C570C4-C039-4ABC-A94C-9B909566F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9556" y="1731566"/>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5">
            <a:extLst>
              <a:ext uri="{FF2B5EF4-FFF2-40B4-BE49-F238E27FC236}">
                <a16:creationId xmlns:a16="http://schemas.microsoft.com/office/drawing/2014/main" id="{03205C94-90CF-44CA-9474-067CC29E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1697" y="1802117"/>
            <a:ext cx="3047936" cy="4124044"/>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EF69D65A-F0AB-40CB-A73B-68EE91581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241" y="1"/>
            <a:ext cx="2361759" cy="2533369"/>
          </a:xfrm>
          <a:custGeom>
            <a:avLst/>
            <a:gdLst>
              <a:gd name="connsiteX0" fmla="*/ 0 w 2361759"/>
              <a:gd name="connsiteY0" fmla="*/ 0 h 2533369"/>
              <a:gd name="connsiteX1" fmla="*/ 2361759 w 2361759"/>
              <a:gd name="connsiteY1" fmla="*/ 0 h 2533369"/>
              <a:gd name="connsiteX2" fmla="*/ 2361759 w 2361759"/>
              <a:gd name="connsiteY2" fmla="*/ 2075848 h 2533369"/>
              <a:gd name="connsiteX3" fmla="*/ 2246942 w 2361759"/>
              <a:gd name="connsiteY3" fmla="*/ 2122494 h 2533369"/>
              <a:gd name="connsiteX4" fmla="*/ 1716965 w 2361759"/>
              <a:gd name="connsiteY4" fmla="*/ 2412138 h 2533369"/>
              <a:gd name="connsiteX5" fmla="*/ 1573526 w 2361759"/>
              <a:gd name="connsiteY5" fmla="*/ 2533369 h 2533369"/>
              <a:gd name="connsiteX6" fmla="*/ 1435253 w 2361759"/>
              <a:gd name="connsiteY6" fmla="*/ 2412138 h 2533369"/>
              <a:gd name="connsiteX7" fmla="*/ 411684 w 2361759"/>
              <a:gd name="connsiteY7" fmla="*/ 1903667 h 2533369"/>
              <a:gd name="connsiteX8" fmla="*/ 0 w 2361759"/>
              <a:gd name="connsiteY8" fmla="*/ 1025333 h 2533369"/>
              <a:gd name="connsiteX9" fmla="*/ 0 w 2361759"/>
              <a:gd name="connsiteY9" fmla="*/ 801304 h 2533369"/>
              <a:gd name="connsiteX10" fmla="*/ 0 w 2361759"/>
              <a:gd name="connsiteY10" fmla="*/ 507485 h 2533369"/>
              <a:gd name="connsiteX11" fmla="*/ 0 w 2361759"/>
              <a:gd name="connsiteY11" fmla="*/ 294108 h 2533369"/>
              <a:gd name="connsiteX0" fmla="*/ 2361759 w 2453199"/>
              <a:gd name="connsiteY0" fmla="*/ 0 h 2533369"/>
              <a:gd name="connsiteX1" fmla="*/ 2361759 w 2453199"/>
              <a:gd name="connsiteY1" fmla="*/ 2075848 h 2533369"/>
              <a:gd name="connsiteX2" fmla="*/ 2246942 w 2453199"/>
              <a:gd name="connsiteY2" fmla="*/ 2122494 h 2533369"/>
              <a:gd name="connsiteX3" fmla="*/ 1716965 w 2453199"/>
              <a:gd name="connsiteY3" fmla="*/ 2412138 h 2533369"/>
              <a:gd name="connsiteX4" fmla="*/ 1573526 w 2453199"/>
              <a:gd name="connsiteY4" fmla="*/ 2533369 h 2533369"/>
              <a:gd name="connsiteX5" fmla="*/ 1435253 w 2453199"/>
              <a:gd name="connsiteY5" fmla="*/ 2412138 h 2533369"/>
              <a:gd name="connsiteX6" fmla="*/ 411684 w 2453199"/>
              <a:gd name="connsiteY6" fmla="*/ 1903667 h 2533369"/>
              <a:gd name="connsiteX7" fmla="*/ 0 w 2453199"/>
              <a:gd name="connsiteY7" fmla="*/ 1025333 h 2533369"/>
              <a:gd name="connsiteX8" fmla="*/ 0 w 2453199"/>
              <a:gd name="connsiteY8" fmla="*/ 801304 h 2533369"/>
              <a:gd name="connsiteX9" fmla="*/ 0 w 2453199"/>
              <a:gd name="connsiteY9" fmla="*/ 507485 h 2533369"/>
              <a:gd name="connsiteX10" fmla="*/ 0 w 2453199"/>
              <a:gd name="connsiteY10" fmla="*/ 294108 h 2533369"/>
              <a:gd name="connsiteX11" fmla="*/ 0 w 2453199"/>
              <a:gd name="connsiteY11" fmla="*/ 0 h 2533369"/>
              <a:gd name="connsiteX12" fmla="*/ 2453199 w 2453199"/>
              <a:gd name="connsiteY12" fmla="*/ 91440 h 2533369"/>
              <a:gd name="connsiteX0" fmla="*/ 2361759 w 2361759"/>
              <a:gd name="connsiteY0" fmla="*/ 0 h 2533369"/>
              <a:gd name="connsiteX1" fmla="*/ 2361759 w 2361759"/>
              <a:gd name="connsiteY1" fmla="*/ 2075848 h 2533369"/>
              <a:gd name="connsiteX2" fmla="*/ 2246942 w 2361759"/>
              <a:gd name="connsiteY2" fmla="*/ 2122494 h 2533369"/>
              <a:gd name="connsiteX3" fmla="*/ 1716965 w 2361759"/>
              <a:gd name="connsiteY3" fmla="*/ 2412138 h 2533369"/>
              <a:gd name="connsiteX4" fmla="*/ 1573526 w 2361759"/>
              <a:gd name="connsiteY4" fmla="*/ 2533369 h 2533369"/>
              <a:gd name="connsiteX5" fmla="*/ 1435253 w 2361759"/>
              <a:gd name="connsiteY5" fmla="*/ 2412138 h 2533369"/>
              <a:gd name="connsiteX6" fmla="*/ 411684 w 2361759"/>
              <a:gd name="connsiteY6" fmla="*/ 1903667 h 2533369"/>
              <a:gd name="connsiteX7" fmla="*/ 0 w 2361759"/>
              <a:gd name="connsiteY7" fmla="*/ 1025333 h 2533369"/>
              <a:gd name="connsiteX8" fmla="*/ 0 w 2361759"/>
              <a:gd name="connsiteY8" fmla="*/ 801304 h 2533369"/>
              <a:gd name="connsiteX9" fmla="*/ 0 w 2361759"/>
              <a:gd name="connsiteY9" fmla="*/ 507485 h 2533369"/>
              <a:gd name="connsiteX10" fmla="*/ 0 w 2361759"/>
              <a:gd name="connsiteY10" fmla="*/ 294108 h 2533369"/>
              <a:gd name="connsiteX11" fmla="*/ 0 w 2361759"/>
              <a:gd name="connsiteY11" fmla="*/ 0 h 2533369"/>
              <a:gd name="connsiteX0" fmla="*/ 2361759 w 2361759"/>
              <a:gd name="connsiteY0" fmla="*/ 2075848 h 2533369"/>
              <a:gd name="connsiteX1" fmla="*/ 2246942 w 2361759"/>
              <a:gd name="connsiteY1" fmla="*/ 2122494 h 2533369"/>
              <a:gd name="connsiteX2" fmla="*/ 1716965 w 2361759"/>
              <a:gd name="connsiteY2" fmla="*/ 2412138 h 2533369"/>
              <a:gd name="connsiteX3" fmla="*/ 1573526 w 2361759"/>
              <a:gd name="connsiteY3" fmla="*/ 2533369 h 2533369"/>
              <a:gd name="connsiteX4" fmla="*/ 1435253 w 2361759"/>
              <a:gd name="connsiteY4" fmla="*/ 2412138 h 2533369"/>
              <a:gd name="connsiteX5" fmla="*/ 411684 w 2361759"/>
              <a:gd name="connsiteY5" fmla="*/ 1903667 h 2533369"/>
              <a:gd name="connsiteX6" fmla="*/ 0 w 2361759"/>
              <a:gd name="connsiteY6" fmla="*/ 1025333 h 2533369"/>
              <a:gd name="connsiteX7" fmla="*/ 0 w 2361759"/>
              <a:gd name="connsiteY7" fmla="*/ 801304 h 2533369"/>
              <a:gd name="connsiteX8" fmla="*/ 0 w 2361759"/>
              <a:gd name="connsiteY8" fmla="*/ 507485 h 2533369"/>
              <a:gd name="connsiteX9" fmla="*/ 0 w 2361759"/>
              <a:gd name="connsiteY9" fmla="*/ 294108 h 2533369"/>
              <a:gd name="connsiteX10" fmla="*/ 0 w 2361759"/>
              <a:gd name="connsiteY10" fmla="*/ 0 h 253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59" h="2533369">
                <a:moveTo>
                  <a:pt x="2361759" y="2075848"/>
                </a:moveTo>
                <a:lnTo>
                  <a:pt x="2246942" y="2122494"/>
                </a:lnTo>
                <a:cubicBezTo>
                  <a:pt x="2070701" y="2195176"/>
                  <a:pt x="1888395" y="2279660"/>
                  <a:pt x="1716965" y="2412138"/>
                </a:cubicBezTo>
                <a:lnTo>
                  <a:pt x="1573526" y="2533369"/>
                </a:lnTo>
                <a:lnTo>
                  <a:pt x="1435253" y="2412138"/>
                </a:lnTo>
                <a:cubicBezTo>
                  <a:pt x="1092391" y="2147183"/>
                  <a:pt x="706031" y="2074201"/>
                  <a:pt x="411684" y="1903667"/>
                </a:cubicBezTo>
                <a:cubicBezTo>
                  <a:pt x="128650" y="1705759"/>
                  <a:pt x="0" y="1478790"/>
                  <a:pt x="0" y="1025333"/>
                </a:cubicBezTo>
                <a:lnTo>
                  <a:pt x="0" y="801304"/>
                </a:lnTo>
                <a:lnTo>
                  <a:pt x="0" y="507485"/>
                </a:lnTo>
                <a:lnTo>
                  <a:pt x="0" y="294108"/>
                </a:lnTo>
                <a:lnTo>
                  <a:pt x="0"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17">
            <a:extLst>
              <a:ext uri="{FF2B5EF4-FFF2-40B4-BE49-F238E27FC236}">
                <a16:creationId xmlns:a16="http://schemas.microsoft.com/office/drawing/2014/main" id="{4E58FDAC-7EEA-9B4F-86D0-DB79766DD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2382" y="0"/>
            <a:ext cx="2309618" cy="2462818"/>
          </a:xfrm>
          <a:custGeom>
            <a:avLst/>
            <a:gdLst>
              <a:gd name="connsiteX0" fmla="*/ 0 w 2309618"/>
              <a:gd name="connsiteY0" fmla="*/ 0 h 2462818"/>
              <a:gd name="connsiteX1" fmla="*/ 2309618 w 2309618"/>
              <a:gd name="connsiteY1" fmla="*/ 0 h 2462818"/>
              <a:gd name="connsiteX2" fmla="*/ 2309618 w 2309618"/>
              <a:gd name="connsiteY2" fmla="*/ 2009873 h 2462818"/>
              <a:gd name="connsiteX3" fmla="*/ 2172607 w 2309618"/>
              <a:gd name="connsiteY3" fmla="*/ 2065536 h 2462818"/>
              <a:gd name="connsiteX4" fmla="*/ 1660163 w 2309618"/>
              <a:gd name="connsiteY4" fmla="*/ 2345598 h 2462818"/>
              <a:gd name="connsiteX5" fmla="*/ 1521470 w 2309618"/>
              <a:gd name="connsiteY5" fmla="*/ 2462818 h 2462818"/>
              <a:gd name="connsiteX6" fmla="*/ 1387771 w 2309618"/>
              <a:gd name="connsiteY6" fmla="*/ 2345598 h 2462818"/>
              <a:gd name="connsiteX7" fmla="*/ 398065 w 2309618"/>
              <a:gd name="connsiteY7" fmla="*/ 1853948 h 2462818"/>
              <a:gd name="connsiteX8" fmla="*/ 0 w 2309618"/>
              <a:gd name="connsiteY8" fmla="*/ 1004672 h 2462818"/>
              <a:gd name="connsiteX9" fmla="*/ 0 w 2309618"/>
              <a:gd name="connsiteY9" fmla="*/ 788054 h 2462818"/>
              <a:gd name="connsiteX10" fmla="*/ 0 w 2309618"/>
              <a:gd name="connsiteY10" fmla="*/ 503955 h 2462818"/>
              <a:gd name="connsiteX11" fmla="*/ 0 w 2309618"/>
              <a:gd name="connsiteY11" fmla="*/ 297637 h 246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09618" h="2462818">
                <a:moveTo>
                  <a:pt x="0" y="0"/>
                </a:moveTo>
                <a:lnTo>
                  <a:pt x="2309618" y="0"/>
                </a:lnTo>
                <a:lnTo>
                  <a:pt x="2309618" y="2009873"/>
                </a:lnTo>
                <a:lnTo>
                  <a:pt x="2172607" y="2065536"/>
                </a:lnTo>
                <a:cubicBezTo>
                  <a:pt x="2002197" y="2135813"/>
                  <a:pt x="1825922" y="2217503"/>
                  <a:pt x="1660163" y="2345598"/>
                </a:cubicBezTo>
                <a:lnTo>
                  <a:pt x="1521470" y="2462818"/>
                </a:lnTo>
                <a:lnTo>
                  <a:pt x="1387771" y="2345598"/>
                </a:lnTo>
                <a:cubicBezTo>
                  <a:pt x="1056252" y="2089408"/>
                  <a:pt x="682674" y="2018840"/>
                  <a:pt x="398065" y="1853948"/>
                </a:cubicBezTo>
                <a:cubicBezTo>
                  <a:pt x="124394" y="1662588"/>
                  <a:pt x="0" y="1443127"/>
                  <a:pt x="0" y="1004672"/>
                </a:cubicBezTo>
                <a:lnTo>
                  <a:pt x="0" y="788054"/>
                </a:lnTo>
                <a:lnTo>
                  <a:pt x="0" y="503955"/>
                </a:lnTo>
                <a:lnTo>
                  <a:pt x="0" y="297637"/>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E7E9A4CD-ADA3-4EFC-ACCD-3DBFF12F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241" y="5189445"/>
            <a:ext cx="2361759" cy="1671750"/>
          </a:xfrm>
          <a:custGeom>
            <a:avLst/>
            <a:gdLst>
              <a:gd name="connsiteX0" fmla="*/ 1578693 w 2361759"/>
              <a:gd name="connsiteY0" fmla="*/ 0 h 1671750"/>
              <a:gd name="connsiteX1" fmla="*/ 1716967 w 2361759"/>
              <a:gd name="connsiteY1" fmla="*/ 121231 h 1671750"/>
              <a:gd name="connsiteX2" fmla="*/ 2246944 w 2361759"/>
              <a:gd name="connsiteY2" fmla="*/ 410875 h 1671750"/>
              <a:gd name="connsiteX3" fmla="*/ 2361759 w 2361759"/>
              <a:gd name="connsiteY3" fmla="*/ 457521 h 1671750"/>
              <a:gd name="connsiteX4" fmla="*/ 2361759 w 2361759"/>
              <a:gd name="connsiteY4" fmla="*/ 1671750 h 1671750"/>
              <a:gd name="connsiteX5" fmla="*/ 0 w 2361759"/>
              <a:gd name="connsiteY5" fmla="*/ 1671750 h 1671750"/>
              <a:gd name="connsiteX6" fmla="*/ 0 w 2361759"/>
              <a:gd name="connsiteY6" fmla="*/ 1642389 h 1671750"/>
              <a:gd name="connsiteX7" fmla="*/ 0 w 2361759"/>
              <a:gd name="connsiteY7" fmla="*/ 1508036 h 1671750"/>
              <a:gd name="connsiteX8" fmla="*/ 411685 w 2361759"/>
              <a:gd name="connsiteY8" fmla="*/ 629703 h 1671750"/>
              <a:gd name="connsiteX9" fmla="*/ 1435254 w 2361759"/>
              <a:gd name="connsiteY9" fmla="*/ 121231 h 1671750"/>
              <a:gd name="connsiteX0" fmla="*/ 2361759 w 2453199"/>
              <a:gd name="connsiteY0" fmla="*/ 1671750 h 1763190"/>
              <a:gd name="connsiteX1" fmla="*/ 0 w 2453199"/>
              <a:gd name="connsiteY1" fmla="*/ 1671750 h 1763190"/>
              <a:gd name="connsiteX2" fmla="*/ 0 w 2453199"/>
              <a:gd name="connsiteY2" fmla="*/ 1642389 h 1763190"/>
              <a:gd name="connsiteX3" fmla="*/ 0 w 2453199"/>
              <a:gd name="connsiteY3" fmla="*/ 1508036 h 1763190"/>
              <a:gd name="connsiteX4" fmla="*/ 411685 w 2453199"/>
              <a:gd name="connsiteY4" fmla="*/ 629703 h 1763190"/>
              <a:gd name="connsiteX5" fmla="*/ 1435254 w 2453199"/>
              <a:gd name="connsiteY5" fmla="*/ 121231 h 1763190"/>
              <a:gd name="connsiteX6" fmla="*/ 1578693 w 2453199"/>
              <a:gd name="connsiteY6" fmla="*/ 0 h 1763190"/>
              <a:gd name="connsiteX7" fmla="*/ 1716967 w 2453199"/>
              <a:gd name="connsiteY7" fmla="*/ 121231 h 1763190"/>
              <a:gd name="connsiteX8" fmla="*/ 2246944 w 2453199"/>
              <a:gd name="connsiteY8" fmla="*/ 410875 h 1763190"/>
              <a:gd name="connsiteX9" fmla="*/ 2361759 w 2453199"/>
              <a:gd name="connsiteY9" fmla="*/ 457521 h 1763190"/>
              <a:gd name="connsiteX10" fmla="*/ 2453199 w 2453199"/>
              <a:gd name="connsiteY10" fmla="*/ 1763190 h 1763190"/>
              <a:gd name="connsiteX0" fmla="*/ 2361759 w 2361759"/>
              <a:gd name="connsiteY0" fmla="*/ 1671750 h 1671750"/>
              <a:gd name="connsiteX1" fmla="*/ 0 w 2361759"/>
              <a:gd name="connsiteY1" fmla="*/ 1671750 h 1671750"/>
              <a:gd name="connsiteX2" fmla="*/ 0 w 2361759"/>
              <a:gd name="connsiteY2" fmla="*/ 1642389 h 1671750"/>
              <a:gd name="connsiteX3" fmla="*/ 0 w 2361759"/>
              <a:gd name="connsiteY3" fmla="*/ 1508036 h 1671750"/>
              <a:gd name="connsiteX4" fmla="*/ 411685 w 2361759"/>
              <a:gd name="connsiteY4" fmla="*/ 629703 h 1671750"/>
              <a:gd name="connsiteX5" fmla="*/ 1435254 w 2361759"/>
              <a:gd name="connsiteY5" fmla="*/ 121231 h 1671750"/>
              <a:gd name="connsiteX6" fmla="*/ 1578693 w 2361759"/>
              <a:gd name="connsiteY6" fmla="*/ 0 h 1671750"/>
              <a:gd name="connsiteX7" fmla="*/ 1716967 w 2361759"/>
              <a:gd name="connsiteY7" fmla="*/ 121231 h 1671750"/>
              <a:gd name="connsiteX8" fmla="*/ 2246944 w 2361759"/>
              <a:gd name="connsiteY8" fmla="*/ 410875 h 1671750"/>
              <a:gd name="connsiteX9" fmla="*/ 2361759 w 2361759"/>
              <a:gd name="connsiteY9" fmla="*/ 457521 h 1671750"/>
              <a:gd name="connsiteX0" fmla="*/ 0 w 2361759"/>
              <a:gd name="connsiteY0" fmla="*/ 1671750 h 1671750"/>
              <a:gd name="connsiteX1" fmla="*/ 0 w 2361759"/>
              <a:gd name="connsiteY1" fmla="*/ 1642389 h 1671750"/>
              <a:gd name="connsiteX2" fmla="*/ 0 w 2361759"/>
              <a:gd name="connsiteY2" fmla="*/ 1508036 h 1671750"/>
              <a:gd name="connsiteX3" fmla="*/ 411685 w 2361759"/>
              <a:gd name="connsiteY3" fmla="*/ 629703 h 1671750"/>
              <a:gd name="connsiteX4" fmla="*/ 1435254 w 2361759"/>
              <a:gd name="connsiteY4" fmla="*/ 121231 h 1671750"/>
              <a:gd name="connsiteX5" fmla="*/ 1578693 w 2361759"/>
              <a:gd name="connsiteY5" fmla="*/ 0 h 1671750"/>
              <a:gd name="connsiteX6" fmla="*/ 1716967 w 2361759"/>
              <a:gd name="connsiteY6" fmla="*/ 121231 h 1671750"/>
              <a:gd name="connsiteX7" fmla="*/ 2246944 w 2361759"/>
              <a:gd name="connsiteY7" fmla="*/ 410875 h 1671750"/>
              <a:gd name="connsiteX8" fmla="*/ 2361759 w 2361759"/>
              <a:gd name="connsiteY8" fmla="*/ 457521 h 16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1759" h="1671750">
                <a:moveTo>
                  <a:pt x="0" y="1671750"/>
                </a:moveTo>
                <a:lnTo>
                  <a:pt x="0" y="1642389"/>
                </a:lnTo>
                <a:lnTo>
                  <a:pt x="0" y="1508036"/>
                </a:lnTo>
                <a:cubicBezTo>
                  <a:pt x="0" y="1054580"/>
                  <a:pt x="128651" y="827611"/>
                  <a:pt x="411685" y="629703"/>
                </a:cubicBezTo>
                <a:cubicBezTo>
                  <a:pt x="706033" y="459168"/>
                  <a:pt x="1092393" y="386187"/>
                  <a:pt x="1435254" y="121231"/>
                </a:cubicBezTo>
                <a:lnTo>
                  <a:pt x="1578693" y="0"/>
                </a:lnTo>
                <a:lnTo>
                  <a:pt x="1716967" y="121231"/>
                </a:lnTo>
                <a:cubicBezTo>
                  <a:pt x="1888398" y="253709"/>
                  <a:pt x="2070703" y="338193"/>
                  <a:pt x="2246944" y="410875"/>
                </a:cubicBezTo>
                <a:lnTo>
                  <a:pt x="2361759" y="457521"/>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8">
            <a:extLst>
              <a:ext uri="{FF2B5EF4-FFF2-40B4-BE49-F238E27FC236}">
                <a16:creationId xmlns:a16="http://schemas.microsoft.com/office/drawing/2014/main" id="{322C37C5-D704-A041-B664-9AB74769E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2382" y="5259996"/>
            <a:ext cx="2309618" cy="1598004"/>
          </a:xfrm>
          <a:custGeom>
            <a:avLst/>
            <a:gdLst>
              <a:gd name="connsiteX0" fmla="*/ 1526466 w 2309618"/>
              <a:gd name="connsiteY0" fmla="*/ 0 h 1598004"/>
              <a:gd name="connsiteX1" fmla="*/ 1660166 w 2309618"/>
              <a:gd name="connsiteY1" fmla="*/ 117220 h 1598004"/>
              <a:gd name="connsiteX2" fmla="*/ 2172609 w 2309618"/>
              <a:gd name="connsiteY2" fmla="*/ 397282 h 1598004"/>
              <a:gd name="connsiteX3" fmla="*/ 2309618 w 2309618"/>
              <a:gd name="connsiteY3" fmla="*/ 452945 h 1598004"/>
              <a:gd name="connsiteX4" fmla="*/ 2309618 w 2309618"/>
              <a:gd name="connsiteY4" fmla="*/ 1598004 h 1598004"/>
              <a:gd name="connsiteX5" fmla="*/ 0 w 2309618"/>
              <a:gd name="connsiteY5" fmla="*/ 1598004 h 1598004"/>
              <a:gd name="connsiteX6" fmla="*/ 0 w 2309618"/>
              <a:gd name="connsiteY6" fmla="*/ 1588054 h 1598004"/>
              <a:gd name="connsiteX7" fmla="*/ 0 w 2309618"/>
              <a:gd name="connsiteY7" fmla="*/ 1458146 h 1598004"/>
              <a:gd name="connsiteX8" fmla="*/ 398066 w 2309618"/>
              <a:gd name="connsiteY8" fmla="*/ 608871 h 1598004"/>
              <a:gd name="connsiteX9" fmla="*/ 1387773 w 2309618"/>
              <a:gd name="connsiteY9" fmla="*/ 117220 h 159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9618" h="1598004">
                <a:moveTo>
                  <a:pt x="1526466" y="0"/>
                </a:moveTo>
                <a:lnTo>
                  <a:pt x="1660166" y="117220"/>
                </a:lnTo>
                <a:cubicBezTo>
                  <a:pt x="1825925" y="245316"/>
                  <a:pt x="2002199" y="327005"/>
                  <a:pt x="2172609" y="397282"/>
                </a:cubicBezTo>
                <a:lnTo>
                  <a:pt x="2309618" y="452945"/>
                </a:lnTo>
                <a:lnTo>
                  <a:pt x="2309618" y="1598004"/>
                </a:lnTo>
                <a:lnTo>
                  <a:pt x="0" y="1598004"/>
                </a:lnTo>
                <a:lnTo>
                  <a:pt x="0" y="1588054"/>
                </a:lnTo>
                <a:lnTo>
                  <a:pt x="0" y="1458146"/>
                </a:lnTo>
                <a:cubicBezTo>
                  <a:pt x="0" y="1019692"/>
                  <a:pt x="124395" y="800231"/>
                  <a:pt x="398066" y="608871"/>
                </a:cubicBezTo>
                <a:cubicBezTo>
                  <a:pt x="682676" y="443978"/>
                  <a:pt x="1056254" y="373411"/>
                  <a:pt x="1387773" y="117220"/>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text, electronics&#10;&#10;Description automatically generated">
            <a:extLst>
              <a:ext uri="{FF2B5EF4-FFF2-40B4-BE49-F238E27FC236}">
                <a16:creationId xmlns:a16="http://schemas.microsoft.com/office/drawing/2014/main" id="{B1FE5D22-66F2-B61E-70C3-488D9320D347}"/>
              </a:ext>
            </a:extLst>
          </p:cNvPr>
          <p:cNvPicPr>
            <a:picLocks noChangeAspect="1"/>
          </p:cNvPicPr>
          <p:nvPr/>
        </p:nvPicPr>
        <p:blipFill>
          <a:blip r:embed="rId2"/>
          <a:stretch>
            <a:fillRect/>
          </a:stretch>
        </p:blipFill>
        <p:spPr>
          <a:xfrm>
            <a:off x="6589594" y="3021416"/>
            <a:ext cx="5245289" cy="3294512"/>
          </a:xfrm>
          <a:prstGeom prst="rect">
            <a:avLst/>
          </a:prstGeom>
        </p:spPr>
      </p:pic>
    </p:spTree>
    <p:extLst>
      <p:ext uri="{BB962C8B-B14F-4D97-AF65-F5344CB8AC3E}">
        <p14:creationId xmlns:p14="http://schemas.microsoft.com/office/powerpoint/2010/main" val="129758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3" name="Rectangle 12">
            <a:extLst>
              <a:ext uri="{FF2B5EF4-FFF2-40B4-BE49-F238E27FC236}">
                <a16:creationId xmlns:a16="http://schemas.microsoft.com/office/drawing/2014/main" id="{C97A591E-863D-46C2-AEA3-E26C1714C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F034C8C-1C52-A142-B583-4E8C4B25B2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831057"/>
            <a:ext cx="3151640" cy="5028431"/>
            <a:chOff x="9040360" y="1829569"/>
            <a:chExt cx="3151640" cy="5028431"/>
          </a:xfrm>
        </p:grpSpPr>
        <p:grpSp>
          <p:nvGrpSpPr>
            <p:cNvPr id="16" name="Group 15">
              <a:extLst>
                <a:ext uri="{FF2B5EF4-FFF2-40B4-BE49-F238E27FC236}">
                  <a16:creationId xmlns:a16="http://schemas.microsoft.com/office/drawing/2014/main" id="{B68200D7-5B67-1D42-BC3B-7D00F4E2CF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18" name="Freeform: Shape 16">
                <a:extLst>
                  <a:ext uri="{FF2B5EF4-FFF2-40B4-BE49-F238E27FC236}">
                    <a16:creationId xmlns:a16="http://schemas.microsoft.com/office/drawing/2014/main" id="{06A2AC6A-4127-4642-A09C-231AA7BEA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4">
                <a:extLst>
                  <a:ext uri="{FF2B5EF4-FFF2-40B4-BE49-F238E27FC236}">
                    <a16:creationId xmlns:a16="http://schemas.microsoft.com/office/drawing/2014/main" id="{0F3FBD3E-D69C-EB4E-BA48-BC2213AF7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5">
                <a:extLst>
                  <a:ext uri="{FF2B5EF4-FFF2-40B4-BE49-F238E27FC236}">
                    <a16:creationId xmlns:a16="http://schemas.microsoft.com/office/drawing/2014/main" id="{EE755D87-FE5C-C54D-92F3-53A2F425A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Shape 18">
              <a:extLst>
                <a:ext uri="{FF2B5EF4-FFF2-40B4-BE49-F238E27FC236}">
                  <a16:creationId xmlns:a16="http://schemas.microsoft.com/office/drawing/2014/main" id="{89AA25C0-9885-5842-81AB-B5B6973EC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49788FC1-0DD0-B0F2-D324-B58A529AA855}"/>
              </a:ext>
            </a:extLst>
          </p:cNvPr>
          <p:cNvSpPr txBox="1"/>
          <p:nvPr/>
        </p:nvSpPr>
        <p:spPr>
          <a:xfrm>
            <a:off x="179973" y="274374"/>
            <a:ext cx="11671512" cy="11846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110000"/>
              </a:lnSpc>
              <a:spcAft>
                <a:spcPts val="600"/>
              </a:spcAft>
            </a:pPr>
            <a:r>
              <a:rPr lang="en-US" sz="2000">
                <a:solidFill>
                  <a:schemeClr val="tx2"/>
                </a:solidFill>
                <a:latin typeface="Calibri"/>
                <a:cs typeface="Calibri"/>
              </a:rPr>
              <a:t>An electric kettle works on the principle of converting electrical energy into heat energy to rapidly heat water. The main components involved in the functioning of an electric kettle are the heating element, thermostat, and power supply.</a:t>
            </a:r>
          </a:p>
        </p:txBody>
      </p:sp>
      <p:sp>
        <p:nvSpPr>
          <p:cNvPr id="3" name="TextBox 2">
            <a:extLst>
              <a:ext uri="{FF2B5EF4-FFF2-40B4-BE49-F238E27FC236}">
                <a16:creationId xmlns:a16="http://schemas.microsoft.com/office/drawing/2014/main" id="{9D6C683F-1802-7B21-561A-650FF32AC03F}"/>
              </a:ext>
            </a:extLst>
          </p:cNvPr>
          <p:cNvSpPr txBox="1"/>
          <p:nvPr/>
        </p:nvSpPr>
        <p:spPr>
          <a:xfrm>
            <a:off x="865093" y="2008093"/>
            <a:ext cx="10183905" cy="400110"/>
          </a:xfrm>
          <a:prstGeom prst="rect">
            <a:avLst/>
          </a:prstGeom>
          <a:noFill/>
          <a:ln>
            <a:solidFill>
              <a:schemeClr val="tx1">
                <a:lumMod val="85000"/>
                <a:lumOff val="1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D1D5DB"/>
                </a:solidFill>
                <a:highlight>
                  <a:srgbClr val="000080"/>
                </a:highlight>
                <a:ea typeface="+mn-lt"/>
                <a:cs typeface="+mn-lt"/>
              </a:rPr>
              <a:t>Here's a step-by-step explanation of how the principle of an electric kettle works:</a:t>
            </a:r>
            <a:endParaRPr lang="en-US" sz="2000">
              <a:highlight>
                <a:srgbClr val="000080"/>
              </a:highlight>
            </a:endParaRPr>
          </a:p>
        </p:txBody>
      </p:sp>
      <p:sp>
        <p:nvSpPr>
          <p:cNvPr id="4" name="TextBox 3">
            <a:extLst>
              <a:ext uri="{FF2B5EF4-FFF2-40B4-BE49-F238E27FC236}">
                <a16:creationId xmlns:a16="http://schemas.microsoft.com/office/drawing/2014/main" id="{57F27F0F-E814-3E00-1618-2B5D2F4F94CD}"/>
              </a:ext>
            </a:extLst>
          </p:cNvPr>
          <p:cNvSpPr txBox="1"/>
          <p:nvPr/>
        </p:nvSpPr>
        <p:spPr>
          <a:xfrm>
            <a:off x="815787" y="2516840"/>
            <a:ext cx="7485530" cy="3693319"/>
          </a:xfrm>
          <a:prstGeom prst="rect">
            <a:avLst/>
          </a:prstGeom>
          <a:solidFill>
            <a:schemeClr val="tx2">
              <a:lumMod val="75000"/>
              <a:lumOff val="2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D1D5DB"/>
                </a:solidFill>
                <a:ea typeface="+mn-lt"/>
                <a:cs typeface="+mn-lt"/>
              </a:rPr>
              <a:t>Electrical Supply: The kettle is connected to a power source through a power cord and plug. When the plug is inserted into an electrical outlet, it completes the circuit and allows electricity to flow.</a:t>
            </a:r>
            <a:endParaRPr lang="en-US"/>
          </a:p>
          <a:p>
            <a:pPr marL="285750" indent="-285750">
              <a:buFont typeface="Arial"/>
              <a:buChar char="•"/>
            </a:pPr>
            <a:endParaRPr lang="en-US">
              <a:solidFill>
                <a:srgbClr val="D1D5DB"/>
              </a:solidFill>
              <a:ea typeface="+mn-lt"/>
              <a:cs typeface="+mn-lt"/>
            </a:endParaRPr>
          </a:p>
          <a:p>
            <a:pPr marL="285750" indent="-285750">
              <a:buFont typeface="Arial"/>
              <a:buChar char="•"/>
            </a:pPr>
            <a:r>
              <a:rPr lang="en-US">
                <a:solidFill>
                  <a:srgbClr val="D1D5DB"/>
                </a:solidFill>
                <a:ea typeface="+mn-lt"/>
                <a:cs typeface="+mn-lt"/>
              </a:rPr>
              <a:t>Heating Element: Inside the kettle, there is a heating element, typically made of a high-resistance wire such as nichrome. The heating element is coiled or shaped to maximize its surface area.</a:t>
            </a:r>
            <a:endParaRPr lang="en-US"/>
          </a:p>
          <a:p>
            <a:pPr marL="285750" indent="-285750">
              <a:buFont typeface="Arial"/>
              <a:buChar char="•"/>
            </a:pPr>
            <a:endParaRPr lang="en-US">
              <a:solidFill>
                <a:srgbClr val="D1D5DB"/>
              </a:solidFill>
              <a:ea typeface="+mn-lt"/>
              <a:cs typeface="+mn-lt"/>
            </a:endParaRPr>
          </a:p>
          <a:p>
            <a:pPr marL="285750" indent="-285750">
              <a:buFont typeface="Arial"/>
              <a:buChar char="•"/>
            </a:pPr>
            <a:r>
              <a:rPr lang="en-US">
                <a:solidFill>
                  <a:srgbClr val="D1D5DB"/>
                </a:solidFill>
                <a:ea typeface="+mn-lt"/>
                <a:cs typeface="+mn-lt"/>
              </a:rPr>
              <a:t>Electrical Resistance: When the power supply is switched on, an electric current flows through the heating element. As the current passes through the high-resistance wire, it encounters resistance, which converts electrical energy into heat energy.</a:t>
            </a:r>
            <a:endParaRPr lang="en-US"/>
          </a:p>
          <a:p>
            <a:pPr algn="l"/>
            <a:endParaRPr lang="en-US"/>
          </a:p>
        </p:txBody>
      </p:sp>
    </p:spTree>
    <p:extLst>
      <p:ext uri="{BB962C8B-B14F-4D97-AF65-F5344CB8AC3E}">
        <p14:creationId xmlns:p14="http://schemas.microsoft.com/office/powerpoint/2010/main" val="335813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strVal val="#ppt_w*0.70"/>
                                          </p:val>
                                        </p:tav>
                                        <p:tav tm="100000">
                                          <p:val>
                                            <p:strVal val="#ppt_w"/>
                                          </p:val>
                                        </p:tav>
                                      </p:tavLst>
                                    </p:anim>
                                    <p:anim calcmode="lin" valueType="num">
                                      <p:cBhvr>
                                        <p:cTn id="21" dur="1000" fill="hold"/>
                                        <p:tgtEl>
                                          <p:spTgt spid="4"/>
                                        </p:tgtEl>
                                        <p:attrNameLst>
                                          <p:attrName>ppt_h</p:attrName>
                                        </p:attrNameLst>
                                      </p:cBhvr>
                                      <p:tavLst>
                                        <p:tav tm="0">
                                          <p:val>
                                            <p:strVal val="#ppt_h"/>
                                          </p:val>
                                        </p:tav>
                                        <p:tav tm="100000">
                                          <p:val>
                                            <p:strVal val="#ppt_h"/>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3117BF-6CB2-D579-12B5-9F2E09DC880A}"/>
              </a:ext>
            </a:extLst>
          </p:cNvPr>
          <p:cNvSpPr txBox="1"/>
          <p:nvPr/>
        </p:nvSpPr>
        <p:spPr>
          <a:xfrm>
            <a:off x="150159" y="44823"/>
            <a:ext cx="11429999" cy="7171194"/>
          </a:xfrm>
          <a:prstGeom prst="rect">
            <a:avLst/>
          </a:prstGeom>
          <a:solidFill>
            <a:schemeClr val="tx2">
              <a:lumMod val="75000"/>
              <a:lumOff val="2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rgbClr val="D1D5DB"/>
                </a:solidFill>
                <a:ea typeface="+mn-lt"/>
                <a:cs typeface="+mn-lt"/>
              </a:rPr>
              <a:t>Heat Transfer: The heating element becomes hot due to the electrical resistance, and this heat is transferred to the surrounding water through conduction. The kettle is designed to have direct contact between the heating element and the water, allowing efficient heat transfer.</a:t>
            </a:r>
            <a:endParaRPr lang="en-US" sz="2000"/>
          </a:p>
          <a:p>
            <a:pPr marL="285750" indent="-285750">
              <a:buFont typeface="Arial"/>
              <a:buChar char="•"/>
            </a:pPr>
            <a:endParaRPr lang="en-US" sz="2000">
              <a:solidFill>
                <a:srgbClr val="D1D5DB"/>
              </a:solidFill>
              <a:ea typeface="+mn-lt"/>
              <a:cs typeface="+mn-lt"/>
            </a:endParaRPr>
          </a:p>
          <a:p>
            <a:pPr marL="285750" indent="-285750">
              <a:buFont typeface="Arial"/>
              <a:buChar char="•"/>
            </a:pPr>
            <a:r>
              <a:rPr lang="en-US" sz="2000">
                <a:solidFill>
                  <a:srgbClr val="D1D5DB"/>
                </a:solidFill>
                <a:ea typeface="+mn-lt"/>
                <a:cs typeface="+mn-lt"/>
              </a:rPr>
              <a:t>Thermostat Control: The kettle contains a thermostat, which is a temperature-sensitive device. The thermostat monitors the temperature of the water. If the water temperature is below the desired boiling point, the thermostat allows the current to continue flowing through the heating element.</a:t>
            </a:r>
            <a:endParaRPr lang="en-US" sz="2000"/>
          </a:p>
          <a:p>
            <a:pPr marL="285750" indent="-285750">
              <a:buFont typeface="Arial"/>
              <a:buChar char="•"/>
            </a:pPr>
            <a:endParaRPr lang="en-US" sz="2000">
              <a:solidFill>
                <a:srgbClr val="D1D5DB"/>
              </a:solidFill>
              <a:ea typeface="+mn-lt"/>
              <a:cs typeface="+mn-lt"/>
            </a:endParaRPr>
          </a:p>
          <a:p>
            <a:pPr marL="285750" indent="-285750">
              <a:buFont typeface="Arial"/>
              <a:buChar char="•"/>
            </a:pPr>
            <a:r>
              <a:rPr lang="en-US" sz="2000">
                <a:solidFill>
                  <a:srgbClr val="D1D5DB"/>
                </a:solidFill>
                <a:ea typeface="+mn-lt"/>
                <a:cs typeface="+mn-lt"/>
              </a:rPr>
              <a:t>Boiling Point Reached: As the water absorbs the heat from the heating element, its temperature rises. Once the water reaches the boiling point, which is typically around 100 degrees Celsius (212 degrees Fahrenheit) at sea level, the thermostat detects this temperature.</a:t>
            </a:r>
            <a:endParaRPr lang="en-US" sz="2000">
              <a:solidFill>
                <a:srgbClr val="000000"/>
              </a:solidFill>
              <a:ea typeface="+mn-lt"/>
              <a:cs typeface="+mn-lt"/>
            </a:endParaRPr>
          </a:p>
          <a:p>
            <a:pPr marL="285750" indent="-285750">
              <a:buFont typeface="Arial"/>
              <a:buChar char="•"/>
            </a:pPr>
            <a:endParaRPr lang="en-US" sz="2000">
              <a:solidFill>
                <a:srgbClr val="D1D5DB"/>
              </a:solidFill>
            </a:endParaRPr>
          </a:p>
          <a:p>
            <a:pPr marL="285750" indent="-285750">
              <a:buFont typeface="Arial"/>
              <a:buChar char="•"/>
            </a:pPr>
            <a:r>
              <a:rPr lang="en-US" sz="2000">
                <a:solidFill>
                  <a:srgbClr val="D1D5DB"/>
                </a:solidFill>
                <a:ea typeface="+mn-lt"/>
                <a:cs typeface="+mn-lt"/>
              </a:rPr>
              <a:t>Auto Shut-off: When the thermostat senses that the water has reached the set boiling point, it automatically cuts off the power supply to the heating element. This prevents the water from overheating and boiling excessively, ensuring safety and energy efficiency.</a:t>
            </a:r>
            <a:endParaRPr lang="en-US" sz="2000"/>
          </a:p>
          <a:p>
            <a:pPr marL="285750" indent="-285750">
              <a:buFont typeface="Arial"/>
              <a:buChar char="•"/>
            </a:pPr>
            <a:endParaRPr lang="en-US" sz="2000">
              <a:solidFill>
                <a:srgbClr val="D1D5DB"/>
              </a:solidFill>
              <a:ea typeface="+mn-lt"/>
              <a:cs typeface="+mn-lt"/>
            </a:endParaRPr>
          </a:p>
          <a:p>
            <a:pPr>
              <a:buFont typeface="Arial"/>
              <a:buChar char="•"/>
            </a:pPr>
            <a:r>
              <a:rPr lang="en-US" sz="2000">
                <a:solidFill>
                  <a:srgbClr val="D1D5DB"/>
                </a:solidFill>
                <a:ea typeface="+mn-lt"/>
                <a:cs typeface="+mn-lt"/>
              </a:rPr>
              <a:t>Indicator Lights: Many electric kettles have indicator lights that illuminate when the kettle is in operation. These lights provide a visual indication that the kettle is heating the water.</a:t>
            </a:r>
            <a:endParaRPr lang="en-US" sz="2000">
              <a:solidFill>
                <a:srgbClr val="D1D5DB"/>
              </a:solidFill>
            </a:endParaRPr>
          </a:p>
          <a:p>
            <a:pPr>
              <a:buFont typeface="Arial"/>
              <a:buChar char="•"/>
            </a:pPr>
            <a:endParaRPr lang="en-US" sz="2000">
              <a:solidFill>
                <a:srgbClr val="D1D5DB"/>
              </a:solidFill>
              <a:ea typeface="+mn-lt"/>
              <a:cs typeface="+mn-lt"/>
            </a:endParaRPr>
          </a:p>
          <a:p>
            <a:pPr>
              <a:buFont typeface="Arial"/>
              <a:buChar char="•"/>
            </a:pPr>
            <a:r>
              <a:rPr lang="en-US" sz="2000">
                <a:solidFill>
                  <a:srgbClr val="D1D5DB"/>
                </a:solidFill>
                <a:ea typeface="+mn-lt"/>
                <a:cs typeface="+mn-lt"/>
              </a:rPr>
              <a:t>Pouring the Water: Once the water has boiled, you can lift the kettle off its base using the handle and pour the hot water through the spout for various applications like making tea, coffee, or other hot beverages.</a:t>
            </a:r>
            <a:endParaRPr lang="en-US" sz="2000"/>
          </a:p>
          <a:p>
            <a:pPr marL="285750" indent="-285750" algn="l">
              <a:buFont typeface="Arial"/>
              <a:buChar char="•"/>
            </a:pPr>
            <a:endParaRPr lang="en-US" sz="2000">
              <a:solidFill>
                <a:srgbClr val="D1D5DB"/>
              </a:solidFill>
            </a:endParaRPr>
          </a:p>
          <a:p>
            <a:endParaRPr lang="en-US" sz="2000"/>
          </a:p>
        </p:txBody>
      </p:sp>
    </p:spTree>
    <p:extLst>
      <p:ext uri="{BB962C8B-B14F-4D97-AF65-F5344CB8AC3E}">
        <p14:creationId xmlns:p14="http://schemas.microsoft.com/office/powerpoint/2010/main" val="290464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indoor&#10;&#10;Description automatically generated">
            <a:extLst>
              <a:ext uri="{FF2B5EF4-FFF2-40B4-BE49-F238E27FC236}">
                <a16:creationId xmlns:a16="http://schemas.microsoft.com/office/drawing/2014/main" id="{EB361277-8373-FC31-0992-575DFB5510D6}"/>
              </a:ext>
            </a:extLst>
          </p:cNvPr>
          <p:cNvPicPr>
            <a:picLocks noChangeAspect="1"/>
          </p:cNvPicPr>
          <p:nvPr/>
        </p:nvPicPr>
        <p:blipFill>
          <a:blip r:embed="rId2"/>
          <a:stretch>
            <a:fillRect/>
          </a:stretch>
        </p:blipFill>
        <p:spPr>
          <a:xfrm>
            <a:off x="721057" y="1528102"/>
            <a:ext cx="10147110" cy="4950482"/>
          </a:xfrm>
          <a:prstGeom prst="rect">
            <a:avLst/>
          </a:prstGeom>
        </p:spPr>
      </p:pic>
      <p:sp>
        <p:nvSpPr>
          <p:cNvPr id="3" name="TextBox 2">
            <a:extLst>
              <a:ext uri="{FF2B5EF4-FFF2-40B4-BE49-F238E27FC236}">
                <a16:creationId xmlns:a16="http://schemas.microsoft.com/office/drawing/2014/main" id="{245EE356-45E1-36C9-1076-8D6D6AFD38DD}"/>
              </a:ext>
            </a:extLst>
          </p:cNvPr>
          <p:cNvSpPr txBox="1"/>
          <p:nvPr/>
        </p:nvSpPr>
        <p:spPr>
          <a:xfrm>
            <a:off x="725037" y="625522"/>
            <a:ext cx="83274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Interior design:</a:t>
            </a:r>
          </a:p>
        </p:txBody>
      </p:sp>
    </p:spTree>
    <p:extLst>
      <p:ext uri="{BB962C8B-B14F-4D97-AF65-F5344CB8AC3E}">
        <p14:creationId xmlns:p14="http://schemas.microsoft.com/office/powerpoint/2010/main" val="306387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900" decel="100000" fill="hold"/>
                                        <p:tgtEl>
                                          <p:spTgt spid="2"/>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1C294-C322-0D61-FD12-516D9CB7DEED}"/>
              </a:ext>
            </a:extLst>
          </p:cNvPr>
          <p:cNvSpPr txBox="1"/>
          <p:nvPr/>
        </p:nvSpPr>
        <p:spPr>
          <a:xfrm>
            <a:off x="215153" y="33618"/>
            <a:ext cx="10587317" cy="707886"/>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Features of electric kettle :</a:t>
            </a:r>
          </a:p>
        </p:txBody>
      </p:sp>
      <p:sp>
        <p:nvSpPr>
          <p:cNvPr id="3" name="TextBox 2">
            <a:extLst>
              <a:ext uri="{FF2B5EF4-FFF2-40B4-BE49-F238E27FC236}">
                <a16:creationId xmlns:a16="http://schemas.microsoft.com/office/drawing/2014/main" id="{7E4CB43C-BA05-D9FF-DF97-C0E5940E1DC0}"/>
              </a:ext>
            </a:extLst>
          </p:cNvPr>
          <p:cNvSpPr txBox="1"/>
          <p:nvPr/>
        </p:nvSpPr>
        <p:spPr>
          <a:xfrm>
            <a:off x="217394" y="1160929"/>
            <a:ext cx="108741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D1D5DB"/>
                </a:solidFill>
                <a:ea typeface="+mn-lt"/>
                <a:cs typeface="+mn-lt"/>
              </a:rPr>
              <a:t>Electric kettles come with various features designed to enhance functionality, convenience, and safety.</a:t>
            </a:r>
            <a:endParaRPr lang="en-US" sz="2000"/>
          </a:p>
        </p:txBody>
      </p:sp>
      <p:sp>
        <p:nvSpPr>
          <p:cNvPr id="4" name="TextBox 3">
            <a:extLst>
              <a:ext uri="{FF2B5EF4-FFF2-40B4-BE49-F238E27FC236}">
                <a16:creationId xmlns:a16="http://schemas.microsoft.com/office/drawing/2014/main" id="{D2E1F785-08DC-77F9-BB9C-9872BE6155B8}"/>
              </a:ext>
            </a:extLst>
          </p:cNvPr>
          <p:cNvSpPr txBox="1"/>
          <p:nvPr/>
        </p:nvSpPr>
        <p:spPr>
          <a:xfrm>
            <a:off x="219635" y="1790700"/>
            <a:ext cx="1071282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2000">
                <a:solidFill>
                  <a:srgbClr val="D1D5DB"/>
                </a:solidFill>
                <a:ea typeface="+mn-lt"/>
                <a:cs typeface="+mn-lt"/>
              </a:rPr>
              <a:t>Variable Temperature Control: Some electric kettles offer the ability to set and control the water temperature to suit different beverages. This feature allows you to select specific temperatures for brewing tea, coffee, or other hot beverages.</a:t>
            </a:r>
            <a:endParaRPr lang="en-US" sz="2000">
              <a:solidFill>
                <a:srgbClr val="D1D5DB"/>
              </a:solidFill>
            </a:endParaRPr>
          </a:p>
          <a:p>
            <a:pPr marL="228600" indent="-228600">
              <a:buAutoNum type="arabicPeriod"/>
            </a:pPr>
            <a:r>
              <a:rPr lang="en-US" sz="2000">
                <a:solidFill>
                  <a:srgbClr val="D1D5DB"/>
                </a:solidFill>
                <a:ea typeface="+mn-lt"/>
                <a:cs typeface="+mn-lt"/>
              </a:rPr>
              <a:t>Rapid Boil: Electric kettles are designed to heat water rapidly, boiling it faster than traditional stovetop kettles. This feature saves time and energy.</a:t>
            </a:r>
            <a:endParaRPr lang="en-US" sz="2000"/>
          </a:p>
          <a:p>
            <a:pPr marL="228600" indent="-228600">
              <a:buAutoNum type="arabicPeriod"/>
            </a:pPr>
            <a:r>
              <a:rPr lang="en-US" sz="2000">
                <a:solidFill>
                  <a:srgbClr val="D1D5DB"/>
                </a:solidFill>
                <a:ea typeface="+mn-lt"/>
                <a:cs typeface="+mn-lt"/>
              </a:rPr>
              <a:t>Keep Warm Function: Certain electric kettles have a keep warm function that maintains the water at a desired temperature for a set period. It can be useful if you want to keep the water hot for multiple servings or if you need hot water readily available for a prolonged period.</a:t>
            </a:r>
            <a:endParaRPr lang="en-US" sz="2000"/>
          </a:p>
          <a:p>
            <a:pPr marL="228600" indent="-228600">
              <a:buAutoNum type="arabicPeriod"/>
            </a:pPr>
            <a:r>
              <a:rPr lang="en-US" sz="2000">
                <a:solidFill>
                  <a:srgbClr val="D1D5DB"/>
                </a:solidFill>
                <a:ea typeface="+mn-lt"/>
                <a:cs typeface="+mn-lt"/>
              </a:rPr>
              <a:t>Cordless Operation: Many electric kettles come with a detachable kettle from the power base, allowing for cordless operation. This feature makes it easy to pour the hot water without the restriction of a cord, providing convenience and flexibility.</a:t>
            </a:r>
            <a:endParaRPr lang="en-US" sz="2000"/>
          </a:p>
          <a:p>
            <a:pPr marL="228600" indent="-228600">
              <a:buAutoNum type="arabicPeriod"/>
            </a:pPr>
            <a:r>
              <a:rPr lang="en-US" sz="2000">
                <a:solidFill>
                  <a:srgbClr val="D1D5DB"/>
                </a:solidFill>
                <a:ea typeface="+mn-lt"/>
                <a:cs typeface="+mn-lt"/>
              </a:rPr>
              <a:t>Water Level Indicator: Electric kettles typically have a water level indicator, often marked with minimum and maximum water level indicators. This feature helps you accurately measure the amount of water you need and prevents overfilling or using too little water.</a:t>
            </a:r>
          </a:p>
          <a:p>
            <a:pPr marL="228600" indent="-228600">
              <a:buAutoNum type="arabicPeriod"/>
            </a:pPr>
            <a:endParaRPr lang="en-US" sz="2000">
              <a:solidFill>
                <a:srgbClr val="D1D5DB"/>
              </a:solidFill>
            </a:endParaRPr>
          </a:p>
          <a:p>
            <a:r>
              <a:rPr lang="en-US" sz="2000">
                <a:solidFill>
                  <a:srgbClr val="D1D5DB"/>
                </a:solidFill>
              </a:rPr>
              <a:t>And many more.....</a:t>
            </a:r>
          </a:p>
        </p:txBody>
      </p:sp>
    </p:spTree>
    <p:extLst>
      <p:ext uri="{BB962C8B-B14F-4D97-AF65-F5344CB8AC3E}">
        <p14:creationId xmlns:p14="http://schemas.microsoft.com/office/powerpoint/2010/main" val="318752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MarrakeshVTI</vt:lpstr>
      <vt:lpstr>TEAM JOE</vt:lpstr>
      <vt:lpstr>TEAM MEMEBERS: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917386439923</cp:lastModifiedBy>
  <cp:revision>1</cp:revision>
  <dcterms:created xsi:type="dcterms:W3CDTF">2013-07-15T20:26:40Z</dcterms:created>
  <dcterms:modified xsi:type="dcterms:W3CDTF">2023-05-11T09:00:45Z</dcterms:modified>
</cp:coreProperties>
</file>