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6" r:id="rId11"/>
    <p:sldId id="257" r:id="rId12"/>
    <p:sldId id="260" r:id="rId13"/>
    <p:sldId id="261" r:id="rId14"/>
    <p:sldId id="258" r:id="rId15"/>
    <p:sldId id="259" r:id="rId16"/>
    <p:sldId id="27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DE5A-ECD5-440B-9C4C-FF3CCB22862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92276-5158-4511-BF0A-E7C63AC6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0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9F0F-CD26-41A7-A669-C78D6CC5A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23EEC-E125-4DD5-89F2-FEDEDD503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26AB-B936-4268-930C-90B7FBDA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EF1C-08B8-42FA-84E4-21E65F82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386F-3B45-4A77-9F54-4C5A5C4D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C50C-7CF0-4E6E-AD84-FFC17A41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AEDD7-C59A-4B2D-BC09-5880C32C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1A2E-DA09-4547-8D3A-722E9ACB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419D-F9DF-4704-A33D-AF74D320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7A98-4ADA-45EE-B4B1-E5531CCB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396EA-1E1F-4F9D-9F0B-B67858DE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9E834-E565-4397-9EFA-09E45054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B6B3-D330-4F22-9EA9-2269D2FD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780B-32C2-415F-B44C-A1960FEA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5612-EDD8-473F-9B11-551E7E31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8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FF6B-8094-45F4-B2B2-08FDC52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73BA-8A21-4BC3-9C83-828CE4DD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47AC-0544-4324-9D05-DAFA7D78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F20E-FC11-47E6-9BBD-79ADA3F1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67BD8-5265-43B6-9C52-058CEA26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D604-7F24-40B3-A4DD-D6ED441D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300DD-97B9-45C0-AC38-31FFFA9F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34AE-7F7F-4726-9F38-29D10437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32CE-485D-4582-85F8-E9B182E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552C-1730-462F-A57A-13B7FE1C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4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0935-003F-48DB-A305-C2C5A957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5269-5742-46F4-8C6D-83072200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16754-F104-4854-8C72-69835B47D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DA8B2-226E-40CE-ADE6-CD408727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5176E-244A-486C-8472-EBFD59BD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4A23F-EB7F-4195-9D17-F40CA75A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DD9D-FBE4-497D-8A01-E74D031E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5012-B4AE-4744-8E82-9921F69B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19FCD-2387-49EB-8D58-195F609AF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4A58E-C1EC-49D0-8CD7-FEB5BEF7A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26053-29A6-4FFE-A873-DFB954A70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78350-ED8B-4946-B0B9-10498C4B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CF74E-678B-4162-9BEB-DA894233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8F6B3-97FC-4867-BE9D-66EF31FF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4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2FCC-2066-4515-9992-1DAEE731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0454F-3DDE-4D70-89A7-E93B7C72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27796-A334-4AD7-8176-41DFC31A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A085B-E79B-4EDC-8C1A-3ED625EC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4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2D716-7020-4FEA-84BA-83A52339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569F9-9DF5-45C3-831A-6A3690D4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BFF72-BA83-414A-BFA7-A62A9AE3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ED88-C234-427F-AD41-BDE5E4F5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3C2B-0C4E-4A27-BBA9-57B895CE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AA56A-D219-4314-91CA-64DECFD2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7FF31-4106-4CB3-98F1-D1265D9A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2A49-DF7B-46A4-846C-195C51F7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F658-B5E3-4709-8B15-CB00671F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76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5F8D-7017-49AF-87D1-EFB1998F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EB2B7-1C03-4FE9-A968-A89EA69E3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954AC-0A6B-49B2-BA22-48EA2FCB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83BC9-A892-4DA4-8C63-30B7BD97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5FCB-7D37-4FB7-8734-7E5CF0DA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EFFF8-4D01-4D13-B0FE-9450481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29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F3D14-4832-4D72-A167-B746444B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D9AB-CB0F-4CD5-81D9-BA14C7B6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1DA9-E74E-45D6-84F2-F4654BEAE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E091-CC7C-4265-8BAC-720EED3D67C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372B-AF43-4666-B758-6D4471F64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F6A9-F9A4-498A-8858-26F28010A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5B41-D73D-4056-8318-DFDC52EA5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1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873A-8911-4797-9165-AEAD19CF4F2B}"/>
              </a:ext>
            </a:extLst>
          </p:cNvPr>
          <p:cNvSpPr>
            <a:spLocks noGrp="1"/>
          </p:cNvSpPr>
          <p:nvPr/>
        </p:nvSpPr>
        <p:spPr>
          <a:xfrm>
            <a:off x="2219007" y="1524000"/>
            <a:ext cx="7772400" cy="124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 SemiCondensed" panose="020B0502040204020203" pitchFamily="34" charset="0"/>
              </a:rPr>
              <a:t>UE19CS204 – Web Technologies</a:t>
            </a:r>
            <a:br>
              <a:rPr lang="en-US" sz="3200" dirty="0">
                <a:latin typeface="Bahnschrift SemiCondensed" panose="020B0502040204020203" pitchFamily="34" charset="0"/>
              </a:rPr>
            </a:br>
            <a:r>
              <a:rPr lang="en-US" sz="3200" dirty="0">
                <a:latin typeface="Bahnschrift SemiCondensed" panose="020B0502040204020203" pitchFamily="34" charset="0"/>
              </a:rPr>
              <a:t>Mini Project</a:t>
            </a:r>
            <a:endParaRPr lang="en-GB" sz="3200" dirty="0">
              <a:latin typeface="Bahnschrift Semi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59F4D-503C-4234-851B-6A870C09F222}"/>
              </a:ext>
            </a:extLst>
          </p:cNvPr>
          <p:cNvSpPr>
            <a:spLocks noGrp="1"/>
          </p:cNvSpPr>
          <p:nvPr/>
        </p:nvSpPr>
        <p:spPr>
          <a:xfrm>
            <a:off x="2523807" y="4038600"/>
            <a:ext cx="7086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Bahnschrift SemiCondensed" panose="020B0502040204020203" pitchFamily="34" charset="0"/>
              </a:rPr>
              <a:t>Section - C</a:t>
            </a:r>
          </a:p>
          <a:p>
            <a:r>
              <a:rPr lang="en-US" sz="2800" dirty="0">
                <a:latin typeface="Bahnschrift SemiCondensed" panose="020B0502040204020203" pitchFamily="34" charset="0"/>
              </a:rPr>
              <a:t>Harshavardhan V N : PES1UG19CS182</a:t>
            </a:r>
          </a:p>
          <a:p>
            <a:r>
              <a:rPr lang="en-US" sz="2800" dirty="0" err="1">
                <a:latin typeface="Bahnschrift SemiCondensed" panose="020B0502040204020203" pitchFamily="34" charset="0"/>
              </a:rPr>
              <a:t>Janardhana</a:t>
            </a:r>
            <a:r>
              <a:rPr lang="en-US" sz="2800" dirty="0">
                <a:latin typeface="Bahnschrift SemiCondensed" panose="020B0502040204020203" pitchFamily="34" charset="0"/>
              </a:rPr>
              <a:t> BV Reddy : PES1UG19CS193 </a:t>
            </a:r>
            <a:endParaRPr lang="en-GB" sz="2800" dirty="0">
              <a:latin typeface="Bahnschrift SemiCondensed" panose="020B0502040204020203" pitchFamily="34" charset="0"/>
            </a:endParaRPr>
          </a:p>
        </p:txBody>
      </p:sp>
      <p:sp>
        <p:nvSpPr>
          <p:cNvPr id="4" name="AutoShape 6" descr="PES University - Home | Facebook">
            <a:extLst>
              <a:ext uri="{FF2B5EF4-FFF2-40B4-BE49-F238E27FC236}">
                <a16:creationId xmlns:a16="http://schemas.microsoft.com/office/drawing/2014/main" id="{44E9B336-F455-4C7B-8683-6F41542023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4687" y="396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16792-50E4-4F58-B2F1-36F9E83E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45" y="0"/>
            <a:ext cx="1685925" cy="168592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D21FC81-CF40-4F7E-A243-719BA9BF3062}"/>
              </a:ext>
            </a:extLst>
          </p:cNvPr>
          <p:cNvSpPr txBox="1">
            <a:spLocks/>
          </p:cNvSpPr>
          <p:nvPr/>
        </p:nvSpPr>
        <p:spPr>
          <a:xfrm>
            <a:off x="2676207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FAC636-52E9-47B2-8A2E-FA3EA8D50868}"/>
              </a:ext>
            </a:extLst>
          </p:cNvPr>
          <p:cNvSpPr txBox="1">
            <a:spLocks/>
          </p:cNvSpPr>
          <p:nvPr/>
        </p:nvSpPr>
        <p:spPr>
          <a:xfrm>
            <a:off x="2219007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Condensed" panose="020B0502040204020203" pitchFamily="34" charset="0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Condensed" panose="020B0502040204020203" pitchFamily="34" charset="0"/>
                <a:ea typeface="+mj-ea"/>
                <a:cs typeface="+mj-cs"/>
              </a:rPr>
              <a:t> Title –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Condensed" panose="020B0502040204020203" pitchFamily="34" charset="0"/>
                <a:ea typeface="+mj-ea"/>
                <a:cs typeface="+mj-cs"/>
              </a:rPr>
              <a:t>Onlin</a:t>
            </a:r>
            <a:r>
              <a:rPr lang="en-US" sz="3200" dirty="0">
                <a:latin typeface="Bahnschrift SemiCondensed" panose="020B0502040204020203" pitchFamily="34" charset="0"/>
                <a:ea typeface="+mj-ea"/>
                <a:cs typeface="+mj-cs"/>
              </a:rPr>
              <a:t>e Shopping Platform for Local Shops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Condensed" panose="020B0502040204020203" pitchFamily="34" charset="0"/>
                <a:ea typeface="+mj-ea"/>
                <a:cs typeface="+mj-cs"/>
              </a:rPr>
              <a:t>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6699C-8970-4C44-9F3D-73F289271D4B}"/>
              </a:ext>
            </a:extLst>
          </p:cNvPr>
          <p:cNvSpPr txBox="1"/>
          <p:nvPr/>
        </p:nvSpPr>
        <p:spPr>
          <a:xfrm>
            <a:off x="989646" y="6038790"/>
            <a:ext cx="11080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Bahnschrift SemiCondensed" panose="020B0502040204020203" pitchFamily="34" charset="0"/>
              </a:rPr>
              <a:t>Github</a:t>
            </a:r>
            <a:r>
              <a:rPr lang="en-IN" sz="2000" dirty="0">
                <a:latin typeface="Bahnschrift SemiCondensed" panose="020B0502040204020203" pitchFamily="34" charset="0"/>
              </a:rPr>
              <a:t> Repository Link: https://github.com/Harshavardhan-V-N/Local-Online-Shopping-Web-Application.git </a:t>
            </a:r>
          </a:p>
        </p:txBody>
      </p:sp>
    </p:spTree>
    <p:extLst>
      <p:ext uri="{BB962C8B-B14F-4D97-AF65-F5344CB8AC3E}">
        <p14:creationId xmlns:p14="http://schemas.microsoft.com/office/powerpoint/2010/main" val="143908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95B32-F9CE-4784-A476-C7C6B47CDB61}"/>
              </a:ext>
            </a:extLst>
          </p:cNvPr>
          <p:cNvSpPr txBox="1"/>
          <p:nvPr/>
        </p:nvSpPr>
        <p:spPr>
          <a:xfrm>
            <a:off x="373225" y="458016"/>
            <a:ext cx="78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Condensed" panose="020B0502040204020203" pitchFamily="34" charset="0"/>
              </a:rPr>
              <a:t>The Backend of the Web Application</a:t>
            </a:r>
            <a:endParaRPr lang="en-IN" sz="3600" dirty="0"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C1C30-44AC-455A-8781-CB783F533707}"/>
              </a:ext>
            </a:extLst>
          </p:cNvPr>
          <p:cNvSpPr txBox="1"/>
          <p:nvPr/>
        </p:nvSpPr>
        <p:spPr>
          <a:xfrm>
            <a:off x="373225" y="1627567"/>
            <a:ext cx="289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Condensed" panose="020B0502040204020203" pitchFamily="34" charset="0"/>
              </a:rPr>
              <a:t>The API(REST Stye)</a:t>
            </a:r>
            <a:endParaRPr lang="en-IN" sz="2800" dirty="0">
              <a:latin typeface="Bahnschrif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15D30-F009-4DF9-88D7-4537B9C51DF7}"/>
              </a:ext>
            </a:extLst>
          </p:cNvPr>
          <p:cNvSpPr txBox="1"/>
          <p:nvPr/>
        </p:nvSpPr>
        <p:spPr>
          <a:xfrm>
            <a:off x="987332" y="2459504"/>
            <a:ext cx="8042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Condensed" panose="020B0502040204020203" pitchFamily="34" charset="0"/>
              </a:rPr>
              <a:t>The API uses ,</a:t>
            </a:r>
          </a:p>
          <a:p>
            <a:endParaRPr lang="en-US" sz="24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Bahnschrift SemiCondensed" panose="020B0502040204020203" pitchFamily="34" charset="0"/>
              </a:rPr>
              <a:t>MonogoDB</a:t>
            </a:r>
            <a:r>
              <a:rPr lang="en-IN" sz="2400" dirty="0">
                <a:latin typeface="Bahnschrift SemiCondensed" panose="020B0502040204020203" pitchFamily="34" charset="0"/>
              </a:rPr>
              <a:t> for database related operation</a:t>
            </a:r>
          </a:p>
          <a:p>
            <a:endParaRPr lang="en-IN" sz="24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Nodejs for setting up the server.</a:t>
            </a:r>
            <a:endParaRPr lang="en-IN" sz="28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A48EA-D5A4-4216-A186-DFA1567F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58" y="1487524"/>
            <a:ext cx="2286319" cy="376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E4096F-5062-4CF8-9D3B-61E5053E4703}"/>
              </a:ext>
            </a:extLst>
          </p:cNvPr>
          <p:cNvSpPr txBox="1"/>
          <p:nvPr/>
        </p:nvSpPr>
        <p:spPr>
          <a:xfrm>
            <a:off x="3336324" y="4398496"/>
            <a:ext cx="52189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Condensed" panose="020B0502040204020203" pitchFamily="34" charset="0"/>
              </a:rPr>
              <a:t>Backend(API)</a:t>
            </a:r>
          </a:p>
          <a:p>
            <a:r>
              <a:rPr lang="en-IN" sz="1800" dirty="0">
                <a:latin typeface="Bahnschrift SemiCondensed" panose="020B0502040204020203" pitchFamily="34" charset="0"/>
              </a:rPr>
              <a:t>- - - - Server(NodeJS)</a:t>
            </a:r>
          </a:p>
          <a:p>
            <a:r>
              <a:rPr lang="en-IN" sz="1800" dirty="0">
                <a:latin typeface="Bahnschrift SemiCondensed" panose="020B0502040204020203" pitchFamily="34" charset="0"/>
              </a:rPr>
              <a:t>- - - - - - - - Express Server</a:t>
            </a:r>
          </a:p>
          <a:p>
            <a:r>
              <a:rPr lang="en-IN" sz="1800" dirty="0">
                <a:latin typeface="Bahnschrift SemiCondensed" panose="020B0502040204020203" pitchFamily="34" charset="0"/>
              </a:rPr>
              <a:t>- - - - - - - - - - - - Express Routes</a:t>
            </a:r>
          </a:p>
          <a:p>
            <a:r>
              <a:rPr lang="en-IN" sz="1800" dirty="0">
                <a:latin typeface="Bahnschrift SemiCondensed" panose="020B0502040204020203" pitchFamily="34" charset="0"/>
              </a:rPr>
              <a:t>- - - - Database(MongoDB)</a:t>
            </a:r>
          </a:p>
          <a:p>
            <a:r>
              <a:rPr lang="en-IN" sz="1800" dirty="0">
                <a:latin typeface="Bahnschrift SemiCondensed" panose="020B0502040204020203" pitchFamily="34" charset="0"/>
              </a:rPr>
              <a:t>- - - - - - - - -Mongoose</a:t>
            </a:r>
          </a:p>
          <a:p>
            <a:r>
              <a:rPr lang="en-IN" sz="1800" dirty="0">
                <a:latin typeface="Bahnschrift SemiCondensed" panose="020B0502040204020203" pitchFamily="34" charset="0"/>
              </a:rPr>
              <a:t>- - - - - - - - - - - - Models</a:t>
            </a:r>
          </a:p>
          <a:p>
            <a:r>
              <a:rPr lang="en-IN" sz="1800" dirty="0">
                <a:latin typeface="Bahnschrift SemiCondensed" panose="020B0502040204020203" pitchFamily="34" charset="0"/>
              </a:rPr>
              <a:t>- - - - - - - - - Validators</a:t>
            </a:r>
          </a:p>
        </p:txBody>
      </p:sp>
    </p:spTree>
    <p:extLst>
      <p:ext uri="{BB962C8B-B14F-4D97-AF65-F5344CB8AC3E}">
        <p14:creationId xmlns:p14="http://schemas.microsoft.com/office/powerpoint/2010/main" val="54174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35A29-D215-4227-B71D-236CD894C63C}"/>
              </a:ext>
            </a:extLst>
          </p:cNvPr>
          <p:cNvSpPr txBox="1"/>
          <p:nvPr/>
        </p:nvSpPr>
        <p:spPr>
          <a:xfrm>
            <a:off x="363894" y="307976"/>
            <a:ext cx="715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Condensed" panose="020B0502040204020203" pitchFamily="34" charset="0"/>
              </a:rPr>
              <a:t>NodeJS</a:t>
            </a:r>
            <a:endParaRPr lang="en-IN" sz="3600" dirty="0"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41AED-C476-4D98-AC9C-8C59249B02AA}"/>
              </a:ext>
            </a:extLst>
          </p:cNvPr>
          <p:cNvSpPr txBox="1"/>
          <p:nvPr/>
        </p:nvSpPr>
        <p:spPr>
          <a:xfrm>
            <a:off x="363894" y="1588143"/>
            <a:ext cx="75111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Condensed" panose="020B0502040204020203" pitchFamily="34" charset="0"/>
              </a:rPr>
              <a:t>We use the Nodejs Express framework in order to run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Condensed" panose="020B0502040204020203" pitchFamily="34" charset="0"/>
              </a:rPr>
              <a:t>We use express router to serve the </a:t>
            </a:r>
            <a:r>
              <a:rPr lang="en-US" sz="2400" dirty="0" err="1">
                <a:latin typeface="Bahnschrift SemiCondensed" panose="020B0502040204020203" pitchFamily="34" charset="0"/>
              </a:rPr>
              <a:t>reponse</a:t>
            </a:r>
            <a:r>
              <a:rPr lang="en-US" sz="2400" dirty="0">
                <a:latin typeface="Bahnschrift SemiCondensed" panose="020B0502040204020203" pitchFamily="34" charset="0"/>
              </a:rPr>
              <a:t> based on the request type and request </a:t>
            </a:r>
            <a:r>
              <a:rPr lang="en-US" sz="2400" dirty="0" err="1">
                <a:latin typeface="Bahnschrift SemiCondensed" panose="020B0502040204020203" pitchFamily="34" charset="0"/>
              </a:rPr>
              <a:t>uri</a:t>
            </a:r>
            <a:r>
              <a:rPr lang="en-US" sz="2400" dirty="0">
                <a:latin typeface="Bahnschrift SemiCondensed" panose="020B0502040204020203" pitchFamily="34" charset="0"/>
              </a:rPr>
              <a:t>.(For requests for the REST style API , </a:t>
            </a:r>
            <a:r>
              <a:rPr lang="en-US" sz="2400" dirty="0" err="1">
                <a:latin typeface="Bahnschrift SemiCondensed" panose="020B0502040204020203" pitchFamily="34" charset="0"/>
              </a:rPr>
              <a:t>ie</a:t>
            </a:r>
            <a:r>
              <a:rPr lang="en-US" sz="2400" dirty="0">
                <a:latin typeface="Bahnschrift SemiCondensed" panose="020B0502040204020203" pitchFamily="34" charset="0"/>
              </a:rPr>
              <a:t>. post, patch , delete , get 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Condensed" panose="020B0502040204020203" pitchFamily="34" charset="0"/>
              </a:rPr>
              <a:t>Since We have 2 collections in our database , we use 2 router files to handle requests on each one of them separately.</a:t>
            </a: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endParaRPr lang="en-IN" dirty="0">
              <a:latin typeface="Bahnschrift Semi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077FB-77D9-4351-B59A-823A1806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18" y="954307"/>
            <a:ext cx="2343477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AE629-EE1F-4241-83B4-79BCDDF1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05" y="1655805"/>
            <a:ext cx="8331397" cy="48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172BF-B447-4B53-8DA4-0A238237F662}"/>
              </a:ext>
            </a:extLst>
          </p:cNvPr>
          <p:cNvSpPr txBox="1"/>
          <p:nvPr/>
        </p:nvSpPr>
        <p:spPr>
          <a:xfrm>
            <a:off x="2685534" y="667264"/>
            <a:ext cx="660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 SemiCondensed" panose="020B0502040204020203" pitchFamily="34" charset="0"/>
              </a:rPr>
              <a:t>Code Snippet from the router file for item collection</a:t>
            </a:r>
          </a:p>
        </p:txBody>
      </p:sp>
    </p:spTree>
    <p:extLst>
      <p:ext uri="{BB962C8B-B14F-4D97-AF65-F5344CB8AC3E}">
        <p14:creationId xmlns:p14="http://schemas.microsoft.com/office/powerpoint/2010/main" val="25925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CC89FD-E7DC-445A-9AC3-BF20D9B1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52" y="1507051"/>
            <a:ext cx="8579454" cy="5025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CE74C2-881F-432B-8F5B-7764F46D9442}"/>
              </a:ext>
            </a:extLst>
          </p:cNvPr>
          <p:cNvSpPr txBox="1"/>
          <p:nvPr/>
        </p:nvSpPr>
        <p:spPr>
          <a:xfrm>
            <a:off x="2957384" y="527906"/>
            <a:ext cx="688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Bahnschrift SemiCondensed" panose="020B0502040204020203" pitchFamily="34" charset="0"/>
              </a:rPr>
              <a:t>Code Snippet from the router file for shop collection</a:t>
            </a:r>
          </a:p>
        </p:txBody>
      </p:sp>
    </p:spTree>
    <p:extLst>
      <p:ext uri="{BB962C8B-B14F-4D97-AF65-F5344CB8AC3E}">
        <p14:creationId xmlns:p14="http://schemas.microsoft.com/office/powerpoint/2010/main" val="128612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9ED8A-FB89-4C6B-8DFE-CA643A9126F2}"/>
              </a:ext>
            </a:extLst>
          </p:cNvPr>
          <p:cNvSpPr txBox="1"/>
          <p:nvPr/>
        </p:nvSpPr>
        <p:spPr>
          <a:xfrm>
            <a:off x="177282" y="149290"/>
            <a:ext cx="475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ahnschrift SemiCondensed" panose="020B0502040204020203" pitchFamily="34" charset="0"/>
              </a:rPr>
              <a:t>MongoDB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9E9D5-DC73-4A15-B309-9AF517E169DC}"/>
              </a:ext>
            </a:extLst>
          </p:cNvPr>
          <p:cNvSpPr txBox="1"/>
          <p:nvPr/>
        </p:nvSpPr>
        <p:spPr>
          <a:xfrm>
            <a:off x="419877" y="1101985"/>
            <a:ext cx="7660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We use Mongoose </a:t>
            </a:r>
            <a:r>
              <a:rPr lang="en-IN" sz="2400" dirty="0" err="1">
                <a:latin typeface="Bahnschrift SemiCondensed" panose="020B0502040204020203" pitchFamily="34" charset="0"/>
              </a:rPr>
              <a:t>npm</a:t>
            </a:r>
            <a:r>
              <a:rPr lang="en-IN" sz="2400" dirty="0">
                <a:latin typeface="Bahnschrift SemiCondensed" panose="020B0502040204020203" pitchFamily="34" charset="0"/>
              </a:rPr>
              <a:t> package in order to use Mongoose in Nodejs. Using mongoose , we make the server to interact with the MongoDB database.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46132-86E1-4D90-A419-3CB6D168719C}"/>
              </a:ext>
            </a:extLst>
          </p:cNvPr>
          <p:cNvSpPr txBox="1"/>
          <p:nvPr/>
        </p:nvSpPr>
        <p:spPr>
          <a:xfrm>
            <a:off x="419877" y="2629111"/>
            <a:ext cx="7539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Using mongoose we set up the schema for each of our database and create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DF755-D209-4803-81A2-2AE2C80C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42" y="1101985"/>
            <a:ext cx="2314898" cy="4401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9DB8C-CBF2-4E1D-A1DE-56EA462FF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42"/>
          <a:stretch/>
        </p:blipFill>
        <p:spPr>
          <a:xfrm>
            <a:off x="1054360" y="4053991"/>
            <a:ext cx="7212564" cy="20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5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7334B-9B31-4A62-BB5F-AACE9A5EFED8}"/>
              </a:ext>
            </a:extLst>
          </p:cNvPr>
          <p:cNvSpPr txBox="1"/>
          <p:nvPr/>
        </p:nvSpPr>
        <p:spPr>
          <a:xfrm>
            <a:off x="249573" y="-15047"/>
            <a:ext cx="111656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Using the instances of these Models we perform the operations to the database in our express routers.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We also use the validator module from </a:t>
            </a:r>
            <a:r>
              <a:rPr lang="en-IN" sz="2400" dirty="0" err="1">
                <a:latin typeface="Bahnschrift SemiCondensed" panose="020B0502040204020203" pitchFamily="34" charset="0"/>
              </a:rPr>
              <a:t>npm</a:t>
            </a:r>
            <a:r>
              <a:rPr lang="en-IN" sz="2400" dirty="0">
                <a:latin typeface="Bahnschrift SemiCondensed" panose="020B0502040204020203" pitchFamily="34" charset="0"/>
              </a:rPr>
              <a:t> </a:t>
            </a:r>
            <a:r>
              <a:rPr lang="en-IN" sz="2400" dirty="0" err="1">
                <a:latin typeface="Bahnschrift SemiCondensed" panose="020B0502040204020203" pitchFamily="34" charset="0"/>
              </a:rPr>
              <a:t>inoder</a:t>
            </a:r>
            <a:r>
              <a:rPr lang="en-IN" sz="2400" dirty="0">
                <a:latin typeface="Bahnschrift SemiCondensed" panose="020B0502040204020203" pitchFamily="34" charset="0"/>
              </a:rPr>
              <a:t> to validate the request body so that the request is inline with the collection schema. And to generate specific error outputs in case of any  mismatch with the schema.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D230E-BC60-41AA-9A8C-011CBEAB6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4659"/>
          <a:stretch/>
        </p:blipFill>
        <p:spPr>
          <a:xfrm>
            <a:off x="1081597" y="1257080"/>
            <a:ext cx="9050693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8500E-F02A-4669-84D9-7EF082A74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65"/>
          <a:stretch/>
        </p:blipFill>
        <p:spPr>
          <a:xfrm>
            <a:off x="1081595" y="4575246"/>
            <a:ext cx="9050695" cy="20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9F954-23B5-4D8A-8814-F474B8AF8035}"/>
              </a:ext>
            </a:extLst>
          </p:cNvPr>
          <p:cNvSpPr txBox="1"/>
          <p:nvPr/>
        </p:nvSpPr>
        <p:spPr>
          <a:xfrm>
            <a:off x="274320" y="314960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ahnschrift SemiCondensed" panose="020B0502040204020203" pitchFamily="34" charset="0"/>
              </a:rPr>
              <a:t>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175C-63BE-466E-9C5A-A117510999A0}"/>
              </a:ext>
            </a:extLst>
          </p:cNvPr>
          <p:cNvSpPr txBox="1"/>
          <p:nvPr/>
        </p:nvSpPr>
        <p:spPr>
          <a:xfrm>
            <a:off x="1137920" y="2794000"/>
            <a:ext cx="8747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Pro MERN Stack – </a:t>
            </a:r>
            <a:r>
              <a:rPr lang="en-IN" sz="2400" dirty="0" err="1">
                <a:latin typeface="Bahnschrift SemiCondensed" panose="020B0502040204020203" pitchFamily="34" charset="0"/>
              </a:rPr>
              <a:t>Vasan</a:t>
            </a:r>
            <a:r>
              <a:rPr lang="en-IN" sz="2400" dirty="0">
                <a:latin typeface="Bahnschrift SemiCondensed" panose="020B0502040204020203" pitchFamily="34" charset="0"/>
              </a:rPr>
              <a:t> Subramanian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Pro REST API development with REST API -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Doglio</a:t>
            </a:r>
            <a:r>
              <a:rPr lang="en-IN" sz="240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, Fernando</a:t>
            </a:r>
            <a:endParaRPr lang="en-IN" sz="2400" dirty="0">
              <a:latin typeface="Bahnschrift SemiCondensed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32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2C497-CFA7-4B7E-9DF5-339BC25CB715}"/>
              </a:ext>
            </a:extLst>
          </p:cNvPr>
          <p:cNvSpPr txBox="1"/>
          <p:nvPr/>
        </p:nvSpPr>
        <p:spPr>
          <a:xfrm>
            <a:off x="378939" y="518983"/>
            <a:ext cx="109975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Bahnschrift SemiCondensed" panose="020B0502040204020203" pitchFamily="34" charset="0"/>
              </a:rPr>
              <a:t>Member Contributions</a:t>
            </a:r>
          </a:p>
          <a:p>
            <a:endParaRPr lang="en-IN" dirty="0">
              <a:latin typeface="Bahnschrift SemiCondensed" panose="020B0502040204020203" pitchFamily="34" charset="0"/>
            </a:endParaRPr>
          </a:p>
          <a:p>
            <a:endParaRPr lang="en-IN" dirty="0">
              <a:latin typeface="Bahnschrift SemiCondensed" panose="020B0502040204020203" pitchFamily="34" charset="0"/>
            </a:endParaRPr>
          </a:p>
          <a:p>
            <a:endParaRPr lang="en-IN" dirty="0">
              <a:latin typeface="Bahnschrift SemiCondensed" panose="020B0502040204020203" pitchFamily="34" charset="0"/>
            </a:endParaRPr>
          </a:p>
          <a:p>
            <a:endParaRPr lang="en-IN" dirty="0">
              <a:latin typeface="Bahnschrift SemiCondensed" panose="020B0502040204020203" pitchFamily="34" charset="0"/>
            </a:endParaRPr>
          </a:p>
          <a:p>
            <a:endParaRPr lang="en-IN" dirty="0">
              <a:latin typeface="Bahnschrift SemiCondensed" panose="020B0502040204020203" pitchFamily="34" charset="0"/>
            </a:endParaRPr>
          </a:p>
          <a:p>
            <a:endParaRPr lang="en-IN" dirty="0">
              <a:latin typeface="Bahnschrift SemiCondensed" panose="020B0502040204020203" pitchFamily="34" charset="0"/>
            </a:endParaRPr>
          </a:p>
          <a:p>
            <a:r>
              <a:rPr lang="en-IN" sz="3200" dirty="0" err="1">
                <a:latin typeface="Bahnschrift SemiCondensed" panose="020B0502040204020203" pitchFamily="34" charset="0"/>
              </a:rPr>
              <a:t>Janardhana</a:t>
            </a:r>
            <a:r>
              <a:rPr lang="en-IN" sz="3200" dirty="0">
                <a:latin typeface="Bahnschrift SemiCondensed" panose="020B0502040204020203" pitchFamily="34" charset="0"/>
              </a:rPr>
              <a:t> BV Reddy :</a:t>
            </a:r>
          </a:p>
          <a:p>
            <a:endParaRPr lang="en-IN" sz="2400" dirty="0">
              <a:latin typeface="Bahnschrift SemiCondensed" panose="020B0502040204020203" pitchFamily="34" charset="0"/>
            </a:endParaRPr>
          </a:p>
          <a:p>
            <a:endParaRPr lang="en-IN" sz="2400" dirty="0">
              <a:latin typeface="Bahnschrift SemiCondensed" panose="020B0502040204020203" pitchFamily="34" charset="0"/>
            </a:endParaRPr>
          </a:p>
          <a:p>
            <a:r>
              <a:rPr lang="en-IN" sz="3200" dirty="0">
                <a:latin typeface="Bahnschrift SemiCondensed" panose="020B0502040204020203" pitchFamily="34" charset="0"/>
              </a:rPr>
              <a:t>Harshavardhan V N : Backend(REST API , Mongoose , Express , Some React Components)</a:t>
            </a:r>
          </a:p>
        </p:txBody>
      </p:sp>
    </p:spTree>
    <p:extLst>
      <p:ext uri="{BB962C8B-B14F-4D97-AF65-F5344CB8AC3E}">
        <p14:creationId xmlns:p14="http://schemas.microsoft.com/office/powerpoint/2010/main" val="42610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A0929-1F76-41EF-B3A9-A42D9B89E116}"/>
              </a:ext>
            </a:extLst>
          </p:cNvPr>
          <p:cNvSpPr txBox="1"/>
          <p:nvPr/>
        </p:nvSpPr>
        <p:spPr>
          <a:xfrm>
            <a:off x="214183" y="173679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Bahnschrift SemiCondensed" panose="020B0502040204020203" pitchFamily="34" charset="0"/>
              </a:rPr>
              <a:t>The </a:t>
            </a:r>
            <a:r>
              <a:rPr lang="en-US" sz="3600" dirty="0" err="1">
                <a:latin typeface="Bahnschrift SemiCondensed" panose="020B0502040204020203" pitchFamily="34" charset="0"/>
              </a:rPr>
              <a:t>FrontEnd</a:t>
            </a:r>
            <a:r>
              <a:rPr lang="en-US" sz="3600" dirty="0">
                <a:latin typeface="Bahnschrift SemiCondensed" panose="020B0502040204020203" pitchFamily="34" charset="0"/>
              </a:rPr>
              <a:t> of the Web Application</a:t>
            </a:r>
            <a:endParaRPr lang="en-IN" sz="360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31670-59B1-4251-B712-289896C32CDD}"/>
              </a:ext>
            </a:extLst>
          </p:cNvPr>
          <p:cNvSpPr txBox="1"/>
          <p:nvPr/>
        </p:nvSpPr>
        <p:spPr>
          <a:xfrm>
            <a:off x="584887" y="2018271"/>
            <a:ext cx="85838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For the front-end perspective of this project we have used a lot of different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The animations were added so that the web page doesn’t feel monotonous.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Bahnschrift SemiCondensed" panose="020B0502040204020203" pitchFamily="34" charset="0"/>
              </a:rPr>
              <a:t>Svg</a:t>
            </a:r>
            <a:r>
              <a:rPr lang="en-IN" sz="2400" dirty="0">
                <a:latin typeface="Bahnschrift SemiCondensed" panose="020B0502040204020203" pitchFamily="34" charset="0"/>
              </a:rPr>
              <a:t> were also used to create icons.</a:t>
            </a:r>
          </a:p>
        </p:txBody>
      </p:sp>
    </p:spTree>
    <p:extLst>
      <p:ext uri="{BB962C8B-B14F-4D97-AF65-F5344CB8AC3E}">
        <p14:creationId xmlns:p14="http://schemas.microsoft.com/office/powerpoint/2010/main" val="5900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E98B6B-EAC0-497F-BEE0-3BD8A4ED0CD3}"/>
              </a:ext>
            </a:extLst>
          </p:cNvPr>
          <p:cNvSpPr txBox="1"/>
          <p:nvPr/>
        </p:nvSpPr>
        <p:spPr>
          <a:xfrm>
            <a:off x="284480" y="310153"/>
            <a:ext cx="840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Bahnschrift SemiCondensed" panose="020B0502040204020203" pitchFamily="34" charset="0"/>
              </a:rPr>
              <a:t>Tools used in making the frontend</a:t>
            </a:r>
            <a:endParaRPr lang="en-IN" sz="360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17931-E664-48E5-AD4E-388054EE0A92}"/>
              </a:ext>
            </a:extLst>
          </p:cNvPr>
          <p:cNvSpPr txBox="1"/>
          <p:nvPr/>
        </p:nvSpPr>
        <p:spPr>
          <a:xfrm>
            <a:off x="1183640" y="210692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External </a:t>
            </a:r>
            <a:r>
              <a:rPr lang="en-IN" sz="2400" dirty="0" err="1">
                <a:latin typeface="Bahnschrift SemiCondensed" panose="020B0502040204020203" pitchFamily="34" charset="0"/>
              </a:rPr>
              <a:t>css</a:t>
            </a:r>
            <a:endParaRPr lang="en-IN" sz="2400" dirty="0">
              <a:latin typeface="Bahnschrift SemiCondense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Animations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Buttons…</a:t>
            </a:r>
            <a:endParaRPr lang="en-IN" sz="36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3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CC5C77-A0A0-4F53-A890-D3DCF071E1FE}"/>
              </a:ext>
            </a:extLst>
          </p:cNvPr>
          <p:cNvSpPr>
            <a:spLocks noGrp="1"/>
          </p:cNvSpPr>
          <p:nvPr/>
        </p:nvSpPr>
        <p:spPr>
          <a:xfrm>
            <a:off x="547986" y="33719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Bootstrap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F5D096-0072-4EFF-BA77-294EDA6D762A}"/>
              </a:ext>
            </a:extLst>
          </p:cNvPr>
          <p:cNvSpPr>
            <a:spLocks noGrp="1"/>
          </p:cNvSpPr>
          <p:nvPr/>
        </p:nvSpPr>
        <p:spPr>
          <a:xfrm>
            <a:off x="547986" y="152393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We have used bootstrap functions to render </a:t>
            </a:r>
            <a:r>
              <a:rPr lang="en-IN" sz="2400" dirty="0" err="1">
                <a:latin typeface="Bahnschrift SemiCondensed" panose="020B0502040204020203" pitchFamily="34" charset="0"/>
              </a:rPr>
              <a:t>css</a:t>
            </a:r>
            <a:r>
              <a:rPr lang="en-IN" sz="2400" dirty="0">
                <a:latin typeface="Bahnschrift SemiCondensed" panose="020B0502040204020203" pitchFamily="34" charset="0"/>
              </a:rPr>
              <a:t>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Used many inbuilt bootstrap functions like </a:t>
            </a:r>
            <a:r>
              <a:rPr lang="en-IN" sz="2400" dirty="0" err="1">
                <a:latin typeface="Bahnschrift SemiCondensed" panose="020B0502040204020203" pitchFamily="34" charset="0"/>
              </a:rPr>
              <a:t>btn</a:t>
            </a:r>
            <a:r>
              <a:rPr lang="en-IN" sz="2400" dirty="0">
                <a:latin typeface="Bahnschrift SemiCondensed" panose="020B0502040204020203" pitchFamily="34" charset="0"/>
              </a:rPr>
              <a:t>, </a:t>
            </a:r>
            <a:r>
              <a:rPr lang="en-IN" sz="2400" dirty="0" err="1">
                <a:latin typeface="Bahnschrift SemiCondensed" panose="020B0502040204020203" pitchFamily="34" charset="0"/>
              </a:rPr>
              <a:t>btn</a:t>
            </a:r>
            <a:r>
              <a:rPr lang="en-IN" sz="2400" dirty="0">
                <a:latin typeface="Bahnschrift SemiCondensed" panose="020B0502040204020203" pitchFamily="34" charset="0"/>
              </a:rPr>
              <a:t>-primary , </a:t>
            </a:r>
            <a:r>
              <a:rPr lang="en-IN" sz="2400" dirty="0" err="1">
                <a:latin typeface="Bahnschrift SemiCondensed" panose="020B0502040204020203" pitchFamily="34" charset="0"/>
              </a:rPr>
              <a:t>mr</a:t>
            </a:r>
            <a:r>
              <a:rPr lang="en-IN" sz="2400" dirty="0">
                <a:latin typeface="Bahnschrift SemiCondensed" panose="020B0502040204020203" pitchFamily="34" charset="0"/>
              </a:rPr>
              <a:t> and many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Using bootstrap we don’t need to add many </a:t>
            </a:r>
            <a:r>
              <a:rPr lang="en-IN" sz="2400" dirty="0" err="1">
                <a:latin typeface="Bahnschrift SemiCondensed" panose="020B0502040204020203" pitchFamily="34" charset="0"/>
              </a:rPr>
              <a:t>css</a:t>
            </a:r>
            <a:r>
              <a:rPr lang="en-IN" sz="2400" dirty="0">
                <a:latin typeface="Bahnschrift SemiCondensed" panose="020B0502040204020203" pitchFamily="34" charset="0"/>
              </a:rPr>
              <a:t> components as the basic rendering is already done.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53242-32CF-4C21-B348-9C05EFDF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" y="4157804"/>
            <a:ext cx="12183604" cy="1246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850286-0954-4E76-B239-6C670C7E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26" y="5768961"/>
            <a:ext cx="3511470" cy="7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4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2B2D-5836-46CF-907D-AB6303CB9816}"/>
              </a:ext>
            </a:extLst>
          </p:cNvPr>
          <p:cNvSpPr>
            <a:spLocks noGrp="1"/>
          </p:cNvSpPr>
          <p:nvPr/>
        </p:nvSpPr>
        <p:spPr>
          <a:xfrm>
            <a:off x="405746" y="3816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B756-7CA8-4BEA-BFF9-83D52E02FDDC}"/>
              </a:ext>
            </a:extLst>
          </p:cNvPr>
          <p:cNvSpPr>
            <a:spLocks noGrp="1"/>
          </p:cNvSpPr>
          <p:nvPr/>
        </p:nvSpPr>
        <p:spPr>
          <a:xfrm>
            <a:off x="405746" y="1657300"/>
            <a:ext cx="1131889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External </a:t>
            </a:r>
            <a:r>
              <a:rPr lang="en-IN" sz="2400" dirty="0" err="1">
                <a:latin typeface="Bahnschrift SemiCondensed" panose="020B0502040204020203" pitchFamily="34" charset="0"/>
              </a:rPr>
              <a:t>css</a:t>
            </a:r>
            <a:r>
              <a:rPr lang="en-IN" sz="2400" dirty="0">
                <a:latin typeface="Bahnschrift SemiCondensed" panose="020B0502040204020203" pitchFamily="34" charset="0"/>
              </a:rPr>
              <a:t> has been added to make sure that the </a:t>
            </a:r>
            <a:r>
              <a:rPr lang="en-IN" sz="2400" dirty="0" err="1">
                <a:latin typeface="Bahnschrift SemiCondensed" panose="020B0502040204020203" pitchFamily="34" charset="0"/>
              </a:rPr>
              <a:t>divs</a:t>
            </a:r>
            <a:r>
              <a:rPr lang="en-IN" sz="2400" dirty="0">
                <a:latin typeface="Bahnschrift SemiCondensed" panose="020B0502040204020203" pitchFamily="34" charset="0"/>
              </a:rPr>
              <a:t> and other buttons match the colour scheme.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Bahnschrift Semi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Animations have been used to make the page lively as well as making the UI interface better(bounce rotate….)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74491-81ED-4B61-8D6A-C74E4B34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78" y="4285063"/>
            <a:ext cx="4224628" cy="2112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0B260-EB8D-47DD-B378-C36848755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6" y="4680821"/>
            <a:ext cx="5620734" cy="13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23C7FC-4F08-4696-BD33-E236BC0FE9B8}"/>
              </a:ext>
            </a:extLst>
          </p:cNvPr>
          <p:cNvSpPr txBox="1"/>
          <p:nvPr/>
        </p:nvSpPr>
        <p:spPr>
          <a:xfrm>
            <a:off x="568960" y="2189818"/>
            <a:ext cx="1081024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Positioning done but using absolute and relative modes.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To get the components in the right place so that the end result looks good.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All this is done using external </a:t>
            </a:r>
            <a:r>
              <a:rPr lang="en-IN" sz="2400" dirty="0" err="1">
                <a:latin typeface="Bahnschrift SemiCondensed" panose="020B0502040204020203" pitchFamily="34" charset="0"/>
              </a:rPr>
              <a:t>css</a:t>
            </a:r>
            <a:r>
              <a:rPr lang="en-IN" sz="2400" dirty="0">
                <a:latin typeface="Bahnschrift SemiCondensed" panose="020B0502040204020203" pitchFamily="34" charset="0"/>
              </a:rPr>
              <a:t> only and not bootstrap.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0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7D52-E6E9-44BC-9BD2-8DA0973B33D1}"/>
              </a:ext>
            </a:extLst>
          </p:cNvPr>
          <p:cNvSpPr>
            <a:spLocks noGrp="1"/>
          </p:cNvSpPr>
          <p:nvPr/>
        </p:nvSpPr>
        <p:spPr>
          <a:xfrm>
            <a:off x="243186" y="2552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4F2E-17F1-4835-990F-5DF9DB0AE1E4}"/>
              </a:ext>
            </a:extLst>
          </p:cNvPr>
          <p:cNvSpPr>
            <a:spLocks noGrp="1"/>
          </p:cNvSpPr>
          <p:nvPr/>
        </p:nvSpPr>
        <p:spPr>
          <a:xfrm>
            <a:off x="436225" y="1438996"/>
            <a:ext cx="1131954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For connecting the front-end html to the data base react, components as well as express has been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In react – react components, fragments,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A9E33-217A-4903-8802-01C02E0F6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" r="3924"/>
          <a:stretch/>
        </p:blipFill>
        <p:spPr>
          <a:xfrm>
            <a:off x="724380" y="2857656"/>
            <a:ext cx="11126415" cy="37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75BA50-FE91-43EF-B425-660F4E77F8EB}"/>
              </a:ext>
            </a:extLst>
          </p:cNvPr>
          <p:cNvSpPr>
            <a:spLocks noGrp="1"/>
          </p:cNvSpPr>
          <p:nvPr/>
        </p:nvSpPr>
        <p:spPr>
          <a:xfrm>
            <a:off x="772160" y="960481"/>
            <a:ext cx="10861040" cy="385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All the basic parts of react like </a:t>
            </a:r>
            <a:r>
              <a:rPr lang="en-IN" sz="2400" dirty="0" err="1">
                <a:latin typeface="Bahnschrift SemiCondensed" panose="020B0502040204020203" pitchFamily="34" charset="0"/>
              </a:rPr>
              <a:t>componentdiMount</a:t>
            </a:r>
            <a:r>
              <a:rPr lang="en-IN" sz="2400" dirty="0">
                <a:latin typeface="Bahnschrift SemiCondensed" panose="020B0502040204020203" pitchFamily="34" charset="0"/>
              </a:rPr>
              <a:t>, </a:t>
            </a:r>
            <a:r>
              <a:rPr lang="en-IN" sz="2400" dirty="0" err="1">
                <a:latin typeface="Bahnschrift SemiCondensed" panose="020B0502040204020203" pitchFamily="34" charset="0"/>
              </a:rPr>
              <a:t>this.state</a:t>
            </a:r>
            <a:r>
              <a:rPr lang="en-IN" sz="2400" dirty="0">
                <a:latin typeface="Bahnschrift SemiCondensed" panose="020B0502040204020203" pitchFamily="34" charset="0"/>
              </a:rPr>
              <a:t>… , are also used.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D8EA0-2CCE-4C76-86EC-90DA1470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99" y="2025923"/>
            <a:ext cx="7941401" cy="43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88BB-4194-410D-AF4B-4A4CF9CC04D7}"/>
              </a:ext>
            </a:extLst>
          </p:cNvPr>
          <p:cNvSpPr>
            <a:spLocks noGrp="1"/>
          </p:cNvSpPr>
          <p:nvPr/>
        </p:nvSpPr>
        <p:spPr>
          <a:xfrm>
            <a:off x="344786" y="28639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15D6-A937-464C-8C5D-CE483E4DDB2B}"/>
              </a:ext>
            </a:extLst>
          </p:cNvPr>
          <p:cNvSpPr>
            <a:spLocks noGrp="1"/>
          </p:cNvSpPr>
          <p:nvPr/>
        </p:nvSpPr>
        <p:spPr>
          <a:xfrm>
            <a:off x="1442066" y="189834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latin typeface="Bahnschrift SemiCondensed" panose="020B0502040204020203" pitchFamily="34" charset="0"/>
              </a:rPr>
              <a:t>Bouncejs</a:t>
            </a:r>
            <a:endParaRPr lang="en-IN" sz="2400" dirty="0">
              <a:latin typeface="Bahnschrift Semi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W3schools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Mozilla Firefox </a:t>
            </a:r>
            <a:r>
              <a:rPr lang="en-IN" sz="2400" dirty="0" err="1">
                <a:latin typeface="Bahnschrift SemiCondensed" panose="020B0502040204020203" pitchFamily="34" charset="0"/>
              </a:rPr>
              <a:t>mdn</a:t>
            </a:r>
            <a:endParaRPr lang="en-IN" sz="2400" dirty="0">
              <a:latin typeface="Bahnschrift Semi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latin typeface="Bahnschrift SemiCondensed" panose="020B0502040204020203" pitchFamily="34" charset="0"/>
              </a:rPr>
              <a:t>Ikonate</a:t>
            </a:r>
            <a:endParaRPr lang="en-IN" sz="2400" dirty="0">
              <a:latin typeface="Bahnschrift Semi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Condensed" panose="020B0502040204020203" pitchFamily="34" charset="0"/>
              </a:rPr>
              <a:t>Streamline icons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3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624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 SemiCondensed</vt:lpstr>
      <vt:lpstr>Calibri</vt:lpstr>
      <vt:lpstr>Calibri Light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Harshavardhan Navalli</dc:creator>
  <cp:lastModifiedBy>Harshavardhan Navalli</cp:lastModifiedBy>
  <cp:revision>15</cp:revision>
  <dcterms:created xsi:type="dcterms:W3CDTF">2020-12-09T03:01:03Z</dcterms:created>
  <dcterms:modified xsi:type="dcterms:W3CDTF">2020-12-09T05:41:13Z</dcterms:modified>
</cp:coreProperties>
</file>