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Default Extension="tiff" ContentType="image/tif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56" r:id="rId3"/>
    <p:sldId id="291" r:id="rId4"/>
    <p:sldId id="295" r:id="rId5"/>
    <p:sldId id="267" r:id="rId6"/>
    <p:sldId id="297" r:id="rId7"/>
    <p:sldId id="264" r:id="rId8"/>
    <p:sldId id="305" r:id="rId9"/>
    <p:sldId id="299" r:id="rId10"/>
    <p:sldId id="298" r:id="rId11"/>
    <p:sldId id="302" r:id="rId12"/>
    <p:sldId id="306" r:id="rId13"/>
    <p:sldId id="303" r:id="rId14"/>
    <p:sldId id="301"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F4329"/>
    <a:srgbClr val="F2592A"/>
    <a:srgbClr val="FDB725"/>
    <a:srgbClr val="EE7D31"/>
    <a:srgbClr val="F5822A"/>
    <a:srgbClr val="FA9E2A"/>
    <a:srgbClr val="E87D35"/>
    <a:srgbClr val="F5AB06"/>
    <a:srgbClr val="FFC000"/>
    <a:srgbClr val="FFDA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720" autoAdjust="0"/>
    <p:restoredTop sz="94682"/>
  </p:normalViewPr>
  <p:slideViewPr>
    <p:cSldViewPr snapToGrid="0">
      <p:cViewPr varScale="1">
        <p:scale>
          <a:sx n="73" d="100"/>
          <a:sy n="73" d="100"/>
        </p:scale>
        <p:origin x="-714" y="-102"/>
      </p:cViewPr>
      <p:guideLst>
        <p:guide orient="horz" pos="2160"/>
        <p:guide pos="3840"/>
      </p:guideLst>
    </p:cSldViewPr>
  </p:slideViewPr>
  <p:notesTextViewPr>
    <p:cViewPr>
      <p:scale>
        <a:sx n="25" d="100"/>
        <a:sy n="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60FCF-3F4B-1F4B-AB24-F970E6744C35}" type="doc">
      <dgm:prSet loTypeId="urn:microsoft.com/office/officeart/2005/8/layout/cycle6" loCatId="" qsTypeId="urn:microsoft.com/office/officeart/2005/8/quickstyle/simple1" qsCatId="simple" csTypeId="urn:microsoft.com/office/officeart/2005/8/colors/accent2_2" csCatId="accent2" phldr="1"/>
      <dgm:spPr/>
      <dgm:t>
        <a:bodyPr/>
        <a:lstStyle/>
        <a:p>
          <a:endParaRPr lang="en-US"/>
        </a:p>
      </dgm:t>
    </dgm:pt>
    <dgm:pt modelId="{61359D9C-9B60-A24D-9EDC-D4B3EA1C4678}">
      <dgm:prSet phldrT="[Text]"/>
      <dgm:spPr/>
      <dgm:t>
        <a:bodyPr/>
        <a:lstStyle/>
        <a:p>
          <a:r>
            <a:rPr lang="en-US" dirty="0"/>
            <a:t>   </a:t>
          </a:r>
        </a:p>
      </dgm:t>
    </dgm:pt>
    <dgm:pt modelId="{D8256109-F4F3-754C-856F-DDAB470FC069}" type="parTrans" cxnId="{BF845987-0E8E-E747-803E-2470C2E009CF}">
      <dgm:prSet/>
      <dgm:spPr/>
      <dgm:t>
        <a:bodyPr/>
        <a:lstStyle/>
        <a:p>
          <a:endParaRPr lang="en-US"/>
        </a:p>
      </dgm:t>
    </dgm:pt>
    <dgm:pt modelId="{BC9788E6-D195-2744-9FD7-F601F539128B}" type="sibTrans" cxnId="{BF845987-0E8E-E747-803E-2470C2E009CF}">
      <dgm:prSet/>
      <dgm:spPr/>
      <dgm:t>
        <a:bodyPr/>
        <a:lstStyle/>
        <a:p>
          <a:endParaRPr lang="en-US"/>
        </a:p>
      </dgm:t>
    </dgm:pt>
    <dgm:pt modelId="{4F9A820A-EDAB-DE40-B56B-AAF0609521F6}">
      <dgm:prSet phldrT="[Text]"/>
      <dgm:spPr/>
      <dgm:t>
        <a:bodyPr/>
        <a:lstStyle/>
        <a:p>
          <a:r>
            <a:rPr lang="en-US" dirty="0"/>
            <a:t>  </a:t>
          </a:r>
        </a:p>
      </dgm:t>
    </dgm:pt>
    <dgm:pt modelId="{DA82CD19-C9D8-EE49-91BC-2CA353529DF0}" type="parTrans" cxnId="{AB3EB134-BC04-3249-BBC3-D6AEF39BD4BA}">
      <dgm:prSet/>
      <dgm:spPr/>
      <dgm:t>
        <a:bodyPr/>
        <a:lstStyle/>
        <a:p>
          <a:endParaRPr lang="en-US"/>
        </a:p>
      </dgm:t>
    </dgm:pt>
    <dgm:pt modelId="{52026C68-DA37-C04C-A3C9-F691765D68D4}" type="sibTrans" cxnId="{AB3EB134-BC04-3249-BBC3-D6AEF39BD4BA}">
      <dgm:prSet/>
      <dgm:spPr/>
      <dgm:t>
        <a:bodyPr/>
        <a:lstStyle/>
        <a:p>
          <a:endParaRPr lang="en-US"/>
        </a:p>
      </dgm:t>
    </dgm:pt>
    <dgm:pt modelId="{B599DB48-9C0C-C74D-9FA1-8171D574EB17}">
      <dgm:prSet phldrT="[Text]"/>
      <dgm:spPr/>
      <dgm:t>
        <a:bodyPr/>
        <a:lstStyle/>
        <a:p>
          <a:r>
            <a:rPr lang="en-US" dirty="0"/>
            <a:t>   </a:t>
          </a:r>
        </a:p>
      </dgm:t>
    </dgm:pt>
    <dgm:pt modelId="{E7D22840-B1DC-3446-917B-DBD582A5090B}" type="parTrans" cxnId="{9EB492B9-B009-B441-B0B0-3C29C54FD7FA}">
      <dgm:prSet/>
      <dgm:spPr/>
      <dgm:t>
        <a:bodyPr/>
        <a:lstStyle/>
        <a:p>
          <a:endParaRPr lang="en-US"/>
        </a:p>
      </dgm:t>
    </dgm:pt>
    <dgm:pt modelId="{0638F3D5-9B60-2B4C-9063-A270C1FA0944}" type="sibTrans" cxnId="{9EB492B9-B009-B441-B0B0-3C29C54FD7FA}">
      <dgm:prSet/>
      <dgm:spPr/>
      <dgm:t>
        <a:bodyPr/>
        <a:lstStyle/>
        <a:p>
          <a:endParaRPr lang="en-US"/>
        </a:p>
      </dgm:t>
    </dgm:pt>
    <dgm:pt modelId="{451DFD70-BF25-6C4D-B6D5-24084BA3A717}">
      <dgm:prSet phldrT="[Text]"/>
      <dgm:spPr/>
      <dgm:t>
        <a:bodyPr/>
        <a:lstStyle/>
        <a:p>
          <a:r>
            <a:rPr lang="en-US" dirty="0"/>
            <a:t>   </a:t>
          </a:r>
        </a:p>
      </dgm:t>
    </dgm:pt>
    <dgm:pt modelId="{C6AE5915-6272-F140-8CD0-09D109208285}" type="parTrans" cxnId="{B3F4EE61-6783-814C-A29D-EDFCA65BDE6D}">
      <dgm:prSet/>
      <dgm:spPr/>
      <dgm:t>
        <a:bodyPr/>
        <a:lstStyle/>
        <a:p>
          <a:endParaRPr lang="en-US"/>
        </a:p>
      </dgm:t>
    </dgm:pt>
    <dgm:pt modelId="{3109EA70-CD13-8A48-92B2-0C561CE1997F}" type="sibTrans" cxnId="{B3F4EE61-6783-814C-A29D-EDFCA65BDE6D}">
      <dgm:prSet/>
      <dgm:spPr/>
      <dgm:t>
        <a:bodyPr/>
        <a:lstStyle/>
        <a:p>
          <a:endParaRPr lang="en-US"/>
        </a:p>
      </dgm:t>
    </dgm:pt>
    <dgm:pt modelId="{372BF107-548F-F149-85CF-C31EF6FF8DBE}">
      <dgm:prSet/>
      <dgm:spPr/>
      <dgm:t>
        <a:bodyPr/>
        <a:lstStyle/>
        <a:p>
          <a:endParaRPr lang="en-US"/>
        </a:p>
      </dgm:t>
    </dgm:pt>
    <dgm:pt modelId="{2AD05ABF-7D8F-6B4C-8B14-101675700D9D}" type="parTrans" cxnId="{F287022D-A5FB-6C4E-9B21-28D4AC43F3B5}">
      <dgm:prSet/>
      <dgm:spPr/>
      <dgm:t>
        <a:bodyPr/>
        <a:lstStyle/>
        <a:p>
          <a:endParaRPr lang="en-US"/>
        </a:p>
      </dgm:t>
    </dgm:pt>
    <dgm:pt modelId="{89535A30-F8B8-334F-8B36-77E3C2B71434}" type="sibTrans" cxnId="{F287022D-A5FB-6C4E-9B21-28D4AC43F3B5}">
      <dgm:prSet/>
      <dgm:spPr/>
      <dgm:t>
        <a:bodyPr/>
        <a:lstStyle/>
        <a:p>
          <a:endParaRPr lang="en-US"/>
        </a:p>
      </dgm:t>
    </dgm:pt>
    <dgm:pt modelId="{40161663-DDE9-624A-A437-A27341AF4AC7}">
      <dgm:prSet/>
      <dgm:spPr/>
      <dgm:t>
        <a:bodyPr/>
        <a:lstStyle/>
        <a:p>
          <a:endParaRPr lang="en-US"/>
        </a:p>
      </dgm:t>
    </dgm:pt>
    <dgm:pt modelId="{1B4F27DD-78D5-E74D-9F42-22EA3B3CE710}" type="parTrans" cxnId="{9B412F74-B984-774D-9417-CD6D03E3B96F}">
      <dgm:prSet/>
      <dgm:spPr/>
      <dgm:t>
        <a:bodyPr/>
        <a:lstStyle/>
        <a:p>
          <a:endParaRPr lang="en-US"/>
        </a:p>
      </dgm:t>
    </dgm:pt>
    <dgm:pt modelId="{3BC46695-3C79-304D-B13E-D7005ADF8A38}" type="sibTrans" cxnId="{9B412F74-B984-774D-9417-CD6D03E3B96F}">
      <dgm:prSet/>
      <dgm:spPr/>
      <dgm:t>
        <a:bodyPr/>
        <a:lstStyle/>
        <a:p>
          <a:endParaRPr lang="en-US"/>
        </a:p>
      </dgm:t>
    </dgm:pt>
    <dgm:pt modelId="{05B38CA3-10D8-2A46-B49B-0E8B53009CE3}" type="pres">
      <dgm:prSet presAssocID="{A8C60FCF-3F4B-1F4B-AB24-F970E6744C35}" presName="cycle" presStyleCnt="0">
        <dgm:presLayoutVars>
          <dgm:dir/>
          <dgm:resizeHandles val="exact"/>
        </dgm:presLayoutVars>
      </dgm:prSet>
      <dgm:spPr/>
      <dgm:t>
        <a:bodyPr/>
        <a:lstStyle/>
        <a:p>
          <a:endParaRPr lang="en-US"/>
        </a:p>
      </dgm:t>
    </dgm:pt>
    <dgm:pt modelId="{7CC134FB-7FDC-8A43-9A89-D66932D2FA69}" type="pres">
      <dgm:prSet presAssocID="{61359D9C-9B60-A24D-9EDC-D4B3EA1C4678}" presName="node" presStyleLbl="node1" presStyleIdx="0" presStyleCnt="4">
        <dgm:presLayoutVars>
          <dgm:bulletEnabled val="1"/>
        </dgm:presLayoutVars>
      </dgm:prSet>
      <dgm:spPr/>
      <dgm:t>
        <a:bodyPr/>
        <a:lstStyle/>
        <a:p>
          <a:endParaRPr lang="en-US"/>
        </a:p>
      </dgm:t>
    </dgm:pt>
    <dgm:pt modelId="{031947E7-EF86-9941-B4C7-8B9D27FDDEEA}" type="pres">
      <dgm:prSet presAssocID="{61359D9C-9B60-A24D-9EDC-D4B3EA1C4678}" presName="spNode" presStyleCnt="0"/>
      <dgm:spPr/>
    </dgm:pt>
    <dgm:pt modelId="{16FDE1BA-7820-3243-996D-26B84EB3B687}" type="pres">
      <dgm:prSet presAssocID="{BC9788E6-D195-2744-9FD7-F601F539128B}" presName="sibTrans" presStyleLbl="sibTrans1D1" presStyleIdx="0" presStyleCnt="4"/>
      <dgm:spPr/>
      <dgm:t>
        <a:bodyPr/>
        <a:lstStyle/>
        <a:p>
          <a:endParaRPr lang="en-US"/>
        </a:p>
      </dgm:t>
    </dgm:pt>
    <dgm:pt modelId="{F15D1975-A46C-E34B-97F0-3FCFD8E2A1C7}" type="pres">
      <dgm:prSet presAssocID="{4F9A820A-EDAB-DE40-B56B-AAF0609521F6}" presName="node" presStyleLbl="node1" presStyleIdx="1" presStyleCnt="4">
        <dgm:presLayoutVars>
          <dgm:bulletEnabled val="1"/>
        </dgm:presLayoutVars>
      </dgm:prSet>
      <dgm:spPr/>
      <dgm:t>
        <a:bodyPr/>
        <a:lstStyle/>
        <a:p>
          <a:endParaRPr lang="en-US"/>
        </a:p>
      </dgm:t>
    </dgm:pt>
    <dgm:pt modelId="{C6B9B861-E22C-BB4D-B820-032BEB1D7B76}" type="pres">
      <dgm:prSet presAssocID="{4F9A820A-EDAB-DE40-B56B-AAF0609521F6}" presName="spNode" presStyleCnt="0"/>
      <dgm:spPr/>
    </dgm:pt>
    <dgm:pt modelId="{C43D7346-BC45-214B-BBFB-127D60EC3899}" type="pres">
      <dgm:prSet presAssocID="{52026C68-DA37-C04C-A3C9-F691765D68D4}" presName="sibTrans" presStyleLbl="sibTrans1D1" presStyleIdx="1" presStyleCnt="4"/>
      <dgm:spPr/>
      <dgm:t>
        <a:bodyPr/>
        <a:lstStyle/>
        <a:p>
          <a:endParaRPr lang="en-US"/>
        </a:p>
      </dgm:t>
    </dgm:pt>
    <dgm:pt modelId="{2A02743E-FB04-FD48-8E0A-E1D2E3A2F7B8}" type="pres">
      <dgm:prSet presAssocID="{B599DB48-9C0C-C74D-9FA1-8171D574EB17}" presName="node" presStyleLbl="node1" presStyleIdx="2" presStyleCnt="4">
        <dgm:presLayoutVars>
          <dgm:bulletEnabled val="1"/>
        </dgm:presLayoutVars>
      </dgm:prSet>
      <dgm:spPr/>
      <dgm:t>
        <a:bodyPr/>
        <a:lstStyle/>
        <a:p>
          <a:endParaRPr lang="en-US"/>
        </a:p>
      </dgm:t>
    </dgm:pt>
    <dgm:pt modelId="{0E6C83C0-944C-B94F-AFAE-836006A0C82F}" type="pres">
      <dgm:prSet presAssocID="{B599DB48-9C0C-C74D-9FA1-8171D574EB17}" presName="spNode" presStyleCnt="0"/>
      <dgm:spPr/>
    </dgm:pt>
    <dgm:pt modelId="{92ED7888-7350-8044-840B-D5C3FC00F263}" type="pres">
      <dgm:prSet presAssocID="{0638F3D5-9B60-2B4C-9063-A270C1FA0944}" presName="sibTrans" presStyleLbl="sibTrans1D1" presStyleIdx="2" presStyleCnt="4"/>
      <dgm:spPr/>
      <dgm:t>
        <a:bodyPr/>
        <a:lstStyle/>
        <a:p>
          <a:endParaRPr lang="en-US"/>
        </a:p>
      </dgm:t>
    </dgm:pt>
    <dgm:pt modelId="{48E4A2D5-2C7C-744E-A6D9-CE3B97EBB038}" type="pres">
      <dgm:prSet presAssocID="{451DFD70-BF25-6C4D-B6D5-24084BA3A717}" presName="node" presStyleLbl="node1" presStyleIdx="3" presStyleCnt="4">
        <dgm:presLayoutVars>
          <dgm:bulletEnabled val="1"/>
        </dgm:presLayoutVars>
      </dgm:prSet>
      <dgm:spPr/>
      <dgm:t>
        <a:bodyPr/>
        <a:lstStyle/>
        <a:p>
          <a:endParaRPr lang="en-US"/>
        </a:p>
      </dgm:t>
    </dgm:pt>
    <dgm:pt modelId="{B758DD9D-A7FE-A745-A61C-77D0B753828D}" type="pres">
      <dgm:prSet presAssocID="{451DFD70-BF25-6C4D-B6D5-24084BA3A717}" presName="spNode" presStyleCnt="0"/>
      <dgm:spPr/>
    </dgm:pt>
    <dgm:pt modelId="{C9E6FD95-4957-1F45-93AF-301947E67A03}" type="pres">
      <dgm:prSet presAssocID="{3109EA70-CD13-8A48-92B2-0C561CE1997F}" presName="sibTrans" presStyleLbl="sibTrans1D1" presStyleIdx="3" presStyleCnt="4"/>
      <dgm:spPr/>
      <dgm:t>
        <a:bodyPr/>
        <a:lstStyle/>
        <a:p>
          <a:endParaRPr lang="en-US"/>
        </a:p>
      </dgm:t>
    </dgm:pt>
  </dgm:ptLst>
  <dgm:cxnLst>
    <dgm:cxn modelId="{AE752CD0-72B8-0E47-A50D-76A968F320D8}" type="presOf" srcId="{A8C60FCF-3F4B-1F4B-AB24-F970E6744C35}" destId="{05B38CA3-10D8-2A46-B49B-0E8B53009CE3}" srcOrd="0" destOrd="0" presId="urn:microsoft.com/office/officeart/2005/8/layout/cycle6"/>
    <dgm:cxn modelId="{6E94B744-6C55-8F49-8150-8AEE90CEAC36}" type="presOf" srcId="{52026C68-DA37-C04C-A3C9-F691765D68D4}" destId="{C43D7346-BC45-214B-BBFB-127D60EC3899}" srcOrd="0" destOrd="0" presId="urn:microsoft.com/office/officeart/2005/8/layout/cycle6"/>
    <dgm:cxn modelId="{133D86DB-146D-3441-8607-CAF7985C8072}" type="presOf" srcId="{3109EA70-CD13-8A48-92B2-0C561CE1997F}" destId="{C9E6FD95-4957-1F45-93AF-301947E67A03}" srcOrd="0" destOrd="0" presId="urn:microsoft.com/office/officeart/2005/8/layout/cycle6"/>
    <dgm:cxn modelId="{0EF3B97A-82A7-5C48-8B5C-E99605DFE356}" type="presOf" srcId="{B599DB48-9C0C-C74D-9FA1-8171D574EB17}" destId="{2A02743E-FB04-FD48-8E0A-E1D2E3A2F7B8}" srcOrd="0" destOrd="0" presId="urn:microsoft.com/office/officeart/2005/8/layout/cycle6"/>
    <dgm:cxn modelId="{8D4038E1-CAD9-144C-BD6F-5D5BF027EEA5}" type="presOf" srcId="{4F9A820A-EDAB-DE40-B56B-AAF0609521F6}" destId="{F15D1975-A46C-E34B-97F0-3FCFD8E2A1C7}" srcOrd="0" destOrd="0" presId="urn:microsoft.com/office/officeart/2005/8/layout/cycle6"/>
    <dgm:cxn modelId="{F287022D-A5FB-6C4E-9B21-28D4AC43F3B5}" srcId="{61359D9C-9B60-A24D-9EDC-D4B3EA1C4678}" destId="{372BF107-548F-F149-85CF-C31EF6FF8DBE}" srcOrd="0" destOrd="0" parTransId="{2AD05ABF-7D8F-6B4C-8B14-101675700D9D}" sibTransId="{89535A30-F8B8-334F-8B36-77E3C2B71434}"/>
    <dgm:cxn modelId="{9B412F74-B984-774D-9417-CD6D03E3B96F}" srcId="{61359D9C-9B60-A24D-9EDC-D4B3EA1C4678}" destId="{40161663-DDE9-624A-A437-A27341AF4AC7}" srcOrd="1" destOrd="0" parTransId="{1B4F27DD-78D5-E74D-9F42-22EA3B3CE710}" sibTransId="{3BC46695-3C79-304D-B13E-D7005ADF8A38}"/>
    <dgm:cxn modelId="{AB3EB134-BC04-3249-BBC3-D6AEF39BD4BA}" srcId="{A8C60FCF-3F4B-1F4B-AB24-F970E6744C35}" destId="{4F9A820A-EDAB-DE40-B56B-AAF0609521F6}" srcOrd="1" destOrd="0" parTransId="{DA82CD19-C9D8-EE49-91BC-2CA353529DF0}" sibTransId="{52026C68-DA37-C04C-A3C9-F691765D68D4}"/>
    <dgm:cxn modelId="{B3F4EE61-6783-814C-A29D-EDFCA65BDE6D}" srcId="{A8C60FCF-3F4B-1F4B-AB24-F970E6744C35}" destId="{451DFD70-BF25-6C4D-B6D5-24084BA3A717}" srcOrd="3" destOrd="0" parTransId="{C6AE5915-6272-F140-8CD0-09D109208285}" sibTransId="{3109EA70-CD13-8A48-92B2-0C561CE1997F}"/>
    <dgm:cxn modelId="{BF845987-0E8E-E747-803E-2470C2E009CF}" srcId="{A8C60FCF-3F4B-1F4B-AB24-F970E6744C35}" destId="{61359D9C-9B60-A24D-9EDC-D4B3EA1C4678}" srcOrd="0" destOrd="0" parTransId="{D8256109-F4F3-754C-856F-DDAB470FC069}" sibTransId="{BC9788E6-D195-2744-9FD7-F601F539128B}"/>
    <dgm:cxn modelId="{892711ED-1D35-CE4B-A1C8-B4FF4CBDCD43}" type="presOf" srcId="{451DFD70-BF25-6C4D-B6D5-24084BA3A717}" destId="{48E4A2D5-2C7C-744E-A6D9-CE3B97EBB038}" srcOrd="0" destOrd="0" presId="urn:microsoft.com/office/officeart/2005/8/layout/cycle6"/>
    <dgm:cxn modelId="{13AAC6AC-7873-4740-A137-AF6D5A4C1470}" type="presOf" srcId="{61359D9C-9B60-A24D-9EDC-D4B3EA1C4678}" destId="{7CC134FB-7FDC-8A43-9A89-D66932D2FA69}" srcOrd="0" destOrd="0" presId="urn:microsoft.com/office/officeart/2005/8/layout/cycle6"/>
    <dgm:cxn modelId="{9EB492B9-B009-B441-B0B0-3C29C54FD7FA}" srcId="{A8C60FCF-3F4B-1F4B-AB24-F970E6744C35}" destId="{B599DB48-9C0C-C74D-9FA1-8171D574EB17}" srcOrd="2" destOrd="0" parTransId="{E7D22840-B1DC-3446-917B-DBD582A5090B}" sibTransId="{0638F3D5-9B60-2B4C-9063-A270C1FA0944}"/>
    <dgm:cxn modelId="{DEC6DAFB-728F-4345-82B1-37D2297C1B3B}" type="presOf" srcId="{BC9788E6-D195-2744-9FD7-F601F539128B}" destId="{16FDE1BA-7820-3243-996D-26B84EB3B687}" srcOrd="0" destOrd="0" presId="urn:microsoft.com/office/officeart/2005/8/layout/cycle6"/>
    <dgm:cxn modelId="{672B4A1E-493A-1C46-AC68-0CBE02CC82C9}" type="presOf" srcId="{40161663-DDE9-624A-A437-A27341AF4AC7}" destId="{7CC134FB-7FDC-8A43-9A89-D66932D2FA69}" srcOrd="0" destOrd="2" presId="urn:microsoft.com/office/officeart/2005/8/layout/cycle6"/>
    <dgm:cxn modelId="{4C45CAE9-FCF4-E044-A63B-6F2D9E3C090E}" type="presOf" srcId="{0638F3D5-9B60-2B4C-9063-A270C1FA0944}" destId="{92ED7888-7350-8044-840B-D5C3FC00F263}" srcOrd="0" destOrd="0" presId="urn:microsoft.com/office/officeart/2005/8/layout/cycle6"/>
    <dgm:cxn modelId="{53CD1D90-12F9-C74F-A112-98D92C603914}" type="presOf" srcId="{372BF107-548F-F149-85CF-C31EF6FF8DBE}" destId="{7CC134FB-7FDC-8A43-9A89-D66932D2FA69}" srcOrd="0" destOrd="1" presId="urn:microsoft.com/office/officeart/2005/8/layout/cycle6"/>
    <dgm:cxn modelId="{07E3F1B5-7769-FD4F-9F15-36778B2DB1DF}" type="presParOf" srcId="{05B38CA3-10D8-2A46-B49B-0E8B53009CE3}" destId="{7CC134FB-7FDC-8A43-9A89-D66932D2FA69}" srcOrd="0" destOrd="0" presId="urn:microsoft.com/office/officeart/2005/8/layout/cycle6"/>
    <dgm:cxn modelId="{70CF61D4-1BDE-3444-9E73-0D2201272F42}" type="presParOf" srcId="{05B38CA3-10D8-2A46-B49B-0E8B53009CE3}" destId="{031947E7-EF86-9941-B4C7-8B9D27FDDEEA}" srcOrd="1" destOrd="0" presId="urn:microsoft.com/office/officeart/2005/8/layout/cycle6"/>
    <dgm:cxn modelId="{FF033969-6001-BA41-A237-7B79394C9321}" type="presParOf" srcId="{05B38CA3-10D8-2A46-B49B-0E8B53009CE3}" destId="{16FDE1BA-7820-3243-996D-26B84EB3B687}" srcOrd="2" destOrd="0" presId="urn:microsoft.com/office/officeart/2005/8/layout/cycle6"/>
    <dgm:cxn modelId="{E6CF5E52-5C9E-0C42-A3E8-9424E609B8BA}" type="presParOf" srcId="{05B38CA3-10D8-2A46-B49B-0E8B53009CE3}" destId="{F15D1975-A46C-E34B-97F0-3FCFD8E2A1C7}" srcOrd="3" destOrd="0" presId="urn:microsoft.com/office/officeart/2005/8/layout/cycle6"/>
    <dgm:cxn modelId="{521C7EE0-37E5-D94D-A91E-EEFBF6503F79}" type="presParOf" srcId="{05B38CA3-10D8-2A46-B49B-0E8B53009CE3}" destId="{C6B9B861-E22C-BB4D-B820-032BEB1D7B76}" srcOrd="4" destOrd="0" presId="urn:microsoft.com/office/officeart/2005/8/layout/cycle6"/>
    <dgm:cxn modelId="{D8CF0722-4263-124F-9902-704557C9CA10}" type="presParOf" srcId="{05B38CA3-10D8-2A46-B49B-0E8B53009CE3}" destId="{C43D7346-BC45-214B-BBFB-127D60EC3899}" srcOrd="5" destOrd="0" presId="urn:microsoft.com/office/officeart/2005/8/layout/cycle6"/>
    <dgm:cxn modelId="{E1058C68-3CD4-1E4D-9431-0E0D2BE9C452}" type="presParOf" srcId="{05B38CA3-10D8-2A46-B49B-0E8B53009CE3}" destId="{2A02743E-FB04-FD48-8E0A-E1D2E3A2F7B8}" srcOrd="6" destOrd="0" presId="urn:microsoft.com/office/officeart/2005/8/layout/cycle6"/>
    <dgm:cxn modelId="{39FDDE60-3F9D-2149-8A51-6FD77665549A}" type="presParOf" srcId="{05B38CA3-10D8-2A46-B49B-0E8B53009CE3}" destId="{0E6C83C0-944C-B94F-AFAE-836006A0C82F}" srcOrd="7" destOrd="0" presId="urn:microsoft.com/office/officeart/2005/8/layout/cycle6"/>
    <dgm:cxn modelId="{819CBF06-B4E6-6741-B659-E13C71D4751A}" type="presParOf" srcId="{05B38CA3-10D8-2A46-B49B-0E8B53009CE3}" destId="{92ED7888-7350-8044-840B-D5C3FC00F263}" srcOrd="8" destOrd="0" presId="urn:microsoft.com/office/officeart/2005/8/layout/cycle6"/>
    <dgm:cxn modelId="{24053D52-78CB-FD44-A300-F6EFD452F648}" type="presParOf" srcId="{05B38CA3-10D8-2A46-B49B-0E8B53009CE3}" destId="{48E4A2D5-2C7C-744E-A6D9-CE3B97EBB038}" srcOrd="9" destOrd="0" presId="urn:microsoft.com/office/officeart/2005/8/layout/cycle6"/>
    <dgm:cxn modelId="{7625766B-A2FC-5E42-A373-E72103D7B09C}" type="presParOf" srcId="{05B38CA3-10D8-2A46-B49B-0E8B53009CE3}" destId="{B758DD9D-A7FE-A745-A61C-77D0B753828D}" srcOrd="10" destOrd="0" presId="urn:microsoft.com/office/officeart/2005/8/layout/cycle6"/>
    <dgm:cxn modelId="{E47DC748-DDEB-5B48-BE2D-A7AEE5023284}" type="presParOf" srcId="{05B38CA3-10D8-2A46-B49B-0E8B53009CE3}" destId="{C9E6FD95-4957-1F45-93AF-301947E67A03}" srcOrd="11"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134FB-7FDC-8A43-9A89-D66932D2FA69}">
      <dsp:nvSpPr>
        <dsp:cNvPr id="0" name=""/>
        <dsp:cNvSpPr/>
      </dsp:nvSpPr>
      <dsp:spPr>
        <a:xfrm>
          <a:off x="3126525" y="1247"/>
          <a:ext cx="1333588" cy="86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t>
          </a:r>
        </a:p>
        <a:p>
          <a:pPr marL="114300" lvl="1" indent="-114300" algn="l" defTabSz="533400">
            <a:lnSpc>
              <a:spcPct val="90000"/>
            </a:lnSpc>
            <a:spcBef>
              <a:spcPct val="0"/>
            </a:spcBef>
            <a:spcAft>
              <a:spcPct val="15000"/>
            </a:spcAft>
            <a:buChar char="•"/>
          </a:pPr>
          <a:endParaRPr lang="en-US" sz="1200" kern="1200"/>
        </a:p>
        <a:p>
          <a:pPr marL="114300" lvl="1" indent="-114300" algn="l" defTabSz="533400">
            <a:lnSpc>
              <a:spcPct val="90000"/>
            </a:lnSpc>
            <a:spcBef>
              <a:spcPct val="0"/>
            </a:spcBef>
            <a:spcAft>
              <a:spcPct val="15000"/>
            </a:spcAft>
            <a:buChar char="•"/>
          </a:pPr>
          <a:endParaRPr lang="en-US" sz="1200" kern="1200"/>
        </a:p>
      </dsp:txBody>
      <dsp:txXfrm>
        <a:off x="3168840" y="43562"/>
        <a:ext cx="1248958" cy="782202"/>
      </dsp:txXfrm>
    </dsp:sp>
    <dsp:sp modelId="{16FDE1BA-7820-3243-996D-26B84EB3B687}">
      <dsp:nvSpPr>
        <dsp:cNvPr id="0" name=""/>
        <dsp:cNvSpPr/>
      </dsp:nvSpPr>
      <dsp:spPr>
        <a:xfrm>
          <a:off x="2361938" y="434664"/>
          <a:ext cx="2862762" cy="2862762"/>
        </a:xfrm>
        <a:custGeom>
          <a:avLst/>
          <a:gdLst/>
          <a:ahLst/>
          <a:cxnLst/>
          <a:rect l="0" t="0" r="0" b="0"/>
          <a:pathLst>
            <a:path>
              <a:moveTo>
                <a:pt x="2107770" y="169894"/>
              </a:moveTo>
              <a:arcTo wR="1431381" hR="1431381" stAng="17891970" swAng="2624398"/>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5D1975-A46C-E34B-97F0-3FCFD8E2A1C7}">
      <dsp:nvSpPr>
        <dsp:cNvPr id="0" name=""/>
        <dsp:cNvSpPr/>
      </dsp:nvSpPr>
      <dsp:spPr>
        <a:xfrm>
          <a:off x="4557906" y="1432629"/>
          <a:ext cx="1333588" cy="86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4600221" y="1474944"/>
        <a:ext cx="1248958" cy="782202"/>
      </dsp:txXfrm>
    </dsp:sp>
    <dsp:sp modelId="{C43D7346-BC45-214B-BBFB-127D60EC3899}">
      <dsp:nvSpPr>
        <dsp:cNvPr id="0" name=""/>
        <dsp:cNvSpPr/>
      </dsp:nvSpPr>
      <dsp:spPr>
        <a:xfrm>
          <a:off x="2361938" y="434664"/>
          <a:ext cx="2862762" cy="2862762"/>
        </a:xfrm>
        <a:custGeom>
          <a:avLst/>
          <a:gdLst/>
          <a:ahLst/>
          <a:cxnLst/>
          <a:rect l="0" t="0" r="0" b="0"/>
          <a:pathLst>
            <a:path>
              <a:moveTo>
                <a:pt x="2792237" y="1875140"/>
              </a:moveTo>
              <a:arcTo wR="1431381" hR="1431381" stAng="1083631" swAng="2624398"/>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02743E-FB04-FD48-8E0A-E1D2E3A2F7B8}">
      <dsp:nvSpPr>
        <dsp:cNvPr id="0" name=""/>
        <dsp:cNvSpPr/>
      </dsp:nvSpPr>
      <dsp:spPr>
        <a:xfrm>
          <a:off x="3126525" y="2864010"/>
          <a:ext cx="1333588" cy="86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3168840" y="2906325"/>
        <a:ext cx="1248958" cy="782202"/>
      </dsp:txXfrm>
    </dsp:sp>
    <dsp:sp modelId="{92ED7888-7350-8044-840B-D5C3FC00F263}">
      <dsp:nvSpPr>
        <dsp:cNvPr id="0" name=""/>
        <dsp:cNvSpPr/>
      </dsp:nvSpPr>
      <dsp:spPr>
        <a:xfrm>
          <a:off x="2361938" y="434664"/>
          <a:ext cx="2862762" cy="2862762"/>
        </a:xfrm>
        <a:custGeom>
          <a:avLst/>
          <a:gdLst/>
          <a:ahLst/>
          <a:cxnLst/>
          <a:rect l="0" t="0" r="0" b="0"/>
          <a:pathLst>
            <a:path>
              <a:moveTo>
                <a:pt x="754991" y="2692868"/>
              </a:moveTo>
              <a:arcTo wR="1431381" hR="1431381" stAng="7091970" swAng="2624398"/>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8E4A2D5-2C7C-744E-A6D9-CE3B97EBB038}">
      <dsp:nvSpPr>
        <dsp:cNvPr id="0" name=""/>
        <dsp:cNvSpPr/>
      </dsp:nvSpPr>
      <dsp:spPr>
        <a:xfrm>
          <a:off x="1695143" y="1432629"/>
          <a:ext cx="1333588" cy="86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1737458" y="1474944"/>
        <a:ext cx="1248958" cy="782202"/>
      </dsp:txXfrm>
    </dsp:sp>
    <dsp:sp modelId="{C9E6FD95-4957-1F45-93AF-301947E67A03}">
      <dsp:nvSpPr>
        <dsp:cNvPr id="0" name=""/>
        <dsp:cNvSpPr/>
      </dsp:nvSpPr>
      <dsp:spPr>
        <a:xfrm>
          <a:off x="2361938" y="434664"/>
          <a:ext cx="2862762" cy="2862762"/>
        </a:xfrm>
        <a:custGeom>
          <a:avLst/>
          <a:gdLst/>
          <a:ahLst/>
          <a:cxnLst/>
          <a:rect l="0" t="0" r="0" b="0"/>
          <a:pathLst>
            <a:path>
              <a:moveTo>
                <a:pt x="70524" y="987622"/>
              </a:moveTo>
              <a:arcTo wR="1431381" hR="1431381" stAng="11883631" swAng="2624398"/>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703B0-1B4B-4910-BA8D-12D2BE9B2252}" type="datetimeFigureOut">
              <a:rPr lang="en-IN" smtClean="0"/>
              <a:pPr/>
              <a:t>12-05-2021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95C56-331B-4E79-B018-2D92CB34308B}" type="slidenum">
              <a:rPr lang="en-IN" smtClean="0"/>
              <a:pPr/>
              <a:t>‹#›</a:t>
            </a:fld>
            <a:endParaRPr lang="en-IN"/>
          </a:p>
        </p:txBody>
      </p:sp>
    </p:spTree>
    <p:extLst>
      <p:ext uri="{BB962C8B-B14F-4D97-AF65-F5344CB8AC3E}">
        <p14:creationId xmlns:p14="http://schemas.microsoft.com/office/powerpoint/2010/main" xmlns="" val="3934220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Google Shape;65;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1707258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xmlns="" id="{F8684924-DC57-B34D-BFC4-AE46A2B87538}"/>
              </a:ext>
            </a:extLst>
          </p:cNvPr>
          <p:cNvSpPr/>
          <p:nvPr userDrawn="1"/>
        </p:nvSpPr>
        <p:spPr>
          <a:xfrm>
            <a:off x="171859" y="189424"/>
            <a:ext cx="11871205" cy="6522030"/>
          </a:xfrm>
          <a:prstGeom prst="roundRect">
            <a:avLst>
              <a:gd name="adj" fmla="val 52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xmlns="" id="{DB76561C-0933-304A-8F18-5AA9E000EBF9}"/>
              </a:ext>
            </a:extLst>
          </p:cNvPr>
          <p:cNvSpPr/>
          <p:nvPr userDrawn="1"/>
        </p:nvSpPr>
        <p:spPr>
          <a:xfrm>
            <a:off x="65325" y="52747"/>
            <a:ext cx="1123393" cy="1123393"/>
          </a:xfrm>
          <a:prstGeom prst="ellipse">
            <a:avLst/>
          </a:prstGeom>
          <a:solidFill>
            <a:schemeClr val="bg1"/>
          </a:solidFill>
          <a:ln>
            <a:solidFill>
              <a:srgbClr val="DACAC1">
                <a:alpha val="7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10" descr="Image result for GOVERNMENT OF TELANGANA">
            <a:extLst>
              <a:ext uri="{FF2B5EF4-FFF2-40B4-BE49-F238E27FC236}">
                <a16:creationId xmlns:a16="http://schemas.microsoft.com/office/drawing/2014/main" xmlns="" id="{10CE6F2B-A2CA-C14A-90D2-C42EFFBDB97B}"/>
              </a:ext>
            </a:extLst>
          </p:cNvPr>
          <p:cNvPicPr>
            <a:picLocks noChangeAspect="1" noChangeArrowheads="1"/>
          </p:cNvPicPr>
          <p:nvPr userDrawn="1"/>
        </p:nvPicPr>
        <p:blipFill>
          <a:blip r:embed="rId3">
            <a:clrChange>
              <a:clrFrom>
                <a:srgbClr val="CEAD63"/>
              </a:clrFrom>
              <a:clrTo>
                <a:srgbClr val="CEAD63">
                  <a:alpha val="0"/>
                </a:srgbClr>
              </a:clrTo>
            </a:clrChange>
            <a:extLst>
              <a:ext uri="{28A0092B-C50C-407E-A947-70E740481C1C}">
                <a14:useLocalDpi xmlns:a14="http://schemas.microsoft.com/office/drawing/2010/main" xmlns="" val="0"/>
              </a:ext>
            </a:extLst>
          </a:blip>
          <a:srcRect/>
          <a:stretch>
            <a:fillRect/>
          </a:stretch>
        </p:blipFill>
        <p:spPr bwMode="auto">
          <a:xfrm>
            <a:off x="11025222" y="52747"/>
            <a:ext cx="1123393" cy="112319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AE2AD677-0F9F-2446-AB32-95969DFB1C53}"/>
              </a:ext>
            </a:extLst>
          </p:cNvPr>
          <p:cNvPicPr>
            <a:picLocks noChangeAspect="1"/>
          </p:cNvPicPr>
          <p:nvPr userDrawn="1"/>
        </p:nvPicPr>
        <p:blipFill>
          <a:blip r:embed="rId4" cstate="print"/>
          <a:stretch>
            <a:fillRect/>
          </a:stretch>
        </p:blipFill>
        <p:spPr>
          <a:xfrm>
            <a:off x="241940" y="301005"/>
            <a:ext cx="784351" cy="659429"/>
          </a:xfrm>
          <a:prstGeom prst="roundRect">
            <a:avLst>
              <a:gd name="adj" fmla="val 12740"/>
            </a:avLst>
          </a:prstGeom>
          <a:solidFill>
            <a:srgbClr val="FFFFFF">
              <a:shade val="85000"/>
            </a:srgbClr>
          </a:solidFill>
          <a:ln>
            <a:noFill/>
          </a:ln>
          <a:effectLst/>
        </p:spPr>
      </p:pic>
    </p:spTree>
    <p:extLst>
      <p:ext uri="{BB962C8B-B14F-4D97-AF65-F5344CB8AC3E}">
        <p14:creationId xmlns:p14="http://schemas.microsoft.com/office/powerpoint/2010/main" xmlns="" val="41300740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EB83D6-63D0-4690-BD46-5BC3280478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1FA975B-EE10-4F88-AF39-F4D5B3D940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511DA87-B4BB-4D1E-AEF0-33C59C76C3CD}"/>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5" name="Footer Placeholder 4">
            <a:extLst>
              <a:ext uri="{FF2B5EF4-FFF2-40B4-BE49-F238E27FC236}">
                <a16:creationId xmlns:a16="http://schemas.microsoft.com/office/drawing/2014/main" xmlns="" id="{60053BAD-9C68-4C87-AAA9-1A81E4D08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8CBCB6-5091-4265-8FA8-28D32E54A34D}"/>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259737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4542B1-505A-44B3-9913-933409222B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6C2707-F2C0-4FCD-B4D2-3B41DC31A9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44AB55-396D-4D5D-8FE6-78CFCE953378}"/>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5" name="Footer Placeholder 4">
            <a:extLst>
              <a:ext uri="{FF2B5EF4-FFF2-40B4-BE49-F238E27FC236}">
                <a16:creationId xmlns:a16="http://schemas.microsoft.com/office/drawing/2014/main" xmlns="" id="{0C504F6D-B517-4C55-869A-BF25FF4A8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289A38-07DB-4215-90BF-C723BA10D35C}"/>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194815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fld id="{6FE8C025-CD7A-4966-867E-81CF82B15267}" type="datetime2">
              <a:rPr lang="en-US" smtClean="0"/>
              <a:pPr/>
              <a:t>Wednesday, May 12, 2021</a:t>
            </a:fld>
            <a:endParaRPr lang="en-US"/>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xmlns="" val="243512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4" name="Google Shape;14;p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15127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7" name="Google Shape;17;p3"/>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403132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940664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662112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3" name="Google Shape;33;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4" name="Google Shape;34;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5" name="Google Shape;35;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616892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8" name="Google Shape;38;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352491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4" name="Google Shape;44;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05792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xmlns="" id="{CFA24618-E077-394A-8B1A-BFBDE2C14ECB}"/>
              </a:ext>
            </a:extLst>
          </p:cNvPr>
          <p:cNvSpPr/>
          <p:nvPr userDrawn="1"/>
        </p:nvSpPr>
        <p:spPr>
          <a:xfrm>
            <a:off x="171859" y="189424"/>
            <a:ext cx="11871205" cy="6522030"/>
          </a:xfrm>
          <a:prstGeom prst="roundRect">
            <a:avLst>
              <a:gd name="adj" fmla="val 52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1DFEDCA9-52BA-492C-9EA6-491D26ADB948}"/>
              </a:ext>
            </a:extLst>
          </p:cNvPr>
          <p:cNvSpPr/>
          <p:nvPr userDrawn="1"/>
        </p:nvSpPr>
        <p:spPr>
          <a:xfrm>
            <a:off x="65325" y="52747"/>
            <a:ext cx="1123393" cy="1123393"/>
          </a:xfrm>
          <a:prstGeom prst="ellipse">
            <a:avLst/>
          </a:prstGeom>
          <a:solidFill>
            <a:schemeClr val="bg1"/>
          </a:solidFill>
          <a:ln>
            <a:solidFill>
              <a:srgbClr val="DACAC1">
                <a:alpha val="7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xmlns="" id="{CDBABDB0-73BF-46F6-9B4B-004A583CB592}"/>
              </a:ext>
            </a:extLst>
          </p:cNvPr>
          <p:cNvPicPr>
            <a:picLocks noChangeAspect="1"/>
          </p:cNvPicPr>
          <p:nvPr userDrawn="1"/>
        </p:nvPicPr>
        <p:blipFill>
          <a:blip r:embed="rId3" cstate="print"/>
          <a:stretch>
            <a:fillRect/>
          </a:stretch>
        </p:blipFill>
        <p:spPr>
          <a:xfrm>
            <a:off x="241940" y="301005"/>
            <a:ext cx="784351" cy="659429"/>
          </a:xfrm>
          <a:prstGeom prst="roundRect">
            <a:avLst>
              <a:gd name="adj" fmla="val 12740"/>
            </a:avLst>
          </a:prstGeom>
          <a:solidFill>
            <a:srgbClr val="FFFFFF">
              <a:shade val="85000"/>
            </a:srgbClr>
          </a:solidFill>
          <a:ln>
            <a:noFill/>
          </a:ln>
          <a:effectLst/>
        </p:spPr>
      </p:pic>
      <p:pic>
        <p:nvPicPr>
          <p:cNvPr id="13" name="Picture 10" descr="Image result for GOVERNMENT OF TELANGANA">
            <a:extLst>
              <a:ext uri="{FF2B5EF4-FFF2-40B4-BE49-F238E27FC236}">
                <a16:creationId xmlns:a16="http://schemas.microsoft.com/office/drawing/2014/main" xmlns="" id="{15678D3C-421A-194A-B61B-4DFE90E30A55}"/>
              </a:ext>
            </a:extLst>
          </p:cNvPr>
          <p:cNvPicPr>
            <a:picLocks noChangeAspect="1" noChangeArrowheads="1"/>
          </p:cNvPicPr>
          <p:nvPr userDrawn="1"/>
        </p:nvPicPr>
        <p:blipFill>
          <a:blip r:embed="rId4">
            <a:clrChange>
              <a:clrFrom>
                <a:srgbClr val="CEAD63"/>
              </a:clrFrom>
              <a:clrTo>
                <a:srgbClr val="CEAD63">
                  <a:alpha val="0"/>
                </a:srgbClr>
              </a:clrTo>
            </a:clrChange>
            <a:extLst>
              <a:ext uri="{28A0092B-C50C-407E-A947-70E740481C1C}">
                <a14:useLocalDpi xmlns:a14="http://schemas.microsoft.com/office/drawing/2010/main" xmlns="" val="0"/>
              </a:ext>
            </a:extLst>
          </a:blip>
          <a:srcRect/>
          <a:stretch>
            <a:fillRect/>
          </a:stretch>
        </p:blipFill>
        <p:spPr bwMode="auto">
          <a:xfrm>
            <a:off x="11025222" y="52747"/>
            <a:ext cx="1123393" cy="112319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4" name="Shape 891">
            <a:extLst>
              <a:ext uri="{FF2B5EF4-FFF2-40B4-BE49-F238E27FC236}">
                <a16:creationId xmlns:a16="http://schemas.microsoft.com/office/drawing/2014/main" xmlns="" id="{0A955748-80B4-874D-92D0-81888975057D}"/>
              </a:ext>
            </a:extLst>
          </p:cNvPr>
          <p:cNvCxnSpPr/>
          <p:nvPr userDrawn="1"/>
        </p:nvCxnSpPr>
        <p:spPr>
          <a:xfrm>
            <a:off x="5803113" y="1381250"/>
            <a:ext cx="565262" cy="0"/>
          </a:xfrm>
          <a:prstGeom prst="straightConnector1">
            <a:avLst/>
          </a:prstGeom>
          <a:noFill/>
          <a:ln w="28575" cap="flat" cmpd="sng">
            <a:solidFill>
              <a:schemeClr val="lt2"/>
            </a:solidFill>
            <a:prstDash val="solid"/>
            <a:round/>
            <a:headEnd type="none" w="sm" len="sm"/>
            <a:tailEnd type="none" w="sm" len="sm"/>
          </a:ln>
        </p:spPr>
      </p:cxnSp>
      <p:sp>
        <p:nvSpPr>
          <p:cNvPr id="15" name="Oval 14">
            <a:extLst>
              <a:ext uri="{FF2B5EF4-FFF2-40B4-BE49-F238E27FC236}">
                <a16:creationId xmlns:a16="http://schemas.microsoft.com/office/drawing/2014/main" xmlns="" id="{387A9999-C082-E949-BFE7-0B57FAEF3B90}"/>
              </a:ext>
            </a:extLst>
          </p:cNvPr>
          <p:cNvSpPr/>
          <p:nvPr userDrawn="1"/>
        </p:nvSpPr>
        <p:spPr>
          <a:xfrm>
            <a:off x="5920190" y="6446778"/>
            <a:ext cx="375920" cy="375920"/>
          </a:xfrm>
          <a:prstGeom prst="ellipse">
            <a:avLst/>
          </a:prstGeom>
          <a:solidFill>
            <a:schemeClr val="bg1"/>
          </a:solidFill>
          <a:ln>
            <a:solidFill>
              <a:srgbClr val="FAA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xmlns="" id="{151FBD3D-C8BA-E140-9442-0BD26A7A8864}"/>
              </a:ext>
            </a:extLst>
          </p:cNvPr>
          <p:cNvSpPr/>
          <p:nvPr userDrawn="1"/>
        </p:nvSpPr>
        <p:spPr>
          <a:xfrm>
            <a:off x="5920190" y="6446778"/>
            <a:ext cx="375920" cy="375920"/>
          </a:xfrm>
          <a:prstGeom prst="ellipse">
            <a:avLst/>
          </a:prstGeom>
          <a:solidFill>
            <a:schemeClr val="bg1"/>
          </a:solidFill>
          <a:ln>
            <a:solidFill>
              <a:srgbClr val="FAA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lide Number Placeholder 5">
            <a:extLst>
              <a:ext uri="{FF2B5EF4-FFF2-40B4-BE49-F238E27FC236}">
                <a16:creationId xmlns:a16="http://schemas.microsoft.com/office/drawing/2014/main" xmlns="" id="{763C237E-8010-2E4A-9131-687EF48781C4}"/>
              </a:ext>
            </a:extLst>
          </p:cNvPr>
          <p:cNvSpPr txBox="1">
            <a:spLocks/>
          </p:cNvSpPr>
          <p:nvPr userDrawn="1"/>
        </p:nvSpPr>
        <p:spPr>
          <a:xfrm>
            <a:off x="5884630" y="6457573"/>
            <a:ext cx="45212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492ABB-DE95-448F-8C31-8C28C5619EAA}" type="slidenum">
              <a:rPr lang="en-IN" smtClean="0"/>
              <a:pPr/>
              <a:t>‹#›</a:t>
            </a:fld>
            <a:endParaRPr lang="en-IN" dirty="0"/>
          </a:p>
        </p:txBody>
      </p:sp>
    </p:spTree>
    <p:extLst>
      <p:ext uri="{BB962C8B-B14F-4D97-AF65-F5344CB8AC3E}">
        <p14:creationId xmlns:p14="http://schemas.microsoft.com/office/powerpoint/2010/main" xmlns="" val="34195466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7" name="Google Shape;47;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8" name="Google Shape;4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9" name="Google Shape;49;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35400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4" name="Google Shape;54;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5" name="Google Shape;55;p10"/>
          <p:cNvSpPr txBox="1">
            <a:spLocks noGrp="1"/>
          </p:cNvSpPr>
          <p:nvPr>
            <p:ph type="body" idx="1"/>
          </p:nvPr>
        </p:nvSpPr>
        <p:spPr>
          <a:xfrm>
            <a:off x="76200" y="6262433"/>
            <a:ext cx="11176000" cy="5956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6" name="Google Shape;56;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231331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9" name="Google Shape;59;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60" name="Google Shape;60;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637343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76242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E20C1-B265-48A2-86C6-7C3FB30EC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BF99670-93AF-4EE4-863C-0592CD44D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52AFDCD-7BD2-4D9D-991A-ACF0138A8DC1}"/>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5" name="Footer Placeholder 4">
            <a:extLst>
              <a:ext uri="{FF2B5EF4-FFF2-40B4-BE49-F238E27FC236}">
                <a16:creationId xmlns:a16="http://schemas.microsoft.com/office/drawing/2014/main" xmlns="" id="{E80FBBD1-D5D6-475E-BB21-1D8D8134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7394A33-5D64-4B24-A517-0B15CD094897}"/>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158866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F5007-52C6-48BC-AC17-0EBA67FDF2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F01027C-6FC4-401E-A62E-B3E8927FCF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9C17E6F-467A-49CD-92E9-D6F96670BF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E9827B3-8824-4BC2-8A51-C775DEBFFAD6}"/>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6" name="Footer Placeholder 5">
            <a:extLst>
              <a:ext uri="{FF2B5EF4-FFF2-40B4-BE49-F238E27FC236}">
                <a16:creationId xmlns:a16="http://schemas.microsoft.com/office/drawing/2014/main" xmlns="" id="{F135C67A-752F-4EC8-9207-F4EFE060C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90EF60D-52F6-4B4F-B82F-E73F7EFEDAE0}"/>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330655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D36806-9803-435C-8F31-691557DCF7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C45E13-71E5-42FE-9807-6D7544FFD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B1332E7-ACDC-4FEF-9E24-CEF8078928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BF1867E-6081-4E85-968C-876C9CB81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A5B2498-AF60-4660-9D98-CE25C074B0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43CEB6E-BD6C-4595-9FA1-55F5464469D9}"/>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8" name="Footer Placeholder 7">
            <a:extLst>
              <a:ext uri="{FF2B5EF4-FFF2-40B4-BE49-F238E27FC236}">
                <a16:creationId xmlns:a16="http://schemas.microsoft.com/office/drawing/2014/main" xmlns="" id="{EBCD9E0A-8D84-452C-B450-C8D5331A98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7A3D2DF-060A-47C2-9E38-F957FB8C1771}"/>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79743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CEE05-D3C4-439F-81BA-7FD0462C38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EE0B9D6-3223-480B-86D3-17A4038DF012}"/>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4" name="Footer Placeholder 3">
            <a:extLst>
              <a:ext uri="{FF2B5EF4-FFF2-40B4-BE49-F238E27FC236}">
                <a16:creationId xmlns:a16="http://schemas.microsoft.com/office/drawing/2014/main" xmlns="" id="{1170D27E-FFC2-4EAE-B69C-5ED9EEABB3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10105C8-9BF3-4E70-AC7D-60C1C74DEA6C}"/>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100592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8922BBF-560A-4A2B-AE79-2CC5093B5EE9}"/>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3" name="Footer Placeholder 2">
            <a:extLst>
              <a:ext uri="{FF2B5EF4-FFF2-40B4-BE49-F238E27FC236}">
                <a16:creationId xmlns:a16="http://schemas.microsoft.com/office/drawing/2014/main" xmlns="" id="{970CD799-695E-4076-B3A6-15357B5CFD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D52D1CA-C1AF-4C58-99E3-2E59A99667C2}"/>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188054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9CC4C-D4D6-43C5-A033-22DD45CA8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446E9DE-E0FA-4C44-ACD0-CE04DE236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BDBECA5-8AA8-4B28-A295-9DE6DDDF3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A193C40-7953-48F8-9091-7F85F180BC15}"/>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6" name="Footer Placeholder 5">
            <a:extLst>
              <a:ext uri="{FF2B5EF4-FFF2-40B4-BE49-F238E27FC236}">
                <a16:creationId xmlns:a16="http://schemas.microsoft.com/office/drawing/2014/main" xmlns="" id="{C25FFB67-CC10-4513-BEBB-E23ACE79A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3E362E-006F-4BE3-A9A0-1F6F1C1CF276}"/>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159320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05DFE-8F8B-4303-83F1-5BF93A412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E6BDEA7-E3E5-46F7-9AF1-8E68A8A8D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7BBF115-2980-4637-A335-B2B503A33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CDA8FF4-742E-4D95-8295-DDD311A3E1F7}"/>
              </a:ext>
            </a:extLst>
          </p:cNvPr>
          <p:cNvSpPr>
            <a:spLocks noGrp="1"/>
          </p:cNvSpPr>
          <p:nvPr>
            <p:ph type="dt" sz="half" idx="10"/>
          </p:nvPr>
        </p:nvSpPr>
        <p:spPr/>
        <p:txBody>
          <a:bodyPr/>
          <a:lstStyle/>
          <a:p>
            <a:fld id="{DD306545-F420-4830-823E-E07A1696F155}" type="datetimeFigureOut">
              <a:rPr lang="en-IN" smtClean="0"/>
              <a:pPr/>
              <a:t>12-05-2021</a:t>
            </a:fld>
            <a:endParaRPr lang="en-IN"/>
          </a:p>
        </p:txBody>
      </p:sp>
      <p:sp>
        <p:nvSpPr>
          <p:cNvPr id="6" name="Footer Placeholder 5">
            <a:extLst>
              <a:ext uri="{FF2B5EF4-FFF2-40B4-BE49-F238E27FC236}">
                <a16:creationId xmlns:a16="http://schemas.microsoft.com/office/drawing/2014/main" xmlns="" id="{2BF90FE9-DEEC-4318-B673-E3BBE710A8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2D46E7C-505D-4FA9-A207-6EE7CA14ED20}"/>
              </a:ext>
            </a:extLst>
          </p:cNvPr>
          <p:cNvSpPr>
            <a:spLocks noGrp="1"/>
          </p:cNvSpPr>
          <p:nvPr>
            <p:ph type="sldNum" sz="quarter" idx="12"/>
          </p:nvPr>
        </p:nvSpPr>
        <p:spPr/>
        <p:txBody>
          <a:body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221532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DE5D89D-E6B7-44BC-8EAB-012E5E1AE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E2654B-A813-4DAC-8D70-656991383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CB631A-7D4B-4909-B5DD-61D4227D7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06545-F420-4830-823E-E07A1696F155}" type="datetimeFigureOut">
              <a:rPr lang="en-IN" smtClean="0"/>
              <a:pPr/>
              <a:t>12-05-2021</a:t>
            </a:fld>
            <a:endParaRPr lang="en-IN"/>
          </a:p>
        </p:txBody>
      </p:sp>
      <p:sp>
        <p:nvSpPr>
          <p:cNvPr id="5" name="Footer Placeholder 4">
            <a:extLst>
              <a:ext uri="{FF2B5EF4-FFF2-40B4-BE49-F238E27FC236}">
                <a16:creationId xmlns:a16="http://schemas.microsoft.com/office/drawing/2014/main" xmlns="" id="{B9CFA363-B3A4-4105-BCAF-58BB28536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1372EDC-15D5-4C89-AF54-9657E6F1F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92ABB-DE95-448F-8C31-8C28C5619EAA}" type="slidenum">
              <a:rPr lang="en-IN" smtClean="0"/>
              <a:pPr/>
              <a:t>‹#›</a:t>
            </a:fld>
            <a:endParaRPr lang="en-IN"/>
          </a:p>
        </p:txBody>
      </p:sp>
    </p:spTree>
    <p:extLst>
      <p:ext uri="{BB962C8B-B14F-4D97-AF65-F5344CB8AC3E}">
        <p14:creationId xmlns:p14="http://schemas.microsoft.com/office/powerpoint/2010/main" xmlns="" val="1321095643"/>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603013603"/>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tiff"/><Relationship Id="rId3" Type="http://schemas.openxmlformats.org/officeDocument/2006/relationships/diagramLayout" Target="../diagrams/layout1.xml"/><Relationship Id="rId7" Type="http://schemas.openxmlformats.org/officeDocument/2006/relationships/image" Target="../media/image18.tif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image" Target="../media/image20.tiff"/></Relationships>
</file>

<file path=ppt/slides/_rels/slide13.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4.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1034367" y="1501152"/>
            <a:ext cx="4017479" cy="3004044"/>
          </a:xfrm>
          <a:prstGeom prst="rect">
            <a:avLst/>
          </a:prstGeom>
          <a:noFill/>
          <a:ln>
            <a:noFill/>
          </a:ln>
        </p:spPr>
      </p:pic>
      <p:sp>
        <p:nvSpPr>
          <p:cNvPr id="68" name="Google Shape;68;p13"/>
          <p:cNvSpPr txBox="1"/>
          <p:nvPr/>
        </p:nvSpPr>
        <p:spPr>
          <a:xfrm>
            <a:off x="6755843" y="1193795"/>
            <a:ext cx="4876400" cy="4195786"/>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6400" kern="0" dirty="0">
                <a:solidFill>
                  <a:srgbClr val="FFFFFF"/>
                </a:solidFill>
                <a:latin typeface="Calibri"/>
                <a:ea typeface="Calibri"/>
                <a:cs typeface="Calibri"/>
                <a:sym typeface="Calibri"/>
              </a:rPr>
              <a:t>INDIA’S </a:t>
            </a:r>
            <a:r>
              <a:rPr lang="en" sz="6400" b="1" kern="0" dirty="0">
                <a:solidFill>
                  <a:srgbClr val="5B0F00"/>
                </a:solidFill>
                <a:latin typeface="Calibri"/>
                <a:ea typeface="Calibri"/>
                <a:cs typeface="Calibri"/>
                <a:sym typeface="Calibri"/>
              </a:rPr>
              <a:t>FIRST</a:t>
            </a:r>
            <a:endParaRPr sz="6400" b="1" kern="0" dirty="0">
              <a:solidFill>
                <a:srgbClr val="5B0F00"/>
              </a:solidFill>
              <a:latin typeface="Calibri"/>
              <a:ea typeface="Calibri"/>
              <a:cs typeface="Calibri"/>
              <a:sym typeface="Calibri"/>
            </a:endParaRPr>
          </a:p>
          <a:p>
            <a:pPr defTabSz="1219170">
              <a:buClr>
                <a:srgbClr val="000000"/>
              </a:buClr>
            </a:pPr>
            <a:r>
              <a:rPr lang="en" sz="6400" kern="0" dirty="0">
                <a:solidFill>
                  <a:srgbClr val="FFFFFF"/>
                </a:solidFill>
                <a:latin typeface="Calibri"/>
                <a:ea typeface="Calibri"/>
                <a:cs typeface="Calibri"/>
                <a:sym typeface="Calibri"/>
              </a:rPr>
              <a:t>STATE-LED</a:t>
            </a:r>
            <a:endParaRPr sz="6400" kern="0" dirty="0">
              <a:solidFill>
                <a:srgbClr val="FFFFFF"/>
              </a:solidFill>
              <a:latin typeface="Calibri"/>
              <a:ea typeface="Calibri"/>
              <a:cs typeface="Calibri"/>
              <a:sym typeface="Calibri"/>
            </a:endParaRPr>
          </a:p>
          <a:p>
            <a:pPr defTabSz="1219170">
              <a:buClr>
                <a:srgbClr val="000000"/>
              </a:buClr>
            </a:pPr>
            <a:r>
              <a:rPr lang="en" sz="6400" kern="0" dirty="0">
                <a:solidFill>
                  <a:srgbClr val="FFFFFF"/>
                </a:solidFill>
                <a:latin typeface="Calibri"/>
                <a:ea typeface="Calibri"/>
                <a:cs typeface="Calibri"/>
                <a:sym typeface="Calibri"/>
              </a:rPr>
              <a:t>INCUBATOR</a:t>
            </a:r>
            <a:endParaRPr sz="6400" kern="0" dirty="0">
              <a:solidFill>
                <a:srgbClr val="FFFFFF"/>
              </a:solidFill>
              <a:latin typeface="Calibri"/>
              <a:ea typeface="Calibri"/>
              <a:cs typeface="Calibri"/>
              <a:sym typeface="Calibri"/>
            </a:endParaRPr>
          </a:p>
          <a:p>
            <a:pPr defTabSz="1219170">
              <a:buClr>
                <a:srgbClr val="000000"/>
              </a:buClr>
            </a:pPr>
            <a:r>
              <a:rPr lang="en" sz="6400" kern="0" dirty="0">
                <a:solidFill>
                  <a:srgbClr val="FFFFFF"/>
                </a:solidFill>
                <a:latin typeface="Calibri"/>
                <a:ea typeface="Calibri"/>
                <a:cs typeface="Calibri"/>
                <a:sym typeface="Calibri"/>
              </a:rPr>
              <a:t>FOR WOMEN</a:t>
            </a:r>
            <a:endParaRPr sz="6400" kern="0" dirty="0">
              <a:solidFill>
                <a:srgbClr val="FFFFFF"/>
              </a:solidFill>
              <a:latin typeface="Calibri"/>
              <a:ea typeface="Calibri"/>
              <a:cs typeface="Calibri"/>
              <a:sym typeface="Calibri"/>
            </a:endParaRPr>
          </a:p>
        </p:txBody>
      </p:sp>
      <p:pic>
        <p:nvPicPr>
          <p:cNvPr id="69" name="Google Shape;69;p13"/>
          <p:cNvPicPr preferRelativeResize="0"/>
          <p:nvPr/>
        </p:nvPicPr>
        <p:blipFill>
          <a:blip r:embed="rId4">
            <a:alphaModFix/>
          </a:blip>
          <a:stretch>
            <a:fillRect/>
          </a:stretch>
        </p:blipFill>
        <p:spPr>
          <a:xfrm>
            <a:off x="118233" y="0"/>
            <a:ext cx="1353667" cy="1353667"/>
          </a:xfrm>
          <a:prstGeom prst="rect">
            <a:avLst/>
          </a:prstGeom>
          <a:noFill/>
          <a:ln>
            <a:noFill/>
          </a:ln>
        </p:spPr>
      </p:pic>
      <p:sp>
        <p:nvSpPr>
          <p:cNvPr id="2" name="TextBox 1">
            <a:extLst>
              <a:ext uri="{FF2B5EF4-FFF2-40B4-BE49-F238E27FC236}">
                <a16:creationId xmlns:a16="http://schemas.microsoft.com/office/drawing/2014/main" xmlns="" id="{9C88590B-FD59-1544-95C4-BCAECFE407A9}"/>
              </a:ext>
            </a:extLst>
          </p:cNvPr>
          <p:cNvSpPr txBox="1"/>
          <p:nvPr/>
        </p:nvSpPr>
        <p:spPr>
          <a:xfrm>
            <a:off x="-96334" y="4765040"/>
            <a:ext cx="6278880" cy="769441"/>
          </a:xfrm>
          <a:prstGeom prst="rect">
            <a:avLst/>
          </a:prstGeom>
          <a:noFill/>
        </p:spPr>
        <p:txBody>
          <a:bodyPr wrap="square" rtlCol="0">
            <a:spAutoFit/>
          </a:bodyPr>
          <a:lstStyle/>
          <a:p>
            <a:pPr algn="ctr"/>
            <a:r>
              <a:rPr lang="en-US" sz="4400" b="1" kern="0" dirty="0">
                <a:solidFill>
                  <a:srgbClr val="5B0F00"/>
                </a:solidFill>
                <a:latin typeface="Calibri"/>
                <a:cs typeface="Calibri"/>
              </a:rPr>
              <a:t>“PITCH PERFECT”</a:t>
            </a:r>
          </a:p>
        </p:txBody>
      </p:sp>
    </p:spTree>
    <p:extLst>
      <p:ext uri="{BB962C8B-B14F-4D97-AF65-F5344CB8AC3E}">
        <p14:creationId xmlns:p14="http://schemas.microsoft.com/office/powerpoint/2010/main" xmlns="" val="135084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2">
            <a:extLst>
              <a:ext uri="{FF2B5EF4-FFF2-40B4-BE49-F238E27FC236}">
                <a16:creationId xmlns:a16="http://schemas.microsoft.com/office/drawing/2014/main" xmlns="" id="{37132818-705B-6E40-AF41-16F9AE68C089}"/>
              </a:ext>
            </a:extLst>
          </p:cNvPr>
          <p:cNvSpPr txBox="1">
            <a:spLocks/>
          </p:cNvSpPr>
          <p:nvPr/>
        </p:nvSpPr>
        <p:spPr>
          <a:xfrm>
            <a:off x="0" y="495803"/>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Product</a:t>
            </a:r>
          </a:p>
          <a:p>
            <a:pPr algn="ctr"/>
            <a:endParaRPr lang="en-US" sz="4000" dirty="0">
              <a:latin typeface="+mn-lt"/>
            </a:endParaRPr>
          </a:p>
        </p:txBody>
      </p:sp>
      <p:sp>
        <p:nvSpPr>
          <p:cNvPr id="4" name="Content Placeholder 2">
            <a:extLst>
              <a:ext uri="{FF2B5EF4-FFF2-40B4-BE49-F238E27FC236}">
                <a16:creationId xmlns:a16="http://schemas.microsoft.com/office/drawing/2014/main" xmlns="" id="{03F0C6FF-43D6-974F-95D4-2C37E2407920}"/>
              </a:ext>
            </a:extLst>
          </p:cNvPr>
          <p:cNvSpPr txBox="1">
            <a:spLocks/>
          </p:cNvSpPr>
          <p:nvPr/>
        </p:nvSpPr>
        <p:spPr>
          <a:xfrm>
            <a:off x="5268036" y="1825625"/>
            <a:ext cx="6085764"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Product line up:</a:t>
            </a:r>
          </a:p>
          <a:p>
            <a:pPr marL="0" indent="0">
              <a:buClr>
                <a:srgbClr val="F2592A"/>
              </a:buClr>
              <a:buNone/>
            </a:pPr>
            <a:r>
              <a:rPr lang="en-US" dirty="0"/>
              <a:t> Shape:  installed in a box of dimensions 15x10x5cm,physically its placed in the front of the car</a:t>
            </a:r>
          </a:p>
          <a:p>
            <a:pPr>
              <a:buClr>
                <a:srgbClr val="F2592A"/>
              </a:buClr>
            </a:pPr>
            <a:r>
              <a:rPr lang="en-US" dirty="0"/>
              <a:t>Actives when accident or any installed functions occur</a:t>
            </a:r>
          </a:p>
          <a:p>
            <a:pPr>
              <a:buClr>
                <a:srgbClr val="F2592A"/>
              </a:buClr>
            </a:pPr>
            <a:r>
              <a:rPr lang="en-US" dirty="0"/>
              <a:t>It consists of the components like Arduino , GPS, LCD,GSM</a:t>
            </a:r>
          </a:p>
        </p:txBody>
      </p:sp>
      <p:pic>
        <p:nvPicPr>
          <p:cNvPr id="5" name="Picture 4">
            <a:extLst>
              <a:ext uri="{FF2B5EF4-FFF2-40B4-BE49-F238E27FC236}">
                <a16:creationId xmlns:a16="http://schemas.microsoft.com/office/drawing/2014/main" xmlns="" id="{5F96781A-6ECC-DF4B-9351-13C44F04D2C4}"/>
              </a:ext>
            </a:extLst>
          </p:cNvPr>
          <p:cNvPicPr>
            <a:picLocks noChangeAspect="1"/>
          </p:cNvPicPr>
          <p:nvPr/>
        </p:nvPicPr>
        <p:blipFill>
          <a:blip r:embed="rId2" cstate="print"/>
          <a:stretch>
            <a:fillRect/>
          </a:stretch>
        </p:blipFill>
        <p:spPr>
          <a:xfrm>
            <a:off x="289016" y="1403786"/>
            <a:ext cx="2025214" cy="2025214"/>
          </a:xfrm>
          <a:prstGeom prst="rect">
            <a:avLst/>
          </a:prstGeom>
        </p:spPr>
      </p:pic>
      <p:pic>
        <p:nvPicPr>
          <p:cNvPr id="2" name="Picture 1">
            <a:extLst>
              <a:ext uri="{FF2B5EF4-FFF2-40B4-BE49-F238E27FC236}">
                <a16:creationId xmlns:a16="http://schemas.microsoft.com/office/drawing/2014/main" xmlns="" id="{E32BEBEC-0475-4815-BA97-EE4062B03BA5}"/>
              </a:ext>
            </a:extLst>
          </p:cNvPr>
          <p:cNvPicPr>
            <a:picLocks noChangeAspect="1"/>
          </p:cNvPicPr>
          <p:nvPr/>
        </p:nvPicPr>
        <p:blipFill>
          <a:blip r:embed="rId3" cstate="print"/>
          <a:stretch>
            <a:fillRect/>
          </a:stretch>
        </p:blipFill>
        <p:spPr>
          <a:xfrm>
            <a:off x="247972" y="4050569"/>
            <a:ext cx="3441563" cy="2025214"/>
          </a:xfrm>
          <a:prstGeom prst="rect">
            <a:avLst/>
          </a:prstGeom>
        </p:spPr>
      </p:pic>
    </p:spTree>
    <p:extLst>
      <p:ext uri="{BB962C8B-B14F-4D97-AF65-F5344CB8AC3E}">
        <p14:creationId xmlns:p14="http://schemas.microsoft.com/office/powerpoint/2010/main" xmlns="" val="368928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D3536AF-0B1E-4E6F-9B50-ED415E42A2B4}"/>
              </a:ext>
            </a:extLst>
          </p:cNvPr>
          <p:cNvSpPr txBox="1"/>
          <p:nvPr/>
        </p:nvSpPr>
        <p:spPr>
          <a:xfrm>
            <a:off x="401782" y="1387825"/>
            <a:ext cx="6096000" cy="3970318"/>
          </a:xfrm>
          <a:prstGeom prst="rect">
            <a:avLst/>
          </a:prstGeom>
          <a:noFill/>
        </p:spPr>
        <p:txBody>
          <a:bodyPr wrap="square">
            <a:spAutoFit/>
          </a:bodyPr>
          <a:lstStyle/>
          <a:p>
            <a:pPr>
              <a:buClr>
                <a:srgbClr val="F2592A"/>
              </a:buClr>
            </a:pPr>
            <a:r>
              <a:rPr lang="en-US" sz="2800" dirty="0"/>
              <a:t>Product Development roadmap:</a:t>
            </a:r>
          </a:p>
          <a:p>
            <a:pPr>
              <a:buClr>
                <a:srgbClr val="F2592A"/>
              </a:buClr>
            </a:pPr>
            <a:endParaRPr lang="en-US" sz="2800" dirty="0"/>
          </a:p>
          <a:p>
            <a:pPr>
              <a:buClr>
                <a:srgbClr val="F2592A"/>
              </a:buClr>
            </a:pPr>
            <a:r>
              <a:rPr lang="en-US" sz="2800" dirty="0"/>
              <a:t>1)Developing an device which activates on accident</a:t>
            </a:r>
          </a:p>
          <a:p>
            <a:pPr>
              <a:buClr>
                <a:srgbClr val="F2592A"/>
              </a:buClr>
            </a:pPr>
            <a:r>
              <a:rPr lang="en-US" sz="2800" dirty="0"/>
              <a:t>2)Integrating it with our software code</a:t>
            </a:r>
          </a:p>
          <a:p>
            <a:pPr>
              <a:buClr>
                <a:srgbClr val="F2592A"/>
              </a:buClr>
            </a:pPr>
            <a:r>
              <a:rPr lang="en-US" sz="2800" dirty="0"/>
              <a:t>3)Integrating with our databases</a:t>
            </a:r>
          </a:p>
          <a:p>
            <a:pPr>
              <a:buClr>
                <a:srgbClr val="F2592A"/>
              </a:buClr>
            </a:pPr>
            <a:r>
              <a:rPr lang="en-US" sz="2800" dirty="0"/>
              <a:t>4)Rearranging the data and transferring </a:t>
            </a:r>
          </a:p>
          <a:p>
            <a:pPr>
              <a:buClr>
                <a:srgbClr val="F2592A"/>
              </a:buClr>
            </a:pPr>
            <a:r>
              <a:rPr lang="en-US" sz="2800" dirty="0"/>
              <a:t>5)Gathering the accident statistics and to help traffic authorities</a:t>
            </a:r>
          </a:p>
        </p:txBody>
      </p:sp>
    </p:spTree>
    <p:extLst>
      <p:ext uri="{BB962C8B-B14F-4D97-AF65-F5344CB8AC3E}">
        <p14:creationId xmlns:p14="http://schemas.microsoft.com/office/powerpoint/2010/main" xmlns="" val="121716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2">
            <a:extLst>
              <a:ext uri="{FF2B5EF4-FFF2-40B4-BE49-F238E27FC236}">
                <a16:creationId xmlns:a16="http://schemas.microsoft.com/office/drawing/2014/main" xmlns="" id="{37132818-705B-6E40-AF41-16F9AE68C089}"/>
              </a:ext>
            </a:extLst>
          </p:cNvPr>
          <p:cNvSpPr txBox="1">
            <a:spLocks/>
          </p:cNvSpPr>
          <p:nvPr/>
        </p:nvSpPr>
        <p:spPr>
          <a:xfrm>
            <a:off x="0" y="495803"/>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Business Model</a:t>
            </a:r>
          </a:p>
          <a:p>
            <a:pPr algn="ctr"/>
            <a:endParaRPr lang="en-US" sz="4000" dirty="0">
              <a:latin typeface="+mn-lt"/>
            </a:endParaRPr>
          </a:p>
        </p:txBody>
      </p:sp>
      <p:graphicFrame>
        <p:nvGraphicFramePr>
          <p:cNvPr id="5" name="Diagram 4">
            <a:extLst>
              <a:ext uri="{FF2B5EF4-FFF2-40B4-BE49-F238E27FC236}">
                <a16:creationId xmlns:a16="http://schemas.microsoft.com/office/drawing/2014/main" xmlns="" id="{905A2A2A-F3FE-4741-88BF-E15F0793EEF8}"/>
              </a:ext>
            </a:extLst>
          </p:cNvPr>
          <p:cNvGraphicFramePr/>
          <p:nvPr>
            <p:extLst>
              <p:ext uri="{D42A27DB-BD31-4B8C-83A1-F6EECF244321}">
                <p14:modId xmlns:p14="http://schemas.microsoft.com/office/powerpoint/2010/main" xmlns="" val="1537044014"/>
              </p:ext>
            </p:extLst>
          </p:nvPr>
        </p:nvGraphicFramePr>
        <p:xfrm>
          <a:off x="2348928" y="2018973"/>
          <a:ext cx="7586639" cy="3732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xmlns="" id="{A77E0ADA-ABE3-A24A-A3F0-BAFE1BB0DD72}"/>
              </a:ext>
            </a:extLst>
          </p:cNvPr>
          <p:cNvPicPr>
            <a:picLocks noChangeAspect="1"/>
          </p:cNvPicPr>
          <p:nvPr/>
        </p:nvPicPr>
        <p:blipFill>
          <a:blip r:embed="rId6" cstate="print"/>
          <a:stretch>
            <a:fillRect/>
          </a:stretch>
        </p:blipFill>
        <p:spPr>
          <a:xfrm>
            <a:off x="7240892" y="3546667"/>
            <a:ext cx="743046" cy="715749"/>
          </a:xfrm>
          <a:prstGeom prst="rect">
            <a:avLst/>
          </a:prstGeom>
        </p:spPr>
      </p:pic>
      <p:pic>
        <p:nvPicPr>
          <p:cNvPr id="8" name="Picture 7">
            <a:extLst>
              <a:ext uri="{FF2B5EF4-FFF2-40B4-BE49-F238E27FC236}">
                <a16:creationId xmlns:a16="http://schemas.microsoft.com/office/drawing/2014/main" xmlns="" id="{31C7FA0E-B5C3-FD44-AD23-40DDDA799C48}"/>
              </a:ext>
            </a:extLst>
          </p:cNvPr>
          <p:cNvPicPr>
            <a:picLocks noChangeAspect="1"/>
          </p:cNvPicPr>
          <p:nvPr/>
        </p:nvPicPr>
        <p:blipFill>
          <a:blip r:embed="rId7" cstate="print"/>
          <a:stretch>
            <a:fillRect/>
          </a:stretch>
        </p:blipFill>
        <p:spPr>
          <a:xfrm>
            <a:off x="5804085" y="2098583"/>
            <a:ext cx="676324" cy="676324"/>
          </a:xfrm>
          <a:prstGeom prst="rect">
            <a:avLst/>
          </a:prstGeom>
        </p:spPr>
      </p:pic>
      <p:pic>
        <p:nvPicPr>
          <p:cNvPr id="9" name="Picture 8">
            <a:extLst>
              <a:ext uri="{FF2B5EF4-FFF2-40B4-BE49-F238E27FC236}">
                <a16:creationId xmlns:a16="http://schemas.microsoft.com/office/drawing/2014/main" xmlns="" id="{78B4038C-EF9F-E04D-B3D1-97D752EF47EF}"/>
              </a:ext>
            </a:extLst>
          </p:cNvPr>
          <p:cNvPicPr>
            <a:picLocks noChangeAspect="1"/>
          </p:cNvPicPr>
          <p:nvPr/>
        </p:nvPicPr>
        <p:blipFill>
          <a:blip r:embed="rId8" cstate="print"/>
          <a:stretch>
            <a:fillRect/>
          </a:stretch>
        </p:blipFill>
        <p:spPr>
          <a:xfrm>
            <a:off x="4358182" y="3555416"/>
            <a:ext cx="659204" cy="659204"/>
          </a:xfrm>
          <a:prstGeom prst="rect">
            <a:avLst/>
          </a:prstGeom>
        </p:spPr>
      </p:pic>
      <p:pic>
        <p:nvPicPr>
          <p:cNvPr id="10" name="Picture 9">
            <a:extLst>
              <a:ext uri="{FF2B5EF4-FFF2-40B4-BE49-F238E27FC236}">
                <a16:creationId xmlns:a16="http://schemas.microsoft.com/office/drawing/2014/main" xmlns="" id="{427E45B7-3294-7646-93ED-401187D49EEF}"/>
              </a:ext>
            </a:extLst>
          </p:cNvPr>
          <p:cNvPicPr>
            <a:picLocks noChangeAspect="1"/>
          </p:cNvPicPr>
          <p:nvPr/>
        </p:nvPicPr>
        <p:blipFill>
          <a:blip r:embed="rId9" cstate="print"/>
          <a:stretch>
            <a:fillRect/>
          </a:stretch>
        </p:blipFill>
        <p:spPr>
          <a:xfrm>
            <a:off x="5869222" y="5065573"/>
            <a:ext cx="620354" cy="620354"/>
          </a:xfrm>
          <a:prstGeom prst="rect">
            <a:avLst/>
          </a:prstGeom>
        </p:spPr>
      </p:pic>
      <p:sp>
        <p:nvSpPr>
          <p:cNvPr id="11" name="TextBox 10">
            <a:extLst>
              <a:ext uri="{FF2B5EF4-FFF2-40B4-BE49-F238E27FC236}">
                <a16:creationId xmlns:a16="http://schemas.microsoft.com/office/drawing/2014/main" xmlns="" id="{6D26E0E7-10CC-E44B-9281-43D087CF3256}"/>
              </a:ext>
            </a:extLst>
          </p:cNvPr>
          <p:cNvSpPr txBox="1"/>
          <p:nvPr/>
        </p:nvSpPr>
        <p:spPr>
          <a:xfrm>
            <a:off x="7845185" y="429556"/>
            <a:ext cx="2578289" cy="2585323"/>
          </a:xfrm>
          <a:prstGeom prst="rect">
            <a:avLst/>
          </a:prstGeom>
          <a:noFill/>
        </p:spPr>
        <p:txBody>
          <a:bodyPr wrap="square" rtlCol="0">
            <a:spAutoFit/>
          </a:bodyPr>
          <a:lstStyle/>
          <a:p>
            <a:pPr algn="ctr"/>
            <a:r>
              <a:rPr lang="en-US" b="1" dirty="0"/>
              <a:t>REVENUE MODE:</a:t>
            </a:r>
          </a:p>
          <a:p>
            <a:pPr algn="ctr"/>
            <a:r>
              <a:rPr lang="en-US" b="1" dirty="0"/>
              <a:t>Product price:</a:t>
            </a:r>
          </a:p>
          <a:p>
            <a:pPr algn="ctr"/>
            <a:r>
              <a:rPr lang="en-US" b="1" dirty="0"/>
              <a:t>1000rs</a:t>
            </a:r>
          </a:p>
          <a:p>
            <a:pPr algn="ctr"/>
            <a:r>
              <a:rPr lang="en-US" b="1" dirty="0"/>
              <a:t>Development rice and data analyzation:</a:t>
            </a:r>
          </a:p>
          <a:p>
            <a:pPr algn="ctr"/>
            <a:r>
              <a:rPr lang="en-US" b="1" dirty="0"/>
              <a:t>Depends on the team</a:t>
            </a:r>
          </a:p>
          <a:p>
            <a:pPr algn="ctr"/>
            <a:r>
              <a:rPr lang="en-US" b="1" dirty="0"/>
              <a:t>Profit expected:</a:t>
            </a:r>
          </a:p>
          <a:p>
            <a:pPr algn="ctr"/>
            <a:r>
              <a:rPr lang="en-US" b="1" dirty="0"/>
              <a:t>90% of the manufacturing price</a:t>
            </a:r>
          </a:p>
        </p:txBody>
      </p:sp>
      <p:sp>
        <p:nvSpPr>
          <p:cNvPr id="13" name="TextBox 12">
            <a:extLst>
              <a:ext uri="{FF2B5EF4-FFF2-40B4-BE49-F238E27FC236}">
                <a16:creationId xmlns:a16="http://schemas.microsoft.com/office/drawing/2014/main" xmlns="" id="{36A66483-8A00-8746-A7B2-B04A968E835A}"/>
              </a:ext>
            </a:extLst>
          </p:cNvPr>
          <p:cNvSpPr txBox="1"/>
          <p:nvPr/>
        </p:nvSpPr>
        <p:spPr>
          <a:xfrm>
            <a:off x="1779893" y="3700352"/>
            <a:ext cx="2578289" cy="1477328"/>
          </a:xfrm>
          <a:prstGeom prst="rect">
            <a:avLst/>
          </a:prstGeom>
          <a:noFill/>
        </p:spPr>
        <p:txBody>
          <a:bodyPr wrap="square" rtlCol="0">
            <a:spAutoFit/>
          </a:bodyPr>
          <a:lstStyle/>
          <a:p>
            <a:pPr algn="ctr"/>
            <a:r>
              <a:rPr lang="en-US" b="1" dirty="0"/>
              <a:t>PRICING MODEL</a:t>
            </a:r>
          </a:p>
          <a:p>
            <a:pPr algn="ctr"/>
            <a:r>
              <a:rPr lang="en-US" b="1" dirty="0"/>
              <a:t>Manufacturing price:</a:t>
            </a:r>
          </a:p>
          <a:p>
            <a:pPr algn="ctr"/>
            <a:r>
              <a:rPr lang="en-US" b="1" dirty="0"/>
              <a:t>1000rupees</a:t>
            </a:r>
          </a:p>
          <a:p>
            <a:pPr algn="ctr"/>
            <a:r>
              <a:rPr lang="en-US" b="1" dirty="0"/>
              <a:t>Selling price:</a:t>
            </a:r>
          </a:p>
          <a:p>
            <a:pPr algn="ctr"/>
            <a:r>
              <a:rPr lang="en-US" b="1" dirty="0"/>
              <a:t>5000rupees</a:t>
            </a:r>
          </a:p>
        </p:txBody>
      </p:sp>
      <p:sp>
        <p:nvSpPr>
          <p:cNvPr id="14" name="TextBox 13">
            <a:extLst>
              <a:ext uri="{FF2B5EF4-FFF2-40B4-BE49-F238E27FC236}">
                <a16:creationId xmlns:a16="http://schemas.microsoft.com/office/drawing/2014/main" xmlns="" id="{67D70DC6-AAFC-3D40-A837-54BF46DC5C5C}"/>
              </a:ext>
            </a:extLst>
          </p:cNvPr>
          <p:cNvSpPr txBox="1"/>
          <p:nvPr/>
        </p:nvSpPr>
        <p:spPr>
          <a:xfrm>
            <a:off x="4890254" y="5841312"/>
            <a:ext cx="2578289" cy="369332"/>
          </a:xfrm>
          <a:prstGeom prst="rect">
            <a:avLst/>
          </a:prstGeom>
          <a:noFill/>
        </p:spPr>
        <p:txBody>
          <a:bodyPr wrap="square" rtlCol="0">
            <a:spAutoFit/>
          </a:bodyPr>
          <a:lstStyle/>
          <a:p>
            <a:pPr algn="ctr"/>
            <a:r>
              <a:rPr lang="en-US" b="1" dirty="0"/>
              <a:t>AVERAGE ACCOUNT SIZE</a:t>
            </a:r>
          </a:p>
        </p:txBody>
      </p:sp>
      <p:sp>
        <p:nvSpPr>
          <p:cNvPr id="15" name="TextBox 14">
            <a:extLst>
              <a:ext uri="{FF2B5EF4-FFF2-40B4-BE49-F238E27FC236}">
                <a16:creationId xmlns:a16="http://schemas.microsoft.com/office/drawing/2014/main" xmlns="" id="{5AF602DD-7B67-BE4D-8EFC-143568DB79AA}"/>
              </a:ext>
            </a:extLst>
          </p:cNvPr>
          <p:cNvSpPr txBox="1"/>
          <p:nvPr/>
        </p:nvSpPr>
        <p:spPr>
          <a:xfrm>
            <a:off x="8333092" y="3581375"/>
            <a:ext cx="2578289" cy="1754326"/>
          </a:xfrm>
          <a:prstGeom prst="rect">
            <a:avLst/>
          </a:prstGeom>
          <a:noFill/>
        </p:spPr>
        <p:txBody>
          <a:bodyPr wrap="square" rtlCol="0">
            <a:spAutoFit/>
          </a:bodyPr>
          <a:lstStyle/>
          <a:p>
            <a:pPr algn="ctr"/>
            <a:r>
              <a:rPr lang="en-US" b="1" dirty="0"/>
              <a:t>SALES &amp; DISTRIBUTION MODEL:</a:t>
            </a:r>
          </a:p>
          <a:p>
            <a:pPr algn="ctr"/>
            <a:r>
              <a:rPr lang="en-US" b="1" dirty="0"/>
              <a:t>1)With the companies of manufacturing</a:t>
            </a:r>
          </a:p>
          <a:p>
            <a:pPr algn="ctr"/>
            <a:r>
              <a:rPr lang="en-US" b="1" dirty="0"/>
              <a:t>2)Direct selling through marketing</a:t>
            </a:r>
          </a:p>
        </p:txBody>
      </p:sp>
    </p:spTree>
    <p:extLst>
      <p:ext uri="{BB962C8B-B14F-4D97-AF65-F5344CB8AC3E}">
        <p14:creationId xmlns:p14="http://schemas.microsoft.com/office/powerpoint/2010/main" xmlns="" val="171304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2">
            <a:extLst>
              <a:ext uri="{FF2B5EF4-FFF2-40B4-BE49-F238E27FC236}">
                <a16:creationId xmlns:a16="http://schemas.microsoft.com/office/drawing/2014/main" xmlns="" id="{37132818-705B-6E40-AF41-16F9AE68C089}"/>
              </a:ext>
            </a:extLst>
          </p:cNvPr>
          <p:cNvSpPr txBox="1">
            <a:spLocks/>
          </p:cNvSpPr>
          <p:nvPr/>
        </p:nvSpPr>
        <p:spPr>
          <a:xfrm>
            <a:off x="0" y="495803"/>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Competition</a:t>
            </a:r>
          </a:p>
          <a:p>
            <a:pPr algn="ctr"/>
            <a:endParaRPr lang="en-US" sz="4000" dirty="0">
              <a:latin typeface="+mn-lt"/>
            </a:endParaRPr>
          </a:p>
        </p:txBody>
      </p:sp>
      <p:sp>
        <p:nvSpPr>
          <p:cNvPr id="6" name="TextBox 5">
            <a:extLst>
              <a:ext uri="{FF2B5EF4-FFF2-40B4-BE49-F238E27FC236}">
                <a16:creationId xmlns:a16="http://schemas.microsoft.com/office/drawing/2014/main" xmlns="" id="{BC5B937F-4278-AE43-B76E-D25C512F5D19}"/>
              </a:ext>
            </a:extLst>
          </p:cNvPr>
          <p:cNvSpPr txBox="1"/>
          <p:nvPr/>
        </p:nvSpPr>
        <p:spPr>
          <a:xfrm>
            <a:off x="1650303" y="3344309"/>
            <a:ext cx="2715906" cy="1323439"/>
          </a:xfrm>
          <a:prstGeom prst="rect">
            <a:avLst/>
          </a:prstGeom>
          <a:noFill/>
        </p:spPr>
        <p:txBody>
          <a:bodyPr wrap="square" rtlCol="0">
            <a:spAutoFit/>
          </a:bodyPr>
          <a:lstStyle/>
          <a:p>
            <a:pPr algn="ctr"/>
            <a:r>
              <a:rPr lang="en-US" sz="1600" dirty="0"/>
              <a:t>Direct competition:</a:t>
            </a:r>
          </a:p>
          <a:p>
            <a:pPr algn="ctr"/>
            <a:r>
              <a:rPr lang="en-US" sz="1600" dirty="0"/>
              <a:t>1)ENVOYS</a:t>
            </a:r>
          </a:p>
          <a:p>
            <a:pPr algn="ctr"/>
            <a:r>
              <a:rPr lang="en-US" sz="1600" dirty="0"/>
              <a:t>2)H2 SAFETY INDIA</a:t>
            </a:r>
          </a:p>
          <a:p>
            <a:pPr algn="ctr"/>
            <a:r>
              <a:rPr lang="en-US" sz="1600" dirty="0"/>
              <a:t>3)PRISMOLINE</a:t>
            </a:r>
          </a:p>
          <a:p>
            <a:pPr algn="ctr"/>
            <a:r>
              <a:rPr lang="en-US" sz="1600" dirty="0"/>
              <a:t>4)VERTEX SAFET PRODUCTS</a:t>
            </a:r>
          </a:p>
        </p:txBody>
      </p:sp>
      <p:pic>
        <p:nvPicPr>
          <p:cNvPr id="7" name="Picture 6">
            <a:extLst>
              <a:ext uri="{FF2B5EF4-FFF2-40B4-BE49-F238E27FC236}">
                <a16:creationId xmlns:a16="http://schemas.microsoft.com/office/drawing/2014/main" xmlns="" id="{F30BA261-E5F5-1D42-872B-01768E3FDCBF}"/>
              </a:ext>
            </a:extLst>
          </p:cNvPr>
          <p:cNvPicPr>
            <a:picLocks noChangeAspect="1"/>
          </p:cNvPicPr>
          <p:nvPr/>
        </p:nvPicPr>
        <p:blipFill>
          <a:blip r:embed="rId2" cstate="print"/>
          <a:stretch>
            <a:fillRect/>
          </a:stretch>
        </p:blipFill>
        <p:spPr>
          <a:xfrm>
            <a:off x="8062552" y="1804954"/>
            <a:ext cx="1164569" cy="1164569"/>
          </a:xfrm>
          <a:prstGeom prst="rect">
            <a:avLst/>
          </a:prstGeom>
        </p:spPr>
      </p:pic>
      <p:cxnSp>
        <p:nvCxnSpPr>
          <p:cNvPr id="8" name="Straight Connector 7">
            <a:extLst>
              <a:ext uri="{FF2B5EF4-FFF2-40B4-BE49-F238E27FC236}">
                <a16:creationId xmlns:a16="http://schemas.microsoft.com/office/drawing/2014/main" xmlns="" id="{71EACB05-A900-C849-80DD-51AB6A966AD1}"/>
              </a:ext>
            </a:extLst>
          </p:cNvPr>
          <p:cNvCxnSpPr>
            <a:cxnSpLocks/>
          </p:cNvCxnSpPr>
          <p:nvPr/>
        </p:nvCxnSpPr>
        <p:spPr>
          <a:xfrm>
            <a:off x="6096000" y="1801123"/>
            <a:ext cx="0" cy="406575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746BC5F1-8DDC-9445-85AE-F844C389B0D2}"/>
              </a:ext>
            </a:extLst>
          </p:cNvPr>
          <p:cNvSpPr txBox="1"/>
          <p:nvPr/>
        </p:nvSpPr>
        <p:spPr>
          <a:xfrm>
            <a:off x="6696501" y="3469330"/>
            <a:ext cx="4367284" cy="1569660"/>
          </a:xfrm>
          <a:prstGeom prst="rect">
            <a:avLst/>
          </a:prstGeom>
          <a:noFill/>
        </p:spPr>
        <p:txBody>
          <a:bodyPr wrap="square" rtlCol="0">
            <a:spAutoFit/>
          </a:bodyPr>
          <a:lstStyle/>
          <a:p>
            <a:pPr algn="ctr"/>
            <a:r>
              <a:rPr lang="en-US" sz="1600" dirty="0"/>
              <a:t>Advantages:</a:t>
            </a:r>
          </a:p>
          <a:p>
            <a:pPr algn="ctr"/>
            <a:r>
              <a:rPr lang="en-US" sz="1600" dirty="0"/>
              <a:t>1)Accident statistics</a:t>
            </a:r>
          </a:p>
          <a:p>
            <a:pPr algn="ctr"/>
            <a:r>
              <a:rPr lang="en-US" sz="1600" dirty="0"/>
              <a:t>2)Monitoring the  data</a:t>
            </a:r>
          </a:p>
          <a:p>
            <a:pPr algn="ctr"/>
            <a:r>
              <a:rPr lang="en-US" sz="1600" dirty="0"/>
              <a:t>3)Accident occurs</a:t>
            </a:r>
          </a:p>
          <a:p>
            <a:pPr algn="ctr"/>
            <a:r>
              <a:rPr lang="en-US" sz="1600" dirty="0"/>
              <a:t>4)Gathering the data</a:t>
            </a:r>
          </a:p>
          <a:p>
            <a:pPr algn="ctr"/>
            <a:endParaRPr lang="en-US" sz="1600" dirty="0"/>
          </a:p>
        </p:txBody>
      </p:sp>
      <p:pic>
        <p:nvPicPr>
          <p:cNvPr id="10" name="Picture 9">
            <a:extLst>
              <a:ext uri="{FF2B5EF4-FFF2-40B4-BE49-F238E27FC236}">
                <a16:creationId xmlns:a16="http://schemas.microsoft.com/office/drawing/2014/main" xmlns="" id="{FDC38118-4B7B-314C-AAA5-A2B2A7F30971}"/>
              </a:ext>
            </a:extLst>
          </p:cNvPr>
          <p:cNvPicPr>
            <a:picLocks noChangeAspect="1"/>
          </p:cNvPicPr>
          <p:nvPr/>
        </p:nvPicPr>
        <p:blipFill>
          <a:blip r:embed="rId3" cstate="print"/>
          <a:stretch>
            <a:fillRect/>
          </a:stretch>
        </p:blipFill>
        <p:spPr>
          <a:xfrm>
            <a:off x="2363623" y="1782309"/>
            <a:ext cx="1063954" cy="1063954"/>
          </a:xfrm>
          <a:prstGeom prst="rect">
            <a:avLst/>
          </a:prstGeom>
        </p:spPr>
      </p:pic>
    </p:spTree>
    <p:extLst>
      <p:ext uri="{BB962C8B-B14F-4D97-AF65-F5344CB8AC3E}">
        <p14:creationId xmlns:p14="http://schemas.microsoft.com/office/powerpoint/2010/main" xmlns="" val="14480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CAFA3E6-4624-F042-8565-046FA9403E4B}"/>
              </a:ext>
            </a:extLst>
          </p:cNvPr>
          <p:cNvPicPr>
            <a:picLocks noChangeAspect="1"/>
          </p:cNvPicPr>
          <p:nvPr/>
        </p:nvPicPr>
        <p:blipFill>
          <a:blip r:embed="rId2"/>
          <a:stretch>
            <a:fillRect/>
          </a:stretch>
        </p:blipFill>
        <p:spPr>
          <a:xfrm>
            <a:off x="6325817" y="1653384"/>
            <a:ext cx="4375798" cy="3675670"/>
          </a:xfrm>
          <a:prstGeom prst="rect">
            <a:avLst/>
          </a:prstGeom>
          <a:solidFill>
            <a:srgbClr val="FFFFFF">
              <a:shade val="85000"/>
            </a:srgbClr>
          </a:solidFill>
        </p:spPr>
      </p:pic>
      <p:pic>
        <p:nvPicPr>
          <p:cNvPr id="6" name="Picture 10" descr="Image result for GOVERNMENT OF TELANGANA">
            <a:extLst>
              <a:ext uri="{FF2B5EF4-FFF2-40B4-BE49-F238E27FC236}">
                <a16:creationId xmlns:a16="http://schemas.microsoft.com/office/drawing/2014/main" xmlns="" id="{B420036F-D551-0541-B8BC-CE6D0B2E23A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0845" y="1263305"/>
            <a:ext cx="4107433" cy="406574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hape 912">
            <a:extLst>
              <a:ext uri="{FF2B5EF4-FFF2-40B4-BE49-F238E27FC236}">
                <a16:creationId xmlns:a16="http://schemas.microsoft.com/office/drawing/2014/main" xmlns="" id="{9912D71A-254D-B84B-9ABE-CF1AF114F4EF}"/>
              </a:ext>
            </a:extLst>
          </p:cNvPr>
          <p:cNvSpPr txBox="1">
            <a:spLocks/>
          </p:cNvSpPr>
          <p:nvPr/>
        </p:nvSpPr>
        <p:spPr>
          <a:xfrm>
            <a:off x="-418455" y="5455261"/>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THANK YOU</a:t>
            </a:r>
          </a:p>
        </p:txBody>
      </p:sp>
    </p:spTree>
    <p:extLst>
      <p:ext uri="{BB962C8B-B14F-4D97-AF65-F5344CB8AC3E}">
        <p14:creationId xmlns:p14="http://schemas.microsoft.com/office/powerpoint/2010/main" xmlns="" val="250073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620FA68-0229-2F4D-949A-CFB19BDBC96D}"/>
              </a:ext>
            </a:extLst>
          </p:cNvPr>
          <p:cNvSpPr txBox="1">
            <a:spLocks/>
          </p:cNvSpPr>
          <p:nvPr/>
        </p:nvSpPr>
        <p:spPr>
          <a:xfrm>
            <a:off x="1380735" y="328602"/>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[COMPANY NAME:ROAD ASSISTANT]</a:t>
            </a:r>
          </a:p>
        </p:txBody>
      </p:sp>
      <p:sp>
        <p:nvSpPr>
          <p:cNvPr id="5" name="Subtitle 2">
            <a:extLst>
              <a:ext uri="{FF2B5EF4-FFF2-40B4-BE49-F238E27FC236}">
                <a16:creationId xmlns:a16="http://schemas.microsoft.com/office/drawing/2014/main" xmlns="" id="{1A4B1057-C550-CE41-AC1F-D4150D35D9CD}"/>
              </a:ext>
            </a:extLst>
          </p:cNvPr>
          <p:cNvSpPr txBox="1">
            <a:spLocks/>
          </p:cNvSpPr>
          <p:nvPr/>
        </p:nvSpPr>
        <p:spPr>
          <a:xfrm>
            <a:off x="1270426" y="1057684"/>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                            ELEVATOR PITCH-BIETIANS</a:t>
            </a:r>
            <a:endParaRPr lang="en-US" dirty="0"/>
          </a:p>
          <a:p>
            <a:pPr>
              <a:buNone/>
            </a:pPr>
            <a:r>
              <a:rPr lang="en-US" sz="1800" b="1" dirty="0"/>
              <a:t>Hook:</a:t>
            </a:r>
            <a:r>
              <a:rPr lang="en-US" sz="1800" dirty="0"/>
              <a:t> Have you ever seen a person who was helpless when met with an accident and lost his       lives due to late medical aid in your relatives, friends, neighbors .If yes then here is my solution. </a:t>
            </a:r>
          </a:p>
          <a:p>
            <a:pPr>
              <a:buNone/>
            </a:pPr>
            <a:r>
              <a:rPr lang="en-US" sz="1800" b="1" dirty="0"/>
              <a:t>Product: </a:t>
            </a:r>
            <a:r>
              <a:rPr lang="en-US" sz="1800" dirty="0"/>
              <a:t>We install an IOT device </a:t>
            </a:r>
            <a:r>
              <a:rPr lang="en-US" sz="1800" b="1" dirty="0"/>
              <a:t> </a:t>
            </a:r>
            <a:r>
              <a:rPr lang="en-US" sz="1800" dirty="0"/>
              <a:t>inside the vehicles tries maximum to avoid the accident with abs sensors ,it also has voice assistant in it. When they met with an accident that sensor would active and send details to nearby police ,patrol vehicles ,hospitals ,ambulances and relatives so that the person would be saved in less time.</a:t>
            </a:r>
          </a:p>
          <a:p>
            <a:pPr>
              <a:buNone/>
            </a:pPr>
            <a:r>
              <a:rPr lang="en-US" sz="1800" b="1" dirty="0"/>
              <a:t>Market: </a:t>
            </a:r>
            <a:r>
              <a:rPr lang="en-US" sz="1800" dirty="0"/>
              <a:t>We are watching and experiencing a lot of such cases in our daily life and almost  1.50 millions per year so this would help the market a lot of people .We install in every automobile to reduce that</a:t>
            </a:r>
          </a:p>
          <a:p>
            <a:pPr>
              <a:buNone/>
            </a:pPr>
            <a:r>
              <a:rPr lang="en-US" sz="1800" b="1" dirty="0"/>
              <a:t>Revenue: </a:t>
            </a:r>
            <a:r>
              <a:rPr lang="en-US" sz="1800" dirty="0"/>
              <a:t>We install this device in every automobile and charge for the installation only</a:t>
            </a:r>
          </a:p>
          <a:p>
            <a:pPr>
              <a:buNone/>
            </a:pPr>
            <a:r>
              <a:rPr lang="en-US" sz="1800" b="1" dirty="0"/>
              <a:t>Closing: </a:t>
            </a:r>
            <a:r>
              <a:rPr lang="en-US" sz="1800" dirty="0"/>
              <a:t>In  conclusion, we make a device which makes all these function possible. If you are interested in this product you can reach me out.</a:t>
            </a:r>
          </a:p>
          <a:p>
            <a:pPr algn="ctr">
              <a:buNone/>
            </a:pPr>
            <a:r>
              <a:rPr lang="en-US" dirty="0"/>
              <a:t>NAME: K HARSHAVARDHAN  EMAIL:harshavardhan538421@gmail.com</a:t>
            </a:r>
          </a:p>
        </p:txBody>
      </p:sp>
    </p:spTree>
    <p:extLst>
      <p:ext uri="{BB962C8B-B14F-4D97-AF65-F5344CB8AC3E}">
        <p14:creationId xmlns:p14="http://schemas.microsoft.com/office/powerpoint/2010/main" xmlns="" val="61364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2">
            <a:extLst>
              <a:ext uri="{FF2B5EF4-FFF2-40B4-BE49-F238E27FC236}">
                <a16:creationId xmlns:a16="http://schemas.microsoft.com/office/drawing/2014/main" xmlns="" id="{37132818-705B-6E40-AF41-16F9AE68C089}"/>
              </a:ext>
            </a:extLst>
          </p:cNvPr>
          <p:cNvSpPr txBox="1">
            <a:spLocks/>
          </p:cNvSpPr>
          <p:nvPr/>
        </p:nvSpPr>
        <p:spPr>
          <a:xfrm>
            <a:off x="0" y="495803"/>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The Problem</a:t>
            </a:r>
          </a:p>
        </p:txBody>
      </p:sp>
      <p:sp>
        <p:nvSpPr>
          <p:cNvPr id="19" name="TextBox 18"/>
          <p:cNvSpPr txBox="1"/>
          <p:nvPr/>
        </p:nvSpPr>
        <p:spPr>
          <a:xfrm>
            <a:off x="744583" y="1084217"/>
            <a:ext cx="11155680" cy="3170099"/>
          </a:xfrm>
          <a:prstGeom prst="rect">
            <a:avLst/>
          </a:prstGeom>
          <a:noFill/>
        </p:spPr>
        <p:txBody>
          <a:bodyPr wrap="square" rtlCol="0">
            <a:spAutoFit/>
          </a:bodyPr>
          <a:lstStyle/>
          <a:p>
            <a:pPr>
              <a:buFont typeface="Arial" pitchFamily="34" charset="0"/>
              <a:buChar char="•"/>
            </a:pPr>
            <a:r>
              <a:rPr lang="en-US" sz="2000" dirty="0"/>
              <a:t>Every year around 1.5lakh people die in the accidents even if  75% of them are not severe.</a:t>
            </a:r>
          </a:p>
          <a:p>
            <a:pPr>
              <a:buFont typeface="Arial" pitchFamily="34" charset="0"/>
              <a:buChar char="•"/>
            </a:pPr>
            <a:r>
              <a:rPr lang="en-US" sz="2000" dirty="0"/>
              <a:t>The  3 main reasons for these are the over speed, drunk and drive ,  late medical aid after the accident.</a:t>
            </a:r>
          </a:p>
          <a:p>
            <a:pPr>
              <a:buFont typeface="Arial" pitchFamily="34" charset="0"/>
              <a:buChar char="•"/>
            </a:pPr>
            <a:r>
              <a:rPr lang="en-US" sz="2000" dirty="0"/>
              <a:t>Not only these people the number of accidents are around 5lakhs and many more which are not registered</a:t>
            </a:r>
          </a:p>
          <a:p>
            <a:pPr>
              <a:buFont typeface="Arial" pitchFamily="34" charset="0"/>
              <a:buChar char="•"/>
            </a:pPr>
            <a:r>
              <a:rPr lang="en-US" sz="2000" dirty="0"/>
              <a:t>There is a person in my family who was died in accident even if it was small .The main reason of that death is it was happened early in the mornings 3am,so there was a late medical treatment and ambulance service and  the other reason was it’s a highway .He was not died due to hit, he was died after the truck passed by his head.</a:t>
            </a:r>
          </a:p>
          <a:p>
            <a:pPr>
              <a:buFont typeface="Arial" pitchFamily="34" charset="0"/>
              <a:buChar char="•"/>
            </a:pPr>
            <a:r>
              <a:rPr lang="en-US" sz="2000" dirty="0"/>
              <a:t>As the number of automobiles are increasing day by day we have to come up with the new solutions to reduce accidents and maintain some technology to eradicate this and control all these.</a:t>
            </a:r>
          </a:p>
        </p:txBody>
      </p:sp>
      <p:pic>
        <p:nvPicPr>
          <p:cNvPr id="2" name="Picture 1">
            <a:extLst>
              <a:ext uri="{FF2B5EF4-FFF2-40B4-BE49-F238E27FC236}">
                <a16:creationId xmlns:a16="http://schemas.microsoft.com/office/drawing/2014/main" xmlns="" id="{1134ED2F-F3E4-4A0D-9568-5C484FC88272}"/>
              </a:ext>
            </a:extLst>
          </p:cNvPr>
          <p:cNvPicPr>
            <a:picLocks noChangeAspect="1"/>
          </p:cNvPicPr>
          <p:nvPr/>
        </p:nvPicPr>
        <p:blipFill>
          <a:blip r:embed="rId2"/>
          <a:stretch>
            <a:fillRect/>
          </a:stretch>
        </p:blipFill>
        <p:spPr>
          <a:xfrm>
            <a:off x="955530" y="4869869"/>
            <a:ext cx="2466975" cy="1847850"/>
          </a:xfrm>
          <a:prstGeom prst="rect">
            <a:avLst/>
          </a:prstGeom>
        </p:spPr>
      </p:pic>
      <p:pic>
        <p:nvPicPr>
          <p:cNvPr id="4" name="Picture 3">
            <a:extLst>
              <a:ext uri="{FF2B5EF4-FFF2-40B4-BE49-F238E27FC236}">
                <a16:creationId xmlns:a16="http://schemas.microsoft.com/office/drawing/2014/main" xmlns="" id="{A6F8C6D8-B693-4CA9-B0A0-E289943BB4EB}"/>
              </a:ext>
            </a:extLst>
          </p:cNvPr>
          <p:cNvPicPr>
            <a:picLocks noChangeAspect="1"/>
          </p:cNvPicPr>
          <p:nvPr/>
        </p:nvPicPr>
        <p:blipFill>
          <a:blip r:embed="rId3"/>
          <a:stretch>
            <a:fillRect/>
          </a:stretch>
        </p:blipFill>
        <p:spPr>
          <a:xfrm>
            <a:off x="4786312" y="4869869"/>
            <a:ext cx="2619375" cy="1743075"/>
          </a:xfrm>
          <a:prstGeom prst="rect">
            <a:avLst/>
          </a:prstGeom>
        </p:spPr>
      </p:pic>
      <p:pic>
        <p:nvPicPr>
          <p:cNvPr id="5" name="Picture 4">
            <a:extLst>
              <a:ext uri="{FF2B5EF4-FFF2-40B4-BE49-F238E27FC236}">
                <a16:creationId xmlns:a16="http://schemas.microsoft.com/office/drawing/2014/main" xmlns="" id="{EFBE87F3-4953-4933-9D08-E0FA8308B02C}"/>
              </a:ext>
            </a:extLst>
          </p:cNvPr>
          <p:cNvPicPr>
            <a:picLocks noChangeAspect="1"/>
          </p:cNvPicPr>
          <p:nvPr/>
        </p:nvPicPr>
        <p:blipFill>
          <a:blip r:embed="rId4"/>
          <a:stretch>
            <a:fillRect/>
          </a:stretch>
        </p:blipFill>
        <p:spPr>
          <a:xfrm>
            <a:off x="8271850" y="5060369"/>
            <a:ext cx="2762250" cy="1657350"/>
          </a:xfrm>
          <a:prstGeom prst="rect">
            <a:avLst/>
          </a:prstGeom>
        </p:spPr>
      </p:pic>
    </p:spTree>
    <p:extLst>
      <p:ext uri="{BB962C8B-B14F-4D97-AF65-F5344CB8AC3E}">
        <p14:creationId xmlns:p14="http://schemas.microsoft.com/office/powerpoint/2010/main" xmlns="" val="115020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E7234-986E-4BB8-BC0B-B12542CA9CBB}"/>
              </a:ext>
            </a:extLst>
          </p:cNvPr>
          <p:cNvSpPr>
            <a:spLocks noGrp="1"/>
          </p:cNvSpPr>
          <p:nvPr>
            <p:ph type="title"/>
          </p:nvPr>
        </p:nvSpPr>
        <p:spPr/>
        <p:txBody>
          <a:bodyPr>
            <a:normAutofit fontScale="90000"/>
          </a:bodyPr>
          <a:lstStyle/>
          <a:p>
            <a:r>
              <a:rPr lang="en-US" b="0" i="0" dirty="0">
                <a:solidFill>
                  <a:srgbClr val="3B8B19"/>
                </a:solidFill>
                <a:effectLst/>
                <a:latin typeface="Trebuchet MS" panose="020B0603020202020204" pitchFamily="34" charset="0"/>
              </a:rPr>
              <a:t>DETAILS OF ROAD ACCIDENTS IN TELANGANA</a:t>
            </a:r>
            <a:br>
              <a:rPr lang="en-US" b="0" i="0" dirty="0">
                <a:solidFill>
                  <a:srgbClr val="3B8B19"/>
                </a:solidFill>
                <a:effectLst/>
                <a:latin typeface="Trebuchet MS" panose="020B0603020202020204" pitchFamily="34" charset="0"/>
              </a:rPr>
            </a:br>
            <a:r>
              <a:rPr lang="en-US" dirty="0"/>
              <a:t/>
            </a:r>
            <a:br>
              <a:rPr lang="en-US" dirty="0"/>
            </a:br>
            <a:endParaRPr lang="en-US" dirty="0"/>
          </a:p>
        </p:txBody>
      </p:sp>
      <p:graphicFrame>
        <p:nvGraphicFramePr>
          <p:cNvPr id="10" name="Table 10">
            <a:extLst>
              <a:ext uri="{FF2B5EF4-FFF2-40B4-BE49-F238E27FC236}">
                <a16:creationId xmlns:a16="http://schemas.microsoft.com/office/drawing/2014/main" xmlns="" id="{B104A501-DD5D-4003-8D84-AF13BBDA9C46}"/>
              </a:ext>
            </a:extLst>
          </p:cNvPr>
          <p:cNvGraphicFramePr>
            <a:graphicFrameLocks noGrp="1"/>
          </p:cNvGraphicFramePr>
          <p:nvPr>
            <p:ph idx="1"/>
          </p:nvPr>
        </p:nvGraphicFramePr>
        <p:xfrm>
          <a:off x="550863" y="2258291"/>
          <a:ext cx="11090272" cy="4077970"/>
        </p:xfrm>
        <a:graphic>
          <a:graphicData uri="http://schemas.openxmlformats.org/drawingml/2006/table">
            <a:tbl>
              <a:tblPr firstRow="1" bandRow="1">
                <a:tableStyleId>{5C22544A-7EE6-4342-B048-85BDC9FD1C3A}</a:tableStyleId>
              </a:tblPr>
              <a:tblGrid>
                <a:gridCol w="2772568">
                  <a:extLst>
                    <a:ext uri="{9D8B030D-6E8A-4147-A177-3AD203B41FA5}">
                      <a16:colId xmlns:a16="http://schemas.microsoft.com/office/drawing/2014/main" xmlns="" val="1071891959"/>
                    </a:ext>
                  </a:extLst>
                </a:gridCol>
                <a:gridCol w="2772568">
                  <a:extLst>
                    <a:ext uri="{9D8B030D-6E8A-4147-A177-3AD203B41FA5}">
                      <a16:colId xmlns:a16="http://schemas.microsoft.com/office/drawing/2014/main" xmlns="" val="521248045"/>
                    </a:ext>
                  </a:extLst>
                </a:gridCol>
                <a:gridCol w="2772568">
                  <a:extLst>
                    <a:ext uri="{9D8B030D-6E8A-4147-A177-3AD203B41FA5}">
                      <a16:colId xmlns:a16="http://schemas.microsoft.com/office/drawing/2014/main" xmlns="" val="3814649645"/>
                    </a:ext>
                  </a:extLst>
                </a:gridCol>
                <a:gridCol w="2772568">
                  <a:extLst>
                    <a:ext uri="{9D8B030D-6E8A-4147-A177-3AD203B41FA5}">
                      <a16:colId xmlns:a16="http://schemas.microsoft.com/office/drawing/2014/main" xmlns="" val="2293030071"/>
                    </a:ext>
                  </a:extLst>
                </a:gridCol>
              </a:tblGrid>
              <a:tr h="225512">
                <a:tc rowSpan="2">
                  <a:txBody>
                    <a:bodyPr/>
                    <a:lstStyle/>
                    <a:p>
                      <a:pPr algn="ctr"/>
                      <a:r>
                        <a:rPr lang="en-US" b="1" dirty="0">
                          <a:effectLst/>
                        </a:rPr>
                        <a:t>YEAR</a:t>
                      </a:r>
                      <a:endParaRPr lang="en-US" dirty="0">
                        <a:effectLst/>
                      </a:endParaRPr>
                    </a:p>
                  </a:txBody>
                  <a:tcPr marL="47625" marR="47625" marT="47625" marB="47625" anchor="ctr"/>
                </a:tc>
                <a:tc gridSpan="3">
                  <a:txBody>
                    <a:bodyPr/>
                    <a:lstStyle/>
                    <a:p>
                      <a:pPr algn="ctr"/>
                      <a:r>
                        <a:rPr lang="en-US" b="1">
                          <a:effectLst/>
                        </a:rPr>
                        <a:t>January - December</a:t>
                      </a:r>
                      <a:endParaRPr lang="en-US">
                        <a:effectLst/>
                      </a:endParaRPr>
                    </a:p>
                  </a:txBody>
                  <a:tcPr marL="47625" marR="47625" marT="47625" marB="476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04434170"/>
                  </a:ext>
                </a:extLst>
              </a:tr>
              <a:tr h="370840">
                <a:tc vMerge="1">
                  <a:txBody>
                    <a:bodyPr/>
                    <a:lstStyle/>
                    <a:p>
                      <a:endParaRPr lang="en-US"/>
                    </a:p>
                  </a:txBody>
                  <a:tcPr/>
                </a:tc>
                <a:tc>
                  <a:txBody>
                    <a:bodyPr/>
                    <a:lstStyle/>
                    <a:p>
                      <a:pPr algn="ctr"/>
                      <a:r>
                        <a:rPr lang="en-US" b="1">
                          <a:effectLst/>
                        </a:rPr>
                        <a:t>No.of Accidents</a:t>
                      </a:r>
                      <a:endParaRPr lang="en-US">
                        <a:effectLst/>
                      </a:endParaRPr>
                    </a:p>
                  </a:txBody>
                  <a:tcPr marL="47625" marR="47625" marT="47625" marB="47625" anchor="ctr"/>
                </a:tc>
                <a:tc>
                  <a:txBody>
                    <a:bodyPr/>
                    <a:lstStyle/>
                    <a:p>
                      <a:pPr algn="ctr"/>
                      <a:r>
                        <a:rPr lang="en-US" b="1">
                          <a:effectLst/>
                        </a:rPr>
                        <a:t>No.of fatalities</a:t>
                      </a:r>
                      <a:endParaRPr lang="en-US">
                        <a:effectLst/>
                      </a:endParaRPr>
                    </a:p>
                  </a:txBody>
                  <a:tcPr marL="47625" marR="47625" marT="47625" marB="47625" anchor="ctr"/>
                </a:tc>
                <a:tc>
                  <a:txBody>
                    <a:bodyPr/>
                    <a:lstStyle/>
                    <a:p>
                      <a:pPr algn="ctr"/>
                      <a:r>
                        <a:rPr lang="en-US" b="1">
                          <a:effectLst/>
                        </a:rPr>
                        <a:t>No.of Injuries</a:t>
                      </a:r>
                      <a:endParaRPr lang="en-US">
                        <a:effectLst/>
                      </a:endParaRPr>
                    </a:p>
                  </a:txBody>
                  <a:tcPr marL="47625" marR="47625" marT="47625" marB="47625" anchor="ctr"/>
                </a:tc>
                <a:extLst>
                  <a:ext uri="{0D108BD9-81ED-4DB2-BD59-A6C34878D82A}">
                    <a16:rowId xmlns:a16="http://schemas.microsoft.com/office/drawing/2014/main" xmlns="" val="2373507776"/>
                  </a:ext>
                </a:extLst>
              </a:tr>
              <a:tr h="370840">
                <a:tc>
                  <a:txBody>
                    <a:bodyPr/>
                    <a:lstStyle/>
                    <a:p>
                      <a:pPr algn="ctr"/>
                      <a:r>
                        <a:rPr lang="en-US" b="1">
                          <a:effectLst/>
                        </a:rPr>
                        <a:t>2014</a:t>
                      </a:r>
                      <a:endParaRPr lang="en-US">
                        <a:effectLst/>
                      </a:endParaRPr>
                    </a:p>
                  </a:txBody>
                  <a:tcPr marL="47625" marR="47625" marT="47625" marB="47625" anchor="ctr"/>
                </a:tc>
                <a:tc>
                  <a:txBody>
                    <a:bodyPr/>
                    <a:lstStyle/>
                    <a:p>
                      <a:pPr algn="ctr"/>
                      <a:r>
                        <a:rPr lang="en-US">
                          <a:effectLst/>
                        </a:rPr>
                        <a:t>20078</a:t>
                      </a:r>
                    </a:p>
                  </a:txBody>
                  <a:tcPr marL="47625" marR="47625" marT="47625" marB="47625" anchor="ctr"/>
                </a:tc>
                <a:tc>
                  <a:txBody>
                    <a:bodyPr/>
                    <a:lstStyle/>
                    <a:p>
                      <a:pPr algn="ctr"/>
                      <a:r>
                        <a:rPr lang="en-US">
                          <a:effectLst/>
                        </a:rPr>
                        <a:t>6906</a:t>
                      </a:r>
                    </a:p>
                  </a:txBody>
                  <a:tcPr marL="47625" marR="47625" marT="47625" marB="47625" anchor="ctr"/>
                </a:tc>
                <a:tc>
                  <a:txBody>
                    <a:bodyPr/>
                    <a:lstStyle/>
                    <a:p>
                      <a:pPr algn="ctr"/>
                      <a:r>
                        <a:rPr lang="en-US">
                          <a:effectLst/>
                        </a:rPr>
                        <a:t>21636</a:t>
                      </a:r>
                    </a:p>
                  </a:txBody>
                  <a:tcPr marL="47625" marR="47625" marT="47625" marB="47625" anchor="ctr"/>
                </a:tc>
                <a:extLst>
                  <a:ext uri="{0D108BD9-81ED-4DB2-BD59-A6C34878D82A}">
                    <a16:rowId xmlns:a16="http://schemas.microsoft.com/office/drawing/2014/main" xmlns="" val="1949113773"/>
                  </a:ext>
                </a:extLst>
              </a:tr>
              <a:tr h="370840">
                <a:tc>
                  <a:txBody>
                    <a:bodyPr/>
                    <a:lstStyle/>
                    <a:p>
                      <a:pPr algn="ctr"/>
                      <a:r>
                        <a:rPr lang="en-US" b="1" dirty="0">
                          <a:effectLst/>
                        </a:rPr>
                        <a:t>2015</a:t>
                      </a:r>
                      <a:endParaRPr lang="en-US" dirty="0">
                        <a:effectLst/>
                      </a:endParaRPr>
                    </a:p>
                  </a:txBody>
                  <a:tcPr marL="47625" marR="47625" marT="47625" marB="47625" anchor="ctr"/>
                </a:tc>
                <a:tc>
                  <a:txBody>
                    <a:bodyPr/>
                    <a:lstStyle/>
                    <a:p>
                      <a:pPr algn="ctr"/>
                      <a:r>
                        <a:rPr lang="en-US">
                          <a:effectLst/>
                        </a:rPr>
                        <a:t>21252</a:t>
                      </a:r>
                    </a:p>
                  </a:txBody>
                  <a:tcPr marL="47625" marR="47625" marT="47625" marB="47625" anchor="ctr"/>
                </a:tc>
                <a:tc>
                  <a:txBody>
                    <a:bodyPr/>
                    <a:lstStyle/>
                    <a:p>
                      <a:pPr algn="ctr"/>
                      <a:r>
                        <a:rPr lang="en-US">
                          <a:effectLst/>
                        </a:rPr>
                        <a:t>7110</a:t>
                      </a:r>
                    </a:p>
                  </a:txBody>
                  <a:tcPr marL="47625" marR="47625" marT="47625" marB="47625" anchor="ctr"/>
                </a:tc>
                <a:tc>
                  <a:txBody>
                    <a:bodyPr/>
                    <a:lstStyle/>
                    <a:p>
                      <a:pPr algn="ctr"/>
                      <a:r>
                        <a:rPr lang="en-US">
                          <a:effectLst/>
                        </a:rPr>
                        <a:t>22948</a:t>
                      </a:r>
                    </a:p>
                  </a:txBody>
                  <a:tcPr marL="47625" marR="47625" marT="47625" marB="47625" anchor="ctr"/>
                </a:tc>
                <a:extLst>
                  <a:ext uri="{0D108BD9-81ED-4DB2-BD59-A6C34878D82A}">
                    <a16:rowId xmlns:a16="http://schemas.microsoft.com/office/drawing/2014/main" xmlns="" val="840775574"/>
                  </a:ext>
                </a:extLst>
              </a:tr>
              <a:tr h="370840">
                <a:tc>
                  <a:txBody>
                    <a:bodyPr/>
                    <a:lstStyle/>
                    <a:p>
                      <a:pPr algn="ctr"/>
                      <a:r>
                        <a:rPr lang="en-US">
                          <a:effectLst/>
                        </a:rPr>
                        <a:t>Grow Rate</a:t>
                      </a:r>
                    </a:p>
                  </a:txBody>
                  <a:tcPr marL="47625" marR="47625" marT="47625" marB="47625" anchor="ctr"/>
                </a:tc>
                <a:tc>
                  <a:txBody>
                    <a:bodyPr/>
                    <a:lstStyle/>
                    <a:p>
                      <a:pPr algn="ctr"/>
                      <a:r>
                        <a:rPr lang="en-US" b="1">
                          <a:effectLst/>
                        </a:rPr>
                        <a:t>5.8</a:t>
                      </a:r>
                      <a:endParaRPr lang="en-US">
                        <a:effectLst/>
                      </a:endParaRPr>
                    </a:p>
                  </a:txBody>
                  <a:tcPr marL="47625" marR="47625" marT="47625" marB="47625" anchor="ctr"/>
                </a:tc>
                <a:tc>
                  <a:txBody>
                    <a:bodyPr/>
                    <a:lstStyle/>
                    <a:p>
                      <a:pPr algn="ctr"/>
                      <a:r>
                        <a:rPr lang="en-US" b="1">
                          <a:effectLst/>
                        </a:rPr>
                        <a:t>3.0</a:t>
                      </a:r>
                      <a:endParaRPr lang="en-US">
                        <a:effectLst/>
                      </a:endParaRPr>
                    </a:p>
                  </a:txBody>
                  <a:tcPr marL="47625" marR="47625" marT="47625" marB="47625" anchor="ctr"/>
                </a:tc>
                <a:tc>
                  <a:txBody>
                    <a:bodyPr/>
                    <a:lstStyle/>
                    <a:p>
                      <a:pPr algn="ctr"/>
                      <a:r>
                        <a:rPr lang="en-US" b="1">
                          <a:effectLst/>
                        </a:rPr>
                        <a:t>6.1</a:t>
                      </a:r>
                      <a:endParaRPr lang="en-US">
                        <a:effectLst/>
                      </a:endParaRPr>
                    </a:p>
                  </a:txBody>
                  <a:tcPr marL="47625" marR="47625" marT="47625" marB="47625" anchor="ctr"/>
                </a:tc>
                <a:extLst>
                  <a:ext uri="{0D108BD9-81ED-4DB2-BD59-A6C34878D82A}">
                    <a16:rowId xmlns:a16="http://schemas.microsoft.com/office/drawing/2014/main" xmlns="" val="2469276333"/>
                  </a:ext>
                </a:extLst>
              </a:tr>
              <a:tr h="370840">
                <a:tc>
                  <a:txBody>
                    <a:bodyPr/>
                    <a:lstStyle/>
                    <a:p>
                      <a:pPr algn="ctr"/>
                      <a:r>
                        <a:rPr lang="en-US" b="1">
                          <a:effectLst/>
                        </a:rPr>
                        <a:t>2016</a:t>
                      </a:r>
                      <a:endParaRPr lang="en-US">
                        <a:effectLst/>
                      </a:endParaRPr>
                    </a:p>
                  </a:txBody>
                  <a:tcPr marL="47625" marR="47625" marT="47625" marB="47625" anchor="ctr"/>
                </a:tc>
                <a:tc>
                  <a:txBody>
                    <a:bodyPr/>
                    <a:lstStyle/>
                    <a:p>
                      <a:pPr algn="ctr"/>
                      <a:r>
                        <a:rPr lang="en-US">
                          <a:effectLst/>
                        </a:rPr>
                        <a:t>22,811</a:t>
                      </a:r>
                    </a:p>
                  </a:txBody>
                  <a:tcPr marL="47625" marR="47625" marT="47625" marB="47625" anchor="ctr"/>
                </a:tc>
                <a:tc>
                  <a:txBody>
                    <a:bodyPr/>
                    <a:lstStyle/>
                    <a:p>
                      <a:pPr algn="ctr"/>
                      <a:r>
                        <a:rPr lang="en-US">
                          <a:effectLst/>
                        </a:rPr>
                        <a:t>7,219</a:t>
                      </a:r>
                    </a:p>
                  </a:txBody>
                  <a:tcPr marL="47625" marR="47625" marT="47625" marB="47625" anchor="ctr"/>
                </a:tc>
                <a:tc>
                  <a:txBody>
                    <a:bodyPr/>
                    <a:lstStyle/>
                    <a:p>
                      <a:pPr algn="ctr"/>
                      <a:r>
                        <a:rPr lang="en-US">
                          <a:effectLst/>
                        </a:rPr>
                        <a:t>24,217</a:t>
                      </a:r>
                    </a:p>
                  </a:txBody>
                  <a:tcPr marL="47625" marR="47625" marT="47625" marB="47625" anchor="ctr"/>
                </a:tc>
                <a:extLst>
                  <a:ext uri="{0D108BD9-81ED-4DB2-BD59-A6C34878D82A}">
                    <a16:rowId xmlns:a16="http://schemas.microsoft.com/office/drawing/2014/main" xmlns="" val="2773408474"/>
                  </a:ext>
                </a:extLst>
              </a:tr>
              <a:tr h="370840">
                <a:tc>
                  <a:txBody>
                    <a:bodyPr/>
                    <a:lstStyle/>
                    <a:p>
                      <a:pPr algn="ctr"/>
                      <a:r>
                        <a:rPr lang="en-US" b="1">
                          <a:effectLst/>
                        </a:rPr>
                        <a:t>2017</a:t>
                      </a:r>
                      <a:endParaRPr lang="en-US">
                        <a:effectLst/>
                      </a:endParaRPr>
                    </a:p>
                  </a:txBody>
                  <a:tcPr marL="47625" marR="47625" marT="47625" marB="47625" anchor="ctr"/>
                </a:tc>
                <a:tc>
                  <a:txBody>
                    <a:bodyPr/>
                    <a:lstStyle/>
                    <a:p>
                      <a:pPr algn="ctr"/>
                      <a:r>
                        <a:rPr lang="en-US">
                          <a:effectLst/>
                        </a:rPr>
                        <a:t>22,475</a:t>
                      </a:r>
                    </a:p>
                  </a:txBody>
                  <a:tcPr marL="47625" marR="47625" marT="47625" marB="47625" anchor="ctr"/>
                </a:tc>
                <a:tc>
                  <a:txBody>
                    <a:bodyPr/>
                    <a:lstStyle/>
                    <a:p>
                      <a:pPr algn="ctr"/>
                      <a:r>
                        <a:rPr lang="en-US">
                          <a:effectLst/>
                        </a:rPr>
                        <a:t>6,595</a:t>
                      </a:r>
                    </a:p>
                  </a:txBody>
                  <a:tcPr marL="47625" marR="47625" marT="47625" marB="47625" anchor="ctr"/>
                </a:tc>
                <a:tc>
                  <a:txBody>
                    <a:bodyPr/>
                    <a:lstStyle/>
                    <a:p>
                      <a:pPr algn="ctr"/>
                      <a:r>
                        <a:rPr lang="en-US">
                          <a:effectLst/>
                        </a:rPr>
                        <a:t>24,017</a:t>
                      </a:r>
                    </a:p>
                  </a:txBody>
                  <a:tcPr marL="47625" marR="47625" marT="47625" marB="47625" anchor="ctr"/>
                </a:tc>
                <a:extLst>
                  <a:ext uri="{0D108BD9-81ED-4DB2-BD59-A6C34878D82A}">
                    <a16:rowId xmlns:a16="http://schemas.microsoft.com/office/drawing/2014/main" xmlns="" val="220425267"/>
                  </a:ext>
                </a:extLst>
              </a:tr>
              <a:tr h="370840">
                <a:tc>
                  <a:txBody>
                    <a:bodyPr/>
                    <a:lstStyle/>
                    <a:p>
                      <a:pPr algn="ctr"/>
                      <a:r>
                        <a:rPr lang="en-US">
                          <a:effectLst/>
                        </a:rPr>
                        <a:t>Grow Rate</a:t>
                      </a:r>
                    </a:p>
                  </a:txBody>
                  <a:tcPr marL="47625" marR="47625" marT="47625" marB="47625" anchor="ctr"/>
                </a:tc>
                <a:tc>
                  <a:txBody>
                    <a:bodyPr/>
                    <a:lstStyle/>
                    <a:p>
                      <a:pPr algn="ctr"/>
                      <a:r>
                        <a:rPr lang="en-US" b="1">
                          <a:effectLst/>
                        </a:rPr>
                        <a:t>-1.5</a:t>
                      </a:r>
                      <a:endParaRPr lang="en-US">
                        <a:effectLst/>
                      </a:endParaRPr>
                    </a:p>
                  </a:txBody>
                  <a:tcPr marL="47625" marR="47625" marT="47625" marB="47625" anchor="ctr"/>
                </a:tc>
                <a:tc>
                  <a:txBody>
                    <a:bodyPr/>
                    <a:lstStyle/>
                    <a:p>
                      <a:pPr algn="ctr"/>
                      <a:r>
                        <a:rPr lang="en-US" b="1">
                          <a:effectLst/>
                        </a:rPr>
                        <a:t>-8.6</a:t>
                      </a:r>
                      <a:endParaRPr lang="en-US">
                        <a:effectLst/>
                      </a:endParaRPr>
                    </a:p>
                  </a:txBody>
                  <a:tcPr marL="47625" marR="47625" marT="47625" marB="47625" anchor="ctr"/>
                </a:tc>
                <a:tc>
                  <a:txBody>
                    <a:bodyPr/>
                    <a:lstStyle/>
                    <a:p>
                      <a:pPr algn="ctr"/>
                      <a:r>
                        <a:rPr lang="en-US" b="1">
                          <a:effectLst/>
                        </a:rPr>
                        <a:t>-0.8</a:t>
                      </a:r>
                      <a:endParaRPr lang="en-US">
                        <a:effectLst/>
                      </a:endParaRPr>
                    </a:p>
                  </a:txBody>
                  <a:tcPr marL="47625" marR="47625" marT="47625" marB="47625" anchor="ctr"/>
                </a:tc>
                <a:extLst>
                  <a:ext uri="{0D108BD9-81ED-4DB2-BD59-A6C34878D82A}">
                    <a16:rowId xmlns:a16="http://schemas.microsoft.com/office/drawing/2014/main" xmlns="" val="2031567763"/>
                  </a:ext>
                </a:extLst>
              </a:tr>
              <a:tr h="370840">
                <a:tc>
                  <a:txBody>
                    <a:bodyPr/>
                    <a:lstStyle/>
                    <a:p>
                      <a:pPr algn="ctr"/>
                      <a:r>
                        <a:rPr lang="en-US" b="1">
                          <a:effectLst/>
                        </a:rPr>
                        <a:t>2018</a:t>
                      </a:r>
                      <a:endParaRPr lang="en-US">
                        <a:effectLst/>
                      </a:endParaRPr>
                    </a:p>
                  </a:txBody>
                  <a:tcPr marL="47625" marR="47625" marT="47625" marB="47625" anchor="ctr"/>
                </a:tc>
                <a:tc>
                  <a:txBody>
                    <a:bodyPr/>
                    <a:lstStyle/>
                    <a:p>
                      <a:pPr algn="ctr"/>
                      <a:r>
                        <a:rPr lang="en-US">
                          <a:effectLst/>
                        </a:rPr>
                        <a:t>22,230</a:t>
                      </a:r>
                    </a:p>
                  </a:txBody>
                  <a:tcPr marL="47625" marR="47625" marT="47625" marB="47625" anchor="ctr"/>
                </a:tc>
                <a:tc>
                  <a:txBody>
                    <a:bodyPr/>
                    <a:lstStyle/>
                    <a:p>
                      <a:pPr algn="ctr"/>
                      <a:r>
                        <a:rPr lang="en-US">
                          <a:effectLst/>
                        </a:rPr>
                        <a:t>6,603</a:t>
                      </a:r>
                    </a:p>
                  </a:txBody>
                  <a:tcPr marL="47625" marR="47625" marT="47625" marB="47625" anchor="ctr"/>
                </a:tc>
                <a:tc>
                  <a:txBody>
                    <a:bodyPr/>
                    <a:lstStyle/>
                    <a:p>
                      <a:pPr algn="ctr"/>
                      <a:r>
                        <a:rPr lang="en-US">
                          <a:effectLst/>
                        </a:rPr>
                        <a:t>23,613</a:t>
                      </a:r>
                    </a:p>
                  </a:txBody>
                  <a:tcPr marL="47625" marR="47625" marT="47625" marB="47625" anchor="ctr"/>
                </a:tc>
                <a:extLst>
                  <a:ext uri="{0D108BD9-81ED-4DB2-BD59-A6C34878D82A}">
                    <a16:rowId xmlns:a16="http://schemas.microsoft.com/office/drawing/2014/main" xmlns="" val="2878860113"/>
                  </a:ext>
                </a:extLst>
              </a:tr>
              <a:tr h="370840">
                <a:tc>
                  <a:txBody>
                    <a:bodyPr/>
                    <a:lstStyle/>
                    <a:p>
                      <a:pPr algn="ctr"/>
                      <a:r>
                        <a:rPr lang="en-US" b="1">
                          <a:effectLst/>
                        </a:rPr>
                        <a:t>2019</a:t>
                      </a:r>
                      <a:endParaRPr lang="en-US">
                        <a:effectLst/>
                      </a:endParaRPr>
                    </a:p>
                  </a:txBody>
                  <a:tcPr marL="47625" marR="47625" marT="47625" marB="47625" anchor="ctr"/>
                </a:tc>
                <a:tc>
                  <a:txBody>
                    <a:bodyPr/>
                    <a:lstStyle/>
                    <a:p>
                      <a:pPr algn="ctr"/>
                      <a:r>
                        <a:rPr lang="en-US">
                          <a:effectLst/>
                        </a:rPr>
                        <a:t>21,588</a:t>
                      </a:r>
                    </a:p>
                  </a:txBody>
                  <a:tcPr marL="47625" marR="47625" marT="47625" marB="47625" anchor="ctr"/>
                </a:tc>
                <a:tc>
                  <a:txBody>
                    <a:bodyPr/>
                    <a:lstStyle/>
                    <a:p>
                      <a:pPr algn="ctr"/>
                      <a:r>
                        <a:rPr lang="en-US">
                          <a:effectLst/>
                        </a:rPr>
                        <a:t>6,800</a:t>
                      </a:r>
                    </a:p>
                  </a:txBody>
                  <a:tcPr marL="47625" marR="47625" marT="47625" marB="47625" anchor="ctr"/>
                </a:tc>
                <a:tc>
                  <a:txBody>
                    <a:bodyPr/>
                    <a:lstStyle/>
                    <a:p>
                      <a:pPr algn="ctr"/>
                      <a:r>
                        <a:rPr lang="en-US">
                          <a:effectLst/>
                        </a:rPr>
                        <a:t>22,265</a:t>
                      </a:r>
                    </a:p>
                  </a:txBody>
                  <a:tcPr marL="47625" marR="47625" marT="47625" marB="47625" anchor="ctr"/>
                </a:tc>
                <a:extLst>
                  <a:ext uri="{0D108BD9-81ED-4DB2-BD59-A6C34878D82A}">
                    <a16:rowId xmlns:a16="http://schemas.microsoft.com/office/drawing/2014/main" xmlns="" val="1358485550"/>
                  </a:ext>
                </a:extLst>
              </a:tr>
              <a:tr h="370840">
                <a:tc>
                  <a:txBody>
                    <a:bodyPr/>
                    <a:lstStyle/>
                    <a:p>
                      <a:pPr algn="ctr"/>
                      <a:r>
                        <a:rPr lang="en-US">
                          <a:effectLst/>
                        </a:rPr>
                        <a:t>Growth Rate</a:t>
                      </a:r>
                    </a:p>
                  </a:txBody>
                  <a:tcPr marL="47625" marR="47625" marT="47625" marB="47625" anchor="ctr"/>
                </a:tc>
                <a:tc>
                  <a:txBody>
                    <a:bodyPr/>
                    <a:lstStyle/>
                    <a:p>
                      <a:pPr algn="ctr"/>
                      <a:r>
                        <a:rPr lang="en-US" b="1">
                          <a:effectLst/>
                        </a:rPr>
                        <a:t>-3%</a:t>
                      </a:r>
                      <a:endParaRPr lang="en-US">
                        <a:effectLst/>
                      </a:endParaRPr>
                    </a:p>
                  </a:txBody>
                  <a:tcPr marL="47625" marR="47625" marT="47625" marB="47625" anchor="ctr"/>
                </a:tc>
                <a:tc>
                  <a:txBody>
                    <a:bodyPr/>
                    <a:lstStyle/>
                    <a:p>
                      <a:pPr algn="ctr"/>
                      <a:r>
                        <a:rPr lang="en-US" b="1">
                          <a:effectLst/>
                        </a:rPr>
                        <a:t>3%</a:t>
                      </a:r>
                      <a:endParaRPr lang="en-US">
                        <a:effectLst/>
                      </a:endParaRPr>
                    </a:p>
                  </a:txBody>
                  <a:tcPr marL="47625" marR="47625" marT="47625" marB="47625" anchor="ctr"/>
                </a:tc>
                <a:tc>
                  <a:txBody>
                    <a:bodyPr/>
                    <a:lstStyle/>
                    <a:p>
                      <a:pPr algn="ctr"/>
                      <a:r>
                        <a:rPr lang="en-US" b="1" dirty="0">
                          <a:effectLst/>
                        </a:rPr>
                        <a:t>-5.70%</a:t>
                      </a:r>
                      <a:endParaRPr lang="en-US" dirty="0">
                        <a:effectLst/>
                      </a:endParaRPr>
                    </a:p>
                  </a:txBody>
                  <a:tcPr marL="47625" marR="47625" marT="47625" marB="47625" anchor="ctr"/>
                </a:tc>
                <a:extLst>
                  <a:ext uri="{0D108BD9-81ED-4DB2-BD59-A6C34878D82A}">
                    <a16:rowId xmlns:a16="http://schemas.microsoft.com/office/drawing/2014/main" xmlns="" val="3599272035"/>
                  </a:ext>
                </a:extLst>
              </a:tr>
            </a:tbl>
          </a:graphicData>
        </a:graphic>
      </p:graphicFrame>
    </p:spTree>
    <p:extLst>
      <p:ext uri="{BB962C8B-B14F-4D97-AF65-F5344CB8AC3E}">
        <p14:creationId xmlns:p14="http://schemas.microsoft.com/office/powerpoint/2010/main" xmlns="" val="194437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2">
            <a:extLst>
              <a:ext uri="{FF2B5EF4-FFF2-40B4-BE49-F238E27FC236}">
                <a16:creationId xmlns:a16="http://schemas.microsoft.com/office/drawing/2014/main" xmlns="" id="{37132818-705B-6E40-AF41-16F9AE68C089}"/>
              </a:ext>
            </a:extLst>
          </p:cNvPr>
          <p:cNvSpPr txBox="1">
            <a:spLocks/>
          </p:cNvSpPr>
          <p:nvPr/>
        </p:nvSpPr>
        <p:spPr>
          <a:xfrm>
            <a:off x="0" y="495803"/>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The Solution</a:t>
            </a:r>
          </a:p>
        </p:txBody>
      </p:sp>
      <p:sp>
        <p:nvSpPr>
          <p:cNvPr id="5" name="TextBox 4"/>
          <p:cNvSpPr txBox="1"/>
          <p:nvPr/>
        </p:nvSpPr>
        <p:spPr>
          <a:xfrm>
            <a:off x="927463" y="1071154"/>
            <a:ext cx="10620103" cy="3970318"/>
          </a:xfrm>
          <a:prstGeom prst="rect">
            <a:avLst/>
          </a:prstGeom>
          <a:noFill/>
        </p:spPr>
        <p:txBody>
          <a:bodyPr wrap="square" rtlCol="0">
            <a:spAutoFit/>
          </a:bodyPr>
          <a:lstStyle/>
          <a:p>
            <a:pPr>
              <a:buFont typeface="Arial" pitchFamily="34" charset="0"/>
              <a:buChar char="•"/>
            </a:pPr>
            <a:r>
              <a:rPr lang="en-US" dirty="0"/>
              <a:t>Our solution is we install an IOT device in every automobile which does all the job to eradicate the problems</a:t>
            </a:r>
          </a:p>
          <a:p>
            <a:pPr>
              <a:buFont typeface="Arial" pitchFamily="34" charset="0"/>
              <a:buChar char="•"/>
            </a:pPr>
            <a:r>
              <a:rPr lang="en-US" dirty="0"/>
              <a:t>It has an voice assistance which give instructions to the user every time to reduce the his speed and regarding the traffic and weather conditions if needed  and also keeps an eye on complete data of the car.</a:t>
            </a:r>
          </a:p>
          <a:p>
            <a:pPr>
              <a:buFont typeface="Arial" pitchFamily="34" charset="0"/>
              <a:buChar char="•"/>
            </a:pPr>
            <a:r>
              <a:rPr lang="en-US" dirty="0"/>
              <a:t>That also have accident sensors which would be helpful after he/she met with an accident ,It takes complete data and sends it to our services like ambulance, police and needed medical groups for instant help </a:t>
            </a:r>
          </a:p>
          <a:p>
            <a:pPr>
              <a:buFont typeface="Arial" pitchFamily="34" charset="0"/>
              <a:buChar char="•"/>
            </a:pPr>
            <a:r>
              <a:rPr lang="en-US" dirty="0"/>
              <a:t>By using IOT technology we  get his GPS location and many more for instance help . The voice assistance is also helpful for many reasons to get routes and safe route and update of traffic and crash sound etc.</a:t>
            </a:r>
          </a:p>
          <a:p>
            <a:pPr>
              <a:buFont typeface="Arial" pitchFamily="34" charset="0"/>
              <a:buChar char="•"/>
            </a:pPr>
            <a:r>
              <a:rPr lang="en-US" dirty="0"/>
              <a:t>We also get  1 to 1 information of the car speed in our cloud so if can keep an eye on the overspeed of the vehicles too.</a:t>
            </a:r>
          </a:p>
          <a:p>
            <a:pPr>
              <a:buFont typeface="Arial" pitchFamily="34" charset="0"/>
              <a:buChar char="•"/>
            </a:pPr>
            <a:r>
              <a:rPr lang="en-US" dirty="0"/>
              <a:t>Police can also get a lot of information from the sensors like crash sound and we also have a camera so we can see the accident and using memes accelerometer we can know the type of accident whether it is front hit or back or side </a:t>
            </a:r>
          </a:p>
          <a:p>
            <a:pPr>
              <a:buFont typeface="Arial" pitchFamily="34" charset="0"/>
              <a:buChar char="•"/>
            </a:pPr>
            <a:r>
              <a:rPr lang="en-US" dirty="0"/>
              <a:t>So we hope this solution would bring a lot of changes in the traffic system and reduce the accidents and also save lives of people met with an accident </a:t>
            </a:r>
          </a:p>
        </p:txBody>
      </p:sp>
    </p:spTree>
    <p:extLst>
      <p:ext uri="{BB962C8B-B14F-4D97-AF65-F5344CB8AC3E}">
        <p14:creationId xmlns:p14="http://schemas.microsoft.com/office/powerpoint/2010/main" xmlns="" val="238543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8A9F51AA-9568-4C0E-B691-A23F627E5440}"/>
              </a:ext>
            </a:extLst>
          </p:cNvPr>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443345" y="202782"/>
            <a:ext cx="11305309" cy="6655218"/>
          </a:xfrm>
        </p:spPr>
      </p:pic>
    </p:spTree>
    <p:extLst>
      <p:ext uri="{BB962C8B-B14F-4D97-AF65-F5344CB8AC3E}">
        <p14:creationId xmlns:p14="http://schemas.microsoft.com/office/powerpoint/2010/main" xmlns="" val="85387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4FB0BF2-96CB-4F4C-B5BF-8364BA1149F9}"/>
              </a:ext>
            </a:extLst>
          </p:cNvPr>
          <p:cNvPicPr>
            <a:picLocks noChangeAspect="1"/>
          </p:cNvPicPr>
          <p:nvPr/>
        </p:nvPicPr>
        <p:blipFill>
          <a:blip r:embed="rId2"/>
          <a:stretch>
            <a:fillRect/>
          </a:stretch>
        </p:blipFill>
        <p:spPr>
          <a:xfrm>
            <a:off x="882017" y="1039309"/>
            <a:ext cx="10511683" cy="5139818"/>
          </a:xfrm>
          <a:prstGeom prst="rect">
            <a:avLst/>
          </a:prstGeom>
        </p:spPr>
      </p:pic>
    </p:spTree>
    <p:extLst>
      <p:ext uri="{BB962C8B-B14F-4D97-AF65-F5344CB8AC3E}">
        <p14:creationId xmlns:p14="http://schemas.microsoft.com/office/powerpoint/2010/main" xmlns="" val="48655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2">
            <a:extLst>
              <a:ext uri="{FF2B5EF4-FFF2-40B4-BE49-F238E27FC236}">
                <a16:creationId xmlns:a16="http://schemas.microsoft.com/office/drawing/2014/main" xmlns="" id="{37132818-705B-6E40-AF41-16F9AE68C089}"/>
              </a:ext>
            </a:extLst>
          </p:cNvPr>
          <p:cNvSpPr txBox="1">
            <a:spLocks/>
          </p:cNvSpPr>
          <p:nvPr/>
        </p:nvSpPr>
        <p:spPr>
          <a:xfrm>
            <a:off x="0" y="495803"/>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The Team</a:t>
            </a:r>
          </a:p>
          <a:p>
            <a:pPr algn="ctr"/>
            <a:endParaRPr lang="en-US" sz="4000" dirty="0">
              <a:latin typeface="+mn-lt"/>
            </a:endParaRPr>
          </a:p>
        </p:txBody>
      </p:sp>
      <p:sp>
        <p:nvSpPr>
          <p:cNvPr id="4" name="TextBox 3">
            <a:extLst>
              <a:ext uri="{FF2B5EF4-FFF2-40B4-BE49-F238E27FC236}">
                <a16:creationId xmlns:a16="http://schemas.microsoft.com/office/drawing/2014/main" xmlns="" id="{7C044756-7746-2F48-A922-91FDCFD79EEA}"/>
              </a:ext>
            </a:extLst>
          </p:cNvPr>
          <p:cNvSpPr txBox="1"/>
          <p:nvPr/>
        </p:nvSpPr>
        <p:spPr>
          <a:xfrm>
            <a:off x="823810" y="2519263"/>
            <a:ext cx="3029803" cy="1477328"/>
          </a:xfrm>
          <a:prstGeom prst="rect">
            <a:avLst/>
          </a:prstGeom>
          <a:noFill/>
        </p:spPr>
        <p:txBody>
          <a:bodyPr wrap="square" rtlCol="0">
            <a:spAutoFit/>
          </a:bodyPr>
          <a:lstStyle/>
          <a:p>
            <a:pPr algn="ctr"/>
            <a:r>
              <a:rPr lang="en-US" b="1" dirty="0"/>
              <a:t>FOUNDERS:</a:t>
            </a:r>
            <a:endParaRPr lang="en-US" sz="3600" b="1" dirty="0"/>
          </a:p>
          <a:p>
            <a:pPr algn="ctr"/>
            <a:r>
              <a:rPr lang="en-US" dirty="0"/>
              <a:t>K HARSHAVARDHAN</a:t>
            </a:r>
          </a:p>
          <a:p>
            <a:pPr algn="ctr"/>
            <a:r>
              <a:rPr lang="en-US" dirty="0"/>
              <a:t>M ANOOP </a:t>
            </a:r>
          </a:p>
          <a:p>
            <a:pPr algn="ctr"/>
            <a:r>
              <a:rPr lang="en-US" dirty="0"/>
              <a:t>K HARSHINI</a:t>
            </a:r>
          </a:p>
          <a:p>
            <a:pPr algn="ctr"/>
            <a:r>
              <a:rPr lang="en-US" dirty="0"/>
              <a:t>G SOWMYA</a:t>
            </a:r>
          </a:p>
        </p:txBody>
      </p:sp>
      <p:sp>
        <p:nvSpPr>
          <p:cNvPr id="6" name="TextBox 5">
            <a:extLst>
              <a:ext uri="{FF2B5EF4-FFF2-40B4-BE49-F238E27FC236}">
                <a16:creationId xmlns:a16="http://schemas.microsoft.com/office/drawing/2014/main" xmlns="" id="{72162D5D-1B56-A645-BC04-79FADD427389}"/>
              </a:ext>
            </a:extLst>
          </p:cNvPr>
          <p:cNvSpPr txBox="1"/>
          <p:nvPr/>
        </p:nvSpPr>
        <p:spPr>
          <a:xfrm>
            <a:off x="7854286" y="2457308"/>
            <a:ext cx="4337714" cy="3139321"/>
          </a:xfrm>
          <a:prstGeom prst="rect">
            <a:avLst/>
          </a:prstGeom>
          <a:noFill/>
        </p:spPr>
        <p:txBody>
          <a:bodyPr wrap="square" rtlCol="0">
            <a:spAutoFit/>
          </a:bodyPr>
          <a:lstStyle/>
          <a:p>
            <a:pPr algn="ctr"/>
            <a:r>
              <a:rPr lang="en-US" b="1" dirty="0"/>
              <a:t>MANAGEMENT:</a:t>
            </a:r>
          </a:p>
          <a:p>
            <a:pPr algn="ctr"/>
            <a:r>
              <a:rPr lang="en-US" dirty="0"/>
              <a:t>K HARSHAVARDHAN(PRODUCT DEVLOPMENT)</a:t>
            </a:r>
          </a:p>
          <a:p>
            <a:pPr algn="ctr"/>
            <a:r>
              <a:rPr lang="en-US" dirty="0"/>
              <a:t>M ANOOP(PRODUCT DESIGN)</a:t>
            </a:r>
          </a:p>
          <a:p>
            <a:pPr algn="ctr"/>
            <a:r>
              <a:rPr lang="en-US" dirty="0"/>
              <a:t>G SOWMYA(COLLECTION OF DATA AND ANALYSATION)</a:t>
            </a:r>
          </a:p>
          <a:p>
            <a:pPr algn="ctr"/>
            <a:r>
              <a:rPr lang="en-US" dirty="0"/>
              <a:t>HARSHINI (STRUCTURE OF PRODUCT AND PLACEMENT)</a:t>
            </a:r>
          </a:p>
          <a:p>
            <a:pPr algn="ctr"/>
            <a:endParaRPr lang="en-US" dirty="0"/>
          </a:p>
          <a:p>
            <a:pPr algn="ctr"/>
            <a:endParaRPr lang="en-US" sz="3600" dirty="0"/>
          </a:p>
        </p:txBody>
      </p:sp>
      <p:pic>
        <p:nvPicPr>
          <p:cNvPr id="7" name="Picture 6">
            <a:extLst>
              <a:ext uri="{FF2B5EF4-FFF2-40B4-BE49-F238E27FC236}">
                <a16:creationId xmlns:a16="http://schemas.microsoft.com/office/drawing/2014/main" xmlns="" id="{5B5E0F14-4FED-BB43-A3F8-AA14C545B36F}"/>
              </a:ext>
            </a:extLst>
          </p:cNvPr>
          <p:cNvPicPr>
            <a:picLocks noChangeAspect="1"/>
          </p:cNvPicPr>
          <p:nvPr/>
        </p:nvPicPr>
        <p:blipFill>
          <a:blip r:embed="rId2"/>
          <a:stretch>
            <a:fillRect/>
          </a:stretch>
        </p:blipFill>
        <p:spPr>
          <a:xfrm>
            <a:off x="4203523" y="1783072"/>
            <a:ext cx="3581754" cy="3581754"/>
          </a:xfrm>
          <a:prstGeom prst="rect">
            <a:avLst/>
          </a:prstGeom>
        </p:spPr>
      </p:pic>
    </p:spTree>
    <p:extLst>
      <p:ext uri="{BB962C8B-B14F-4D97-AF65-F5344CB8AC3E}">
        <p14:creationId xmlns:p14="http://schemas.microsoft.com/office/powerpoint/2010/main" xmlns="" val="77455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a:extLst>
              <a:ext uri="{FF2B5EF4-FFF2-40B4-BE49-F238E27FC236}">
                <a16:creationId xmlns:a16="http://schemas.microsoft.com/office/drawing/2014/main" xmlns="" id="{131BF393-3EA6-124B-9B51-11AFB0315890}"/>
              </a:ext>
            </a:extLst>
          </p:cNvPr>
          <p:cNvSpPr/>
          <p:nvPr/>
        </p:nvSpPr>
        <p:spPr>
          <a:xfrm>
            <a:off x="8355096" y="1825187"/>
            <a:ext cx="2464558" cy="2146793"/>
          </a:xfrm>
          <a:prstGeom prst="hexagon">
            <a:avLst/>
          </a:prstGeom>
          <a:solidFill>
            <a:srgbClr val="EF4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xmlns="" id="{7CF73A3A-0E88-0C41-A0F9-B1561EBFA9E9}"/>
              </a:ext>
            </a:extLst>
          </p:cNvPr>
          <p:cNvSpPr/>
          <p:nvPr/>
        </p:nvSpPr>
        <p:spPr>
          <a:xfrm>
            <a:off x="967108" y="1825187"/>
            <a:ext cx="2464558" cy="2146793"/>
          </a:xfrm>
          <a:prstGeom prst="hexagon">
            <a:avLst/>
          </a:prstGeom>
          <a:solidFill>
            <a:srgbClr val="EE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912">
            <a:extLst>
              <a:ext uri="{FF2B5EF4-FFF2-40B4-BE49-F238E27FC236}">
                <a16:creationId xmlns:a16="http://schemas.microsoft.com/office/drawing/2014/main" xmlns="" id="{37132818-705B-6E40-AF41-16F9AE68C089}"/>
              </a:ext>
            </a:extLst>
          </p:cNvPr>
          <p:cNvSpPr txBox="1">
            <a:spLocks/>
          </p:cNvSpPr>
          <p:nvPr/>
        </p:nvSpPr>
        <p:spPr>
          <a:xfrm>
            <a:off x="0" y="495803"/>
            <a:ext cx="12192000" cy="114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mn-lt"/>
              </a:rPr>
              <a:t>Market Opportunity</a:t>
            </a:r>
          </a:p>
        </p:txBody>
      </p:sp>
      <p:sp>
        <p:nvSpPr>
          <p:cNvPr id="5" name="TextBox 4">
            <a:extLst>
              <a:ext uri="{FF2B5EF4-FFF2-40B4-BE49-F238E27FC236}">
                <a16:creationId xmlns:a16="http://schemas.microsoft.com/office/drawing/2014/main" xmlns="" id="{CD5783B0-357E-B744-9FD1-482D5B30F851}"/>
              </a:ext>
            </a:extLst>
          </p:cNvPr>
          <p:cNvSpPr txBox="1"/>
          <p:nvPr/>
        </p:nvSpPr>
        <p:spPr>
          <a:xfrm>
            <a:off x="2410511" y="6331913"/>
            <a:ext cx="1966179" cy="369332"/>
          </a:xfrm>
          <a:prstGeom prst="rect">
            <a:avLst/>
          </a:prstGeom>
          <a:noFill/>
        </p:spPr>
        <p:txBody>
          <a:bodyPr wrap="none" rtlCol="0">
            <a:spAutoFit/>
          </a:bodyPr>
          <a:lstStyle/>
          <a:p>
            <a:r>
              <a:rPr lang="en-US" dirty="0"/>
              <a:t>Source- gov.data.in</a:t>
            </a:r>
          </a:p>
        </p:txBody>
      </p:sp>
      <p:sp>
        <p:nvSpPr>
          <p:cNvPr id="8" name="Hexagon 7">
            <a:extLst>
              <a:ext uri="{FF2B5EF4-FFF2-40B4-BE49-F238E27FC236}">
                <a16:creationId xmlns:a16="http://schemas.microsoft.com/office/drawing/2014/main" xmlns="" id="{99783F6C-BFD7-9145-BE25-355FAC3DC216}"/>
              </a:ext>
            </a:extLst>
          </p:cNvPr>
          <p:cNvSpPr/>
          <p:nvPr/>
        </p:nvSpPr>
        <p:spPr>
          <a:xfrm>
            <a:off x="4736164" y="1825187"/>
            <a:ext cx="2464558" cy="2146793"/>
          </a:xfrm>
          <a:prstGeom prst="hexagon">
            <a:avLst/>
          </a:prstGeom>
          <a:solidFill>
            <a:srgbClr val="FDB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FF477498-D9A4-114A-836C-5F9BB7352CC7}"/>
              </a:ext>
            </a:extLst>
          </p:cNvPr>
          <p:cNvPicPr>
            <a:picLocks noChangeAspect="1"/>
          </p:cNvPicPr>
          <p:nvPr/>
        </p:nvPicPr>
        <p:blipFill>
          <a:blip r:embed="rId2" cstate="print"/>
          <a:stretch>
            <a:fillRect/>
          </a:stretch>
        </p:blipFill>
        <p:spPr>
          <a:xfrm>
            <a:off x="8996729" y="2345282"/>
            <a:ext cx="1181291" cy="1181291"/>
          </a:xfrm>
          <a:prstGeom prst="rect">
            <a:avLst/>
          </a:prstGeom>
        </p:spPr>
      </p:pic>
      <p:sp>
        <p:nvSpPr>
          <p:cNvPr id="11" name="TextBox 10">
            <a:extLst>
              <a:ext uri="{FF2B5EF4-FFF2-40B4-BE49-F238E27FC236}">
                <a16:creationId xmlns:a16="http://schemas.microsoft.com/office/drawing/2014/main" xmlns="" id="{4D46F9BA-C6AC-354B-8405-BA5432E31FFD}"/>
              </a:ext>
            </a:extLst>
          </p:cNvPr>
          <p:cNvSpPr txBox="1"/>
          <p:nvPr/>
        </p:nvSpPr>
        <p:spPr>
          <a:xfrm>
            <a:off x="399387" y="4158164"/>
            <a:ext cx="3600000" cy="2246769"/>
          </a:xfrm>
          <a:prstGeom prst="rect">
            <a:avLst/>
          </a:prstGeom>
          <a:noFill/>
        </p:spPr>
        <p:txBody>
          <a:bodyPr wrap="square" rtlCol="0">
            <a:spAutoFit/>
          </a:bodyPr>
          <a:lstStyle/>
          <a:p>
            <a:pPr algn="ctr"/>
            <a:r>
              <a:rPr lang="en-US" sz="2000" dirty="0"/>
              <a:t>1)Our customers are everyone who own a vehicle and are willing to be safe and buy our product(60millions vehicles)</a:t>
            </a:r>
          </a:p>
          <a:p>
            <a:pPr algn="ctr"/>
            <a:r>
              <a:rPr lang="en-US" sz="2000" dirty="0"/>
              <a:t>2)Government to help them with the data gathered and help the with the statistics</a:t>
            </a:r>
          </a:p>
        </p:txBody>
      </p:sp>
      <p:sp>
        <p:nvSpPr>
          <p:cNvPr id="12" name="TextBox 11">
            <a:extLst>
              <a:ext uri="{FF2B5EF4-FFF2-40B4-BE49-F238E27FC236}">
                <a16:creationId xmlns:a16="http://schemas.microsoft.com/office/drawing/2014/main" xmlns="" id="{138652F1-9E2B-124C-9E1E-3E0C2FBA62D5}"/>
              </a:ext>
            </a:extLst>
          </p:cNvPr>
          <p:cNvSpPr txBox="1"/>
          <p:nvPr/>
        </p:nvSpPr>
        <p:spPr>
          <a:xfrm>
            <a:off x="4168443" y="4158164"/>
            <a:ext cx="3600000" cy="2246769"/>
          </a:xfrm>
          <a:prstGeom prst="rect">
            <a:avLst/>
          </a:prstGeom>
          <a:noFill/>
        </p:spPr>
        <p:txBody>
          <a:bodyPr wrap="square" rtlCol="0">
            <a:spAutoFit/>
          </a:bodyPr>
          <a:lstStyle/>
          <a:p>
            <a:pPr algn="ctr"/>
            <a:r>
              <a:rPr lang="en-US" sz="2000" dirty="0"/>
              <a:t>1)Our total size of market may be approximately above70  millions of vehicles in the India and increasing it on go…</a:t>
            </a:r>
          </a:p>
          <a:p>
            <a:pPr algn="ctr"/>
            <a:r>
              <a:rPr lang="en-US" sz="2000" dirty="0"/>
              <a:t>2)Directly collaboration with companies</a:t>
            </a:r>
          </a:p>
          <a:p>
            <a:pPr algn="ctr"/>
            <a:r>
              <a:rPr lang="en-US" sz="2000" dirty="0"/>
              <a:t>3)Government vehicles</a:t>
            </a:r>
          </a:p>
        </p:txBody>
      </p:sp>
      <p:sp>
        <p:nvSpPr>
          <p:cNvPr id="13" name="TextBox 12">
            <a:extLst>
              <a:ext uri="{FF2B5EF4-FFF2-40B4-BE49-F238E27FC236}">
                <a16:creationId xmlns:a16="http://schemas.microsoft.com/office/drawing/2014/main" xmlns="" id="{36A5B201-B55B-3E4F-A103-C8758008B082}"/>
              </a:ext>
            </a:extLst>
          </p:cNvPr>
          <p:cNvSpPr txBox="1"/>
          <p:nvPr/>
        </p:nvSpPr>
        <p:spPr>
          <a:xfrm>
            <a:off x="7787375" y="4158164"/>
            <a:ext cx="3600000" cy="2862322"/>
          </a:xfrm>
          <a:prstGeom prst="rect">
            <a:avLst/>
          </a:prstGeom>
          <a:noFill/>
        </p:spPr>
        <p:txBody>
          <a:bodyPr wrap="square" rtlCol="0">
            <a:spAutoFit/>
          </a:bodyPr>
          <a:lstStyle/>
          <a:p>
            <a:pPr algn="ctr"/>
            <a:r>
              <a:rPr lang="en-US" sz="2000" dirty="0"/>
              <a:t>1)Our position in the market would be top because we have a large number of increase in automobiles in the country(may be in top20)</a:t>
            </a:r>
          </a:p>
          <a:p>
            <a:pPr algn="ctr"/>
            <a:r>
              <a:rPr lang="en-US" sz="2000" dirty="0"/>
              <a:t>2)Unique features of the product will make it top</a:t>
            </a:r>
            <a:r>
              <a:rPr lang="en-US" dirty="0"/>
              <a:t>(GPS,DATA ANALYSATION,MONITORISING REAL TIME.)</a:t>
            </a:r>
          </a:p>
        </p:txBody>
      </p:sp>
      <p:pic>
        <p:nvPicPr>
          <p:cNvPr id="15" name="Picture 14">
            <a:extLst>
              <a:ext uri="{FF2B5EF4-FFF2-40B4-BE49-F238E27FC236}">
                <a16:creationId xmlns:a16="http://schemas.microsoft.com/office/drawing/2014/main" xmlns="" id="{9BC98758-83C0-F149-B1DF-8ABAC58A2810}"/>
              </a:ext>
            </a:extLst>
          </p:cNvPr>
          <p:cNvPicPr>
            <a:picLocks noChangeAspect="1"/>
          </p:cNvPicPr>
          <p:nvPr/>
        </p:nvPicPr>
        <p:blipFill>
          <a:blip r:embed="rId3" cstate="print"/>
          <a:stretch>
            <a:fillRect/>
          </a:stretch>
        </p:blipFill>
        <p:spPr>
          <a:xfrm>
            <a:off x="1583074" y="2256601"/>
            <a:ext cx="1232627" cy="1232627"/>
          </a:xfrm>
          <a:prstGeom prst="rect">
            <a:avLst/>
          </a:prstGeom>
        </p:spPr>
      </p:pic>
      <p:pic>
        <p:nvPicPr>
          <p:cNvPr id="16" name="Picture 15">
            <a:extLst>
              <a:ext uri="{FF2B5EF4-FFF2-40B4-BE49-F238E27FC236}">
                <a16:creationId xmlns:a16="http://schemas.microsoft.com/office/drawing/2014/main" xmlns="" id="{5880334E-3D58-204B-8484-1D74E8FE457F}"/>
              </a:ext>
            </a:extLst>
          </p:cNvPr>
          <p:cNvPicPr>
            <a:picLocks noChangeAspect="1"/>
          </p:cNvPicPr>
          <p:nvPr/>
        </p:nvPicPr>
        <p:blipFill>
          <a:blip r:embed="rId4" cstate="print"/>
          <a:stretch>
            <a:fillRect/>
          </a:stretch>
        </p:blipFill>
        <p:spPr>
          <a:xfrm>
            <a:off x="5350598" y="2280738"/>
            <a:ext cx="1235690" cy="1235690"/>
          </a:xfrm>
          <a:prstGeom prst="rect">
            <a:avLst/>
          </a:prstGeom>
        </p:spPr>
      </p:pic>
    </p:spTree>
    <p:extLst>
      <p:ext uri="{BB962C8B-B14F-4D97-AF65-F5344CB8AC3E}">
        <p14:creationId xmlns:p14="http://schemas.microsoft.com/office/powerpoint/2010/main" xmlns="" val="3177111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984</Words>
  <Application>Microsoft Office PowerPoint</Application>
  <PresentationFormat>Custom</PresentationFormat>
  <Paragraphs>134</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Material</vt:lpstr>
      <vt:lpstr>Slide 1</vt:lpstr>
      <vt:lpstr>Slide 2</vt:lpstr>
      <vt:lpstr>Slide 3</vt:lpstr>
      <vt:lpstr>DETAILS OF ROAD ACCIDENTS IN TELANGANA  </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Sivarama Krishna</dc:creator>
  <cp:lastModifiedBy>HARSHA_2</cp:lastModifiedBy>
  <cp:revision>144</cp:revision>
  <dcterms:created xsi:type="dcterms:W3CDTF">2018-04-27T09:41:05Z</dcterms:created>
  <dcterms:modified xsi:type="dcterms:W3CDTF">2021-05-12T10:37:49Z</dcterms:modified>
</cp:coreProperties>
</file>