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4421" r:id="rId3"/>
    <p:sldId id="4422" r:id="rId4"/>
    <p:sldId id="4423" r:id="rId5"/>
    <p:sldId id="4424" r:id="rId6"/>
    <p:sldId id="4425" r:id="rId7"/>
    <p:sldId id="4426" r:id="rId8"/>
    <p:sldId id="442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012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Python Development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6" y="3275236"/>
            <a:ext cx="10534653" cy="306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HK Grotesk" pitchFamily="2" charset="77"/>
              </a:rPr>
              <a:t>Capstone Project Presentation –17</a:t>
            </a:r>
            <a:r>
              <a:rPr lang="en-US" sz="28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800" dirty="0">
                <a:solidFill>
                  <a:srgbClr val="FFFFFF"/>
                </a:solidFill>
                <a:latin typeface="HK Grotesk" pitchFamily="2" charset="77"/>
              </a:rPr>
              <a:t> Mar and 20</a:t>
            </a:r>
            <a:r>
              <a:rPr lang="en-US" sz="28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800" dirty="0">
                <a:solidFill>
                  <a:srgbClr val="FFFFFF"/>
                </a:solidFill>
                <a:latin typeface="HK Grotesk" pitchFamily="2" charset="77"/>
              </a:rPr>
              <a:t> Mar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8782317" cy="306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HK Grotesk" pitchFamily="2" charset="77"/>
              </a:rPr>
              <a:t>Presented by – Harshavardhan Devarakonda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10534654" cy="319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HK Grotesk" pitchFamily="2" charset="77"/>
              </a:rPr>
              <a:t>Project Title Here </a:t>
            </a:r>
            <a:r>
              <a:rPr lang="en-US" sz="3200" dirty="0">
                <a:solidFill>
                  <a:srgbClr val="FFFFFF"/>
                </a:solidFill>
                <a:latin typeface="HK Grotesk" pitchFamily="2" charset="77"/>
              </a:rPr>
              <a:t>- </a:t>
            </a:r>
            <a:r>
              <a:rPr lang="en-US" sz="2800" dirty="0">
                <a:solidFill>
                  <a:srgbClr val="FFFFFF"/>
                </a:solidFill>
                <a:latin typeface="HK Grotesk" pitchFamily="2" charset="77"/>
              </a:rPr>
              <a:t> Customer Relationship Management (CRM) System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160104"/>
            <a:ext cx="1010256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600" b="1" dirty="0">
                <a:solidFill>
                  <a:srgbClr val="0187CC"/>
                </a:solidFill>
                <a:latin typeface="HK Grotesk Bold"/>
              </a:rPr>
              <a:t>Problem Statement</a:t>
            </a:r>
            <a:endParaRPr lang="en-US" sz="3600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200461"/>
            <a:ext cx="110807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187CC"/>
                </a:solidFill>
                <a:latin typeface="HK Grotesk"/>
              </a:rPr>
              <a:t>Challenge: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Managing and tracking customer interactions (sales calls, emails, support queries) manually is inefficient and error-prone.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Difficulty in accessing and updating customer data across multiple channels. Lack of real-time tracking of customer activities and interactions.</a:t>
            </a:r>
            <a:br>
              <a:rPr lang="en-US" sz="2800" dirty="0">
                <a:solidFill>
                  <a:srgbClr val="0187CC"/>
                </a:solidFill>
                <a:latin typeface="HK Grotesk"/>
              </a:rPr>
            </a:br>
            <a:endParaRPr lang="en-US" sz="2800" dirty="0">
              <a:solidFill>
                <a:srgbClr val="0187CC"/>
              </a:solidFill>
              <a:latin typeface="HK Grotesk"/>
            </a:endParaRPr>
          </a:p>
          <a:p>
            <a:r>
              <a:rPr lang="en-US" sz="3200" dirty="0">
                <a:solidFill>
                  <a:srgbClr val="0187CC"/>
                </a:solidFill>
                <a:latin typeface="HK Grotesk"/>
              </a:rPr>
              <a:t>Solution: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A CRM system that provides a unified platform for managing customer data, interactions, and real-time updates.</a:t>
            </a:r>
          </a:p>
          <a:p>
            <a:br>
              <a:rPr lang="en-US" dirty="0">
                <a:solidFill>
                  <a:srgbClr val="0187CC"/>
                </a:solidFill>
                <a:latin typeface="HK Grotesk"/>
              </a:rPr>
            </a:br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600" b="1" dirty="0">
                <a:solidFill>
                  <a:srgbClr val="0187CC"/>
                </a:solidFill>
                <a:latin typeface="HK Grotesk Bold"/>
              </a:rPr>
              <a:t>Use Cases</a:t>
            </a:r>
            <a:r>
              <a:rPr lang="en-US" sz="3600" b="1" dirty="0">
                <a:solidFill>
                  <a:srgbClr val="0187CC"/>
                </a:solidFill>
                <a:latin typeface="HK Grotesk Bold"/>
              </a:rPr>
              <a:t> 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960536"/>
            <a:ext cx="1108072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187CC"/>
                </a:solidFill>
                <a:latin typeface="HK Grotesk"/>
              </a:rPr>
              <a:t>Customer Management: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Add, update, and delete customer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View detailed customer profiles (contact info, interaction history, preferences).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K Grotesk"/>
            </a:endParaRPr>
          </a:p>
          <a:p>
            <a:r>
              <a:rPr lang="en-US" sz="2400" dirty="0">
                <a:solidFill>
                  <a:srgbClr val="0187CC"/>
                </a:solidFill>
                <a:latin typeface="HK Grotesk"/>
              </a:rPr>
              <a:t>Sales and Interaction: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Track sales calls, emails, and support tickets.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Record details of customer service interactions for future 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Target specific customer segments with tailored marketing efforts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K Grotesk"/>
            </a:endParaRPr>
          </a:p>
          <a:p>
            <a:r>
              <a:rPr lang="en-US" sz="2400" dirty="0">
                <a:solidFill>
                  <a:srgbClr val="0187CC"/>
                </a:solidFill>
                <a:latin typeface="HK Grotesk"/>
              </a:rPr>
              <a:t>Reviews and Ratings: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 Allow feedback collection for customer interactions.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K Grotesk"/>
            </a:endParaRPr>
          </a:p>
          <a:p>
            <a:r>
              <a:rPr lang="en-US" sz="2400" dirty="0">
                <a:solidFill>
                  <a:srgbClr val="0187CC"/>
                </a:solidFill>
                <a:latin typeface="HK Grotesk"/>
              </a:rPr>
              <a:t>User Dashboard: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Provide users (e.g., sales reps) with a centralized view of customer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K Grotesk"/>
            </a:endParaRPr>
          </a:p>
          <a:p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</a:b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58255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Design Document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006867"/>
            <a:ext cx="1108072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>
                <a:solidFill>
                  <a:srgbClr val="0187CC"/>
                </a:solidFill>
                <a:latin typeface="HK Grotesk"/>
              </a:rPr>
            </a:br>
            <a:r>
              <a:rPr lang="en-US" sz="2200" dirty="0">
                <a:solidFill>
                  <a:srgbClr val="0187CC"/>
                </a:solidFill>
                <a:latin typeface="HK Grotesk"/>
              </a:rPr>
              <a:t>Architecture:</a:t>
            </a:r>
            <a:br>
              <a:rPr lang="en-US" sz="2200" dirty="0">
                <a:solidFill>
                  <a:srgbClr val="0187CC"/>
                </a:solidFill>
                <a:latin typeface="HK Grotesk"/>
              </a:rPr>
            </a:br>
            <a:endParaRPr lang="en-US" sz="2200" dirty="0">
              <a:solidFill>
                <a:srgbClr val="0187CC"/>
              </a:solidFill>
              <a:latin typeface="HK Grotes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187CC"/>
                </a:solidFill>
                <a:latin typeface="HK Grotesk"/>
              </a:rPr>
              <a:t>Frontend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: Web-based interface for customer management (HTML5, CSS3, JavaScript).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187CC"/>
                </a:solidFill>
                <a:latin typeface="HK Grotesk"/>
              </a:rPr>
              <a:t>Backend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: RESTful APIs built using Flask and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187CC"/>
                </a:solidFill>
                <a:latin typeface="HK Grotesk"/>
              </a:rPr>
              <a:t>Database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: SQLAlchemy ORM with MySQL for customer data management.</a:t>
            </a:r>
          </a:p>
          <a:p>
            <a:b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</a:b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HK Grotesk"/>
            </a:endParaRPr>
          </a:p>
          <a:p>
            <a:r>
              <a:rPr lang="en-US" sz="2200" dirty="0">
                <a:solidFill>
                  <a:srgbClr val="0187CC"/>
                </a:solidFill>
                <a:latin typeface="HK Grotesk"/>
              </a:rPr>
              <a:t>System Flow:</a:t>
            </a:r>
            <a:br>
              <a:rPr lang="en-US" sz="2200" dirty="0">
                <a:solidFill>
                  <a:srgbClr val="0187CC"/>
                </a:solidFill>
                <a:latin typeface="HK Grotesk"/>
              </a:rPr>
            </a:br>
            <a:endParaRPr lang="en-US" sz="2200" dirty="0">
              <a:solidFill>
                <a:srgbClr val="0187CC"/>
              </a:solidFill>
              <a:latin typeface="HK Grotes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User interacts with the frontend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Frontend sends requests to backend via RESTful APIs.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Backend processes requests and interacts with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Microservices handle specific functionalities like customer support, sales tracking,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Responses are sent back to the frontend for display.</a:t>
            </a:r>
          </a:p>
          <a:p>
            <a:br>
              <a:rPr lang="en-US" dirty="0">
                <a:solidFill>
                  <a:srgbClr val="0187CC"/>
                </a:solidFill>
                <a:latin typeface="HK Grotesk"/>
              </a:rPr>
            </a:br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06665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dirty="0">
                <a:solidFill>
                  <a:srgbClr val="0187CC"/>
                </a:solidFill>
                <a:latin typeface="HK Grotesk Bold"/>
              </a:rPr>
              <a:t>Microservices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349322" y="1183599"/>
            <a:ext cx="110044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187CC"/>
                </a:solidFill>
                <a:latin typeface="HK Grotesk"/>
              </a:rPr>
              <a:t>Architecture: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The CRM system will be divided into multiple microservices, each handling a specific function.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Customer Management: Handles CRUD operations for customer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87CC"/>
                </a:solidFill>
                <a:latin typeface="HK Grotesk"/>
              </a:rPr>
              <a:t>Sales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: Manages sales-related data and interactions.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87CC"/>
                </a:solidFill>
                <a:latin typeface="HK Grotesk"/>
              </a:rPr>
              <a:t>Review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: Tracks customer review and interactions.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87CC"/>
                </a:solidFill>
                <a:latin typeface="HK Grotesk"/>
              </a:rPr>
              <a:t>Marketing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: Manages 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email campaigns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and customer engagement.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</a:b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K Grotesk"/>
            </a:endParaRPr>
          </a:p>
          <a:p>
            <a:r>
              <a:rPr lang="en-US" sz="2400" dirty="0">
                <a:solidFill>
                  <a:srgbClr val="0187CC"/>
                </a:solidFill>
                <a:latin typeface="HK Grotesk"/>
              </a:rPr>
              <a:t>Benefits of Microservices: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87CC"/>
                </a:solidFill>
                <a:latin typeface="HK Grotesk"/>
              </a:rPr>
              <a:t>Scalability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: Each service can be scaled independently as demand grows.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87CC"/>
                </a:solidFill>
                <a:latin typeface="HK Grotesk"/>
              </a:rPr>
              <a:t>Maintainability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: Easier to update and maintain specific services without affecting the entire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87CC"/>
                </a:solidFill>
                <a:latin typeface="HK Grotesk"/>
              </a:rPr>
              <a:t>Resilience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: Failures in one service do not impact others.</a:t>
            </a:r>
          </a:p>
        </p:txBody>
      </p:sp>
    </p:spTree>
    <p:extLst>
      <p:ext uri="{BB962C8B-B14F-4D97-AF65-F5344CB8AC3E}">
        <p14:creationId xmlns:p14="http://schemas.microsoft.com/office/powerpoint/2010/main" val="303411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Technology Stack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431513" y="703918"/>
            <a:ext cx="1108072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0187CC"/>
                </a:solidFill>
                <a:latin typeface="HK Grotesk"/>
              </a:rPr>
              <a:t>Frontend:</a:t>
            </a:r>
          </a:p>
          <a:p>
            <a:r>
              <a:rPr lang="en-US" sz="2200" dirty="0">
                <a:solidFill>
                  <a:srgbClr val="0187CC"/>
                </a:solidFill>
                <a:latin typeface="HK Grotesk"/>
              </a:rPr>
              <a:t>HTML5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: Structuring the content.</a:t>
            </a:r>
          </a:p>
          <a:p>
            <a:r>
              <a:rPr lang="en-US" sz="2200" dirty="0">
                <a:solidFill>
                  <a:srgbClr val="0187CC"/>
                </a:solidFill>
                <a:latin typeface="HK Grotesk"/>
              </a:rPr>
              <a:t>CSS3: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Styling the components and ensuring a responsive layout.</a:t>
            </a:r>
          </a:p>
          <a:p>
            <a:r>
              <a:rPr lang="en-US" sz="2200" dirty="0">
                <a:solidFill>
                  <a:srgbClr val="0187CC"/>
                </a:solidFill>
                <a:latin typeface="HK Grotesk"/>
              </a:rPr>
              <a:t>JavaScript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: Dynamic interactions and API calls for frontend services.</a:t>
            </a:r>
            <a:b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</a:b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HK Grotesk"/>
            </a:endParaRPr>
          </a:p>
          <a:p>
            <a:r>
              <a:rPr lang="en-US" sz="2200" dirty="0">
                <a:solidFill>
                  <a:srgbClr val="0187CC"/>
                </a:solidFill>
                <a:latin typeface="HK Grotesk"/>
              </a:rPr>
              <a:t>Backend:</a:t>
            </a:r>
          </a:p>
          <a:p>
            <a:r>
              <a:rPr lang="en-US" sz="2200" dirty="0">
                <a:solidFill>
                  <a:srgbClr val="0187CC"/>
                </a:solidFill>
                <a:latin typeface="HK Grotesk"/>
              </a:rPr>
              <a:t>Flask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: Web framework to build RESTful APIs.</a:t>
            </a:r>
          </a:p>
          <a:p>
            <a:r>
              <a:rPr lang="en-US" sz="2200" dirty="0">
                <a:solidFill>
                  <a:srgbClr val="0187CC"/>
                </a:solidFill>
                <a:latin typeface="HK Grotesk"/>
              </a:rPr>
              <a:t>Python: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Backend logic and integration with Flask.</a:t>
            </a:r>
          </a:p>
          <a:p>
            <a:r>
              <a:rPr lang="en-US" sz="2200" dirty="0">
                <a:solidFill>
                  <a:srgbClr val="0187CC"/>
                </a:solidFill>
                <a:latin typeface="HK Grotesk"/>
              </a:rPr>
              <a:t>SQLAlchemy: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ORM for managing MySQL database operations.</a:t>
            </a:r>
          </a:p>
          <a:p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HK Grotesk"/>
            </a:endParaRPr>
          </a:p>
          <a:p>
            <a:r>
              <a:rPr lang="en-US" sz="2200" dirty="0">
                <a:solidFill>
                  <a:srgbClr val="0187CC"/>
                </a:solidFill>
                <a:latin typeface="HK Grotesk"/>
              </a:rPr>
              <a:t>Database:</a:t>
            </a:r>
          </a:p>
          <a:p>
            <a:r>
              <a:rPr lang="en-US" sz="2200" dirty="0">
                <a:solidFill>
                  <a:srgbClr val="0187CC"/>
                </a:solidFill>
                <a:latin typeface="HK Grotesk"/>
              </a:rPr>
              <a:t>MySQL: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Relational database to store customer information.</a:t>
            </a: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</a:br>
            <a:br>
              <a:rPr lang="en-US" dirty="0">
                <a:solidFill>
                  <a:srgbClr val="0187CC"/>
                </a:solidFill>
                <a:latin typeface="HK Grotesk"/>
              </a:rPr>
            </a:br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188902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Future Scope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881962"/>
            <a:ext cx="1108072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0187CC"/>
                </a:solidFill>
                <a:latin typeface="HK Grotesk"/>
              </a:rPr>
              <a:t>AI and Machine Learning:</a:t>
            </a:r>
          </a:p>
          <a:p>
            <a:r>
              <a:rPr lang="en-US" sz="2200" dirty="0">
                <a:solidFill>
                  <a:srgbClr val="0187CC"/>
                </a:solidFill>
                <a:latin typeface="HK Grotesk"/>
              </a:rPr>
              <a:t>Customer Insights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: Using machine learning to analyze customer data and provide insights for personalized marketing.</a:t>
            </a:r>
          </a:p>
          <a:p>
            <a:r>
              <a:rPr lang="en-US" sz="2200" dirty="0">
                <a:solidFill>
                  <a:srgbClr val="0187CC"/>
                </a:solidFill>
                <a:latin typeface="HK Grotesk"/>
              </a:rPr>
              <a:t>Predictive Analytics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: Forecast customer behavior, sales trends, and support needs.</a:t>
            </a:r>
            <a:br>
              <a:rPr lang="en-US" sz="2200" dirty="0">
                <a:solidFill>
                  <a:srgbClr val="0187CC"/>
                </a:solidFill>
                <a:latin typeface="HK Grotesk"/>
              </a:rPr>
            </a:br>
            <a:endParaRPr lang="en-US" sz="2200" dirty="0">
              <a:solidFill>
                <a:srgbClr val="0187CC"/>
              </a:solidFill>
              <a:latin typeface="HK Grotesk"/>
            </a:endParaRPr>
          </a:p>
          <a:p>
            <a:r>
              <a:rPr lang="en-US" sz="2200" dirty="0">
                <a:solidFill>
                  <a:srgbClr val="0187CC"/>
                </a:solidFill>
                <a:latin typeface="HK Grotesk"/>
              </a:rPr>
              <a:t>Automation:</a:t>
            </a:r>
          </a:p>
          <a:p>
            <a:r>
              <a:rPr lang="en-US" sz="2200" dirty="0">
                <a:solidFill>
                  <a:srgbClr val="0187CC"/>
                </a:solidFill>
                <a:latin typeface="HK Grotesk"/>
              </a:rPr>
              <a:t>Task Automation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: Automate repetitive tasks like follow-up emails, reminders, and reporting.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Chatbots: Integrating AI-powered chatbots for customer support and engagement.</a:t>
            </a:r>
            <a:b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</a:b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HK Grotesk"/>
            </a:endParaRPr>
          </a:p>
          <a:p>
            <a:r>
              <a:rPr lang="en-US" sz="2200" dirty="0">
                <a:solidFill>
                  <a:srgbClr val="0187CC"/>
                </a:solidFill>
                <a:latin typeface="HK Grotesk"/>
              </a:rPr>
              <a:t>Mobile App Integration: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Expanding the CRM system to mobile platforms (iOS, Android) for on-the-go access and management.</a:t>
            </a:r>
            <a:b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</a:b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HK Grotesk"/>
            </a:endParaRPr>
          </a:p>
          <a:p>
            <a:r>
              <a:rPr lang="en-US" sz="2200" dirty="0">
                <a:solidFill>
                  <a:srgbClr val="0187CC"/>
                </a:solidFill>
                <a:latin typeface="HK Grotesk"/>
              </a:rPr>
              <a:t>Integration with Other Systems: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Integrating with third-party tools like email marketing platforms, social media tools, and analytics services.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53046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dirty="0">
                <a:solidFill>
                  <a:srgbClr val="0187CC"/>
                </a:solidFill>
                <a:latin typeface="HK Grotesk Bold"/>
              </a:rPr>
              <a:t>Conclusion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6" y="1315092"/>
            <a:ext cx="110807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187CC"/>
                </a:solidFill>
                <a:latin typeface="HK Grotesk"/>
              </a:rPr>
              <a:t>Summary:</a:t>
            </a:r>
            <a:br>
              <a:rPr lang="en-US" sz="2400" dirty="0">
                <a:solidFill>
                  <a:srgbClr val="0187CC"/>
                </a:solidFill>
                <a:latin typeface="HK Grotesk"/>
              </a:rPr>
            </a:br>
            <a:endParaRPr lang="en-US" sz="2400" dirty="0">
              <a:solidFill>
                <a:srgbClr val="0187CC"/>
              </a:solidFill>
              <a:latin typeface="HK Grotes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The CRM system offers an efficient and scalable solution for managing customer data and interactions.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Microservices architecture ensures modularity and scalability.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  <a:t>Future enhancements include AI integration, automation, and mobile platform support.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</a:b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K Grotesk"/>
            </a:endParaRPr>
          </a:p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/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04046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3951</TotalTime>
  <Words>677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Harshavardhan Devarakonda</cp:lastModifiedBy>
  <cp:revision>33</cp:revision>
  <dcterms:created xsi:type="dcterms:W3CDTF">2024-05-04T13:11:57Z</dcterms:created>
  <dcterms:modified xsi:type="dcterms:W3CDTF">2025-03-29T04:08:04Z</dcterms:modified>
</cp:coreProperties>
</file>