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53"/>
      </p:cViewPr>
      <p:guideLst>
        <p:guide orient="horz" pos="220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E53F-5DD9-4429-8128-EA2492E7B99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237490"/>
            <a:ext cx="11732895" cy="6299200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</a:pPr>
            <a:endParaRPr lang="en-IN" sz="1000" dirty="0">
              <a:effectLst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STATEMENT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Portal for Farmers to sell their produce at a </a:t>
            </a:r>
            <a:r>
              <a:rPr lang="en-IN" sz="2000" b="1" dirty="0">
                <a:sym typeface="+mn-ea"/>
              </a:rPr>
              <a:t>better rate</a:t>
            </a:r>
            <a:r>
              <a:rPr lang="en-IN" sz="2000" dirty="0">
                <a:sym typeface="+mn-ea"/>
              </a:rPr>
              <a:t>. 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System that provides farmers an interface to  </a:t>
            </a:r>
            <a:r>
              <a:rPr lang="en-IN" sz="2000" b="1" dirty="0">
                <a:sym typeface="+mn-ea"/>
              </a:rPr>
              <a:t>sell </a:t>
            </a:r>
            <a:r>
              <a:rPr lang="en-IN" sz="2000" dirty="0">
                <a:sym typeface="+mn-ea"/>
              </a:rPr>
              <a:t>their product, and </a:t>
            </a:r>
            <a:r>
              <a:rPr lang="en-IN" sz="2000" b="1" dirty="0">
                <a:sym typeface="+mn-ea"/>
              </a:rPr>
              <a:t>connect </a:t>
            </a:r>
            <a:r>
              <a:rPr lang="en-IN" sz="2000" dirty="0">
                <a:sym typeface="+mn-ea"/>
              </a:rPr>
              <a:t>with the </a:t>
            </a:r>
            <a:r>
              <a:rPr lang="en-IN" sz="2000" b="1" dirty="0">
                <a:sym typeface="+mn-ea"/>
              </a:rPr>
              <a:t>buyers </a:t>
            </a:r>
            <a:r>
              <a:rPr lang="en-IN" sz="2000" dirty="0">
                <a:sym typeface="+mn-ea"/>
              </a:rPr>
              <a:t>all over India.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Simple interface</a:t>
            </a:r>
            <a:r>
              <a:rPr lang="en-IN" sz="2000" dirty="0">
                <a:sym typeface="+mn-ea"/>
              </a:rPr>
              <a:t> that works on smart devices, </a:t>
            </a:r>
            <a:r>
              <a:rPr lang="en-IN" sz="2000" b="1" dirty="0">
                <a:sym typeface="+mn-ea"/>
              </a:rPr>
              <a:t>SMS </a:t>
            </a:r>
            <a:r>
              <a:rPr lang="en-IN" sz="2000" dirty="0">
                <a:sym typeface="+mn-ea"/>
              </a:rPr>
              <a:t>to upload product details and respond via phone and SMS.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Interface for anyone to buy the produce/vegetable </a:t>
            </a:r>
            <a:r>
              <a:rPr lang="en-IN" sz="2000" dirty="0">
                <a:sym typeface="+mn-ea"/>
              </a:rPr>
              <a:t>– initially visit the place and buy or have </a:t>
            </a:r>
            <a:r>
              <a:rPr lang="en-IN" sz="2000" b="1" dirty="0">
                <a:sym typeface="+mn-ea"/>
              </a:rPr>
              <a:t>courier service integrated</a:t>
            </a:r>
            <a:r>
              <a:rPr lang="en-IN" sz="2000" dirty="0">
                <a:sym typeface="+mn-ea"/>
              </a:rPr>
              <a:t> to deliver the vegetables so Farmers can get a better price for their produce, no additional cost is spent in marketing and delivery of goods, however they can choose to charge more by </a:t>
            </a:r>
            <a:r>
              <a:rPr lang="en-IN" sz="2000" b="1" dirty="0">
                <a:sym typeface="+mn-ea"/>
              </a:rPr>
              <a:t>delivering the items themselves</a:t>
            </a:r>
            <a:r>
              <a:rPr lang="en-IN" sz="2000" dirty="0">
                <a:sym typeface="+mn-ea"/>
              </a:rPr>
              <a:t>.</a:t>
            </a:r>
            <a:endParaRPr lang="en-IN" dirty="0">
              <a:effectLst/>
            </a:endParaRPr>
          </a:p>
          <a:p>
            <a:pPr indent="0">
              <a:spcAft>
                <a:spcPts val="0"/>
              </a:spcAft>
              <a:buNone/>
            </a:pPr>
            <a:endParaRPr lang="en-IN" dirty="0">
              <a:effectLst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CODE </a:t>
            </a:r>
            <a:r>
              <a:rPr lang="en-IN" sz="2000" dirty="0">
                <a:sym typeface="+mn-ea"/>
              </a:rPr>
              <a:t>: SDG-2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LEADER NAME </a:t>
            </a:r>
            <a:r>
              <a:rPr lang="en-IN" sz="2000" b="1">
                <a:sym typeface="+mn-ea"/>
              </a:rPr>
              <a:t>:</a:t>
            </a:r>
            <a:r>
              <a:rPr lang="en-IN" sz="2000">
                <a:sym typeface="+mn-ea"/>
              </a:rPr>
              <a:t> Harshavardhan MG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NAME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Team Alpha</a:t>
            </a:r>
          </a:p>
          <a:p>
            <a:pPr marL="0" indent="0" algn="ctr">
              <a:buNone/>
            </a:pPr>
            <a:r>
              <a:rPr lang="en-IN" b="1" dirty="0" err="1"/>
              <a:t>FarmBuy</a:t>
            </a:r>
            <a:r>
              <a:rPr lang="en-IN" b="1" dirty="0"/>
              <a:t>, is an online portal with a pure vision to consolidate farmers and buyers who can both be consumers or restaurant owners, and abolish the system of middlemen.</a:t>
            </a:r>
            <a:endParaRPr lang="en-IN" b="1" dirty="0">
              <a:sym typeface="+mn-ea"/>
            </a:endParaRPr>
          </a:p>
          <a:p>
            <a:pPr marL="0" indent="0" algn="ctr">
              <a:spcAft>
                <a:spcPts val="0"/>
              </a:spcAft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88900"/>
            <a:ext cx="4673600" cy="46990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farmer registers on the Multilingual portal</a:t>
            </a:r>
            <a:r>
              <a:rPr lang="en-US" dirty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73600" y="659452"/>
            <a:ext cx="4614091" cy="70485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Verification of legal documents (proof he’s a farmer) and quality of product on site.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9900" y="1658961"/>
            <a:ext cx="4673600" cy="67727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farmer can now upload his product via SMS, Website, Call.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413032" y="2660602"/>
            <a:ext cx="4673600" cy="61813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farmer will be shown Minimum Selling Price, to give him estimate value.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819900" y="3582328"/>
            <a:ext cx="4673600" cy="105410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the date of expiry arrives, the price decreases by a certain percentage. On the expiry date, the product will be taken down.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05712" y="4948455"/>
            <a:ext cx="4673600" cy="701154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Small scale farmers can form groups to cater to large orders.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91069" y="5506256"/>
            <a:ext cx="4673600" cy="1197591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farmer has to deposit his produce at the nearby government warehouse for packaging and labeling, and then it will set out for delivery. 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826223" y="245656"/>
            <a:ext cx="242316" cy="409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684593" y="1364302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9628563" y="2312067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9628562" y="3294800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684592" y="4615653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472248" y="5197953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8000" y="2380491"/>
            <a:ext cx="4039738" cy="17964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lin Sans FB Demi" panose="020E0802020502020306" pitchFamily="34" charset="0"/>
              </a:rPr>
              <a:t>FARMER SOLUTION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37374" y="1402724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Reporting System</a:t>
            </a:r>
          </a:p>
        </p:txBody>
      </p:sp>
      <p:sp>
        <p:nvSpPr>
          <p:cNvPr id="3" name="Cloud 2"/>
          <p:cNvSpPr/>
          <p:nvPr/>
        </p:nvSpPr>
        <p:spPr>
          <a:xfrm>
            <a:off x="2597240" y="5589431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Review System</a:t>
            </a:r>
          </a:p>
        </p:txBody>
      </p:sp>
      <p:sp>
        <p:nvSpPr>
          <p:cNvPr id="4" name="Cloud 3"/>
          <p:cNvSpPr/>
          <p:nvPr/>
        </p:nvSpPr>
        <p:spPr>
          <a:xfrm>
            <a:off x="5085008" y="5721440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Bestsellers</a:t>
            </a:r>
          </a:p>
        </p:txBody>
      </p:sp>
      <p:sp>
        <p:nvSpPr>
          <p:cNvPr id="5" name="Cloud 4"/>
          <p:cNvSpPr/>
          <p:nvPr/>
        </p:nvSpPr>
        <p:spPr>
          <a:xfrm>
            <a:off x="7533068" y="5589431"/>
            <a:ext cx="2099256" cy="1184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Filter System </a:t>
            </a:r>
            <a:r>
              <a:rPr lang="en-US" dirty="0"/>
              <a:t>(stars and comments)</a:t>
            </a:r>
          </a:p>
        </p:txBody>
      </p:sp>
      <p:sp>
        <p:nvSpPr>
          <p:cNvPr id="6" name="Cloud 5"/>
          <p:cNvSpPr/>
          <p:nvPr/>
        </p:nvSpPr>
        <p:spPr>
          <a:xfrm>
            <a:off x="8747546" y="1483770"/>
            <a:ext cx="3166485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Recommendation System</a:t>
            </a:r>
          </a:p>
        </p:txBody>
      </p:sp>
      <p:sp>
        <p:nvSpPr>
          <p:cNvPr id="7" name="Cloud 6"/>
          <p:cNvSpPr/>
          <p:nvPr/>
        </p:nvSpPr>
        <p:spPr>
          <a:xfrm>
            <a:off x="137374" y="2349321"/>
            <a:ext cx="3706969" cy="3359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Subscription feature.</a:t>
            </a:r>
            <a:r>
              <a:rPr lang="en-IN" dirty="0"/>
              <a:t> (Order once, product will  be delivered for the specified duration). Government warehouses available for storage to reduce the repeated delivery charges. </a:t>
            </a:r>
          </a:p>
        </p:txBody>
      </p:sp>
      <p:sp>
        <p:nvSpPr>
          <p:cNvPr id="8" name="Cloud 7"/>
          <p:cNvSpPr/>
          <p:nvPr/>
        </p:nvSpPr>
        <p:spPr>
          <a:xfrm>
            <a:off x="9052775" y="2639097"/>
            <a:ext cx="2861256" cy="31145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Bookmark system</a:t>
            </a:r>
            <a:r>
              <a:rPr lang="en-IN" dirty="0"/>
              <a:t> (buyer prefers a farmer, he will be notified every time the farmer uploads).</a:t>
            </a:r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84879" y="1223493"/>
            <a:ext cx="2948189" cy="177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BUYER </a:t>
            </a:r>
          </a:p>
          <a:p>
            <a:pPr algn="ctr"/>
            <a:r>
              <a:rPr lang="en-US" sz="2400" b="1" dirty="0"/>
              <a:t>FEATURES</a:t>
            </a:r>
          </a:p>
        </p:txBody>
      </p:sp>
      <p:cxnSp>
        <p:nvCxnSpPr>
          <p:cNvPr id="20" name="Straight Arrow Connector 19"/>
          <p:cNvCxnSpPr>
            <a:stCxn id="9" idx="2"/>
          </p:cNvCxnSpPr>
          <p:nvPr/>
        </p:nvCxnSpPr>
        <p:spPr>
          <a:xfrm flipH="1">
            <a:off x="3646868" y="2112135"/>
            <a:ext cx="938011" cy="888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H="1">
            <a:off x="4275786" y="2740500"/>
            <a:ext cx="740845" cy="2848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4" idx="3"/>
          </p:cNvCxnSpPr>
          <p:nvPr/>
        </p:nvCxnSpPr>
        <p:spPr>
          <a:xfrm>
            <a:off x="6058974" y="3000777"/>
            <a:ext cx="75662" cy="278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5" idx="3"/>
          </p:cNvCxnSpPr>
          <p:nvPr/>
        </p:nvCxnSpPr>
        <p:spPr>
          <a:xfrm>
            <a:off x="7101316" y="2740500"/>
            <a:ext cx="1481380" cy="2916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</p:cNvCxnSpPr>
          <p:nvPr/>
        </p:nvCxnSpPr>
        <p:spPr>
          <a:xfrm>
            <a:off x="7533068" y="2112135"/>
            <a:ext cx="1868509" cy="100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/>
          <p:cNvSpPr/>
          <p:nvPr/>
        </p:nvSpPr>
        <p:spPr>
          <a:xfrm>
            <a:off x="2244422" y="535637"/>
            <a:ext cx="2290293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Personalized Chat section</a:t>
            </a:r>
          </a:p>
        </p:txBody>
      </p:sp>
      <p:cxnSp>
        <p:nvCxnSpPr>
          <p:cNvPr id="34" name="Straight Arrow Connector 33"/>
          <p:cNvCxnSpPr>
            <a:stCxn id="9" idx="1"/>
          </p:cNvCxnSpPr>
          <p:nvPr/>
        </p:nvCxnSpPr>
        <p:spPr>
          <a:xfrm flipH="1" flipV="1">
            <a:off x="4468969" y="1223493"/>
            <a:ext cx="547662" cy="26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137893" y="1571223"/>
            <a:ext cx="2558604" cy="270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7"/>
            <a:endCxn id="6" idx="2"/>
          </p:cNvCxnSpPr>
          <p:nvPr/>
        </p:nvCxnSpPr>
        <p:spPr>
          <a:xfrm>
            <a:off x="7101316" y="1483770"/>
            <a:ext cx="1656052" cy="55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7101316" y="528120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Notification</a:t>
            </a:r>
          </a:p>
          <a:p>
            <a:pPr algn="ctr"/>
            <a:r>
              <a:rPr lang="en-US" b="1" dirty="0"/>
              <a:t>System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729181" y="1017432"/>
            <a:ext cx="372135" cy="336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7374" y="50443"/>
            <a:ext cx="1177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BUYER CAN PURCHASE PRODUCTS ONLINE FROM THE PORTAL.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850" y="756920"/>
            <a:ext cx="6164213" cy="42767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q"/>
            </a:pPr>
            <a:r>
              <a:rPr lang="en-IN" sz="1700" dirty="0"/>
              <a:t>The </a:t>
            </a:r>
            <a:r>
              <a:rPr lang="en-IN" sz="1700" b="1" dirty="0"/>
              <a:t>farmer is given the opportunity to deliver</a:t>
            </a:r>
            <a:r>
              <a:rPr lang="en-IN" sz="1700" dirty="0"/>
              <a:t>, if he chooses not to, </a:t>
            </a:r>
            <a:r>
              <a:rPr lang="en-IN" sz="1700" b="1" dirty="0"/>
              <a:t>delivery system are integrated</a:t>
            </a:r>
            <a:r>
              <a:rPr lang="en-IN" sz="1700" dirty="0"/>
              <a:t> for the delivery service.  </a:t>
            </a:r>
            <a:r>
              <a:rPr lang="en-IN" sz="1700" b="1" dirty="0"/>
              <a:t>Buyer </a:t>
            </a:r>
            <a:r>
              <a:rPr lang="en-IN" sz="1700" dirty="0"/>
              <a:t>also has the option to </a:t>
            </a:r>
            <a:r>
              <a:rPr lang="en-IN" sz="1700" b="1" dirty="0"/>
              <a:t>pickup </a:t>
            </a:r>
            <a:r>
              <a:rPr lang="en-IN" sz="1700" dirty="0"/>
              <a:t>his order.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/>
              <a:t> The farmer has to </a:t>
            </a:r>
            <a:r>
              <a:rPr lang="en-IN" sz="1700" b="1" dirty="0"/>
              <a:t>take his products to the ware house nearest to his vicinity</a:t>
            </a:r>
            <a:r>
              <a:rPr lang="en-IN" sz="1700" dirty="0"/>
              <a:t> (rented by government at 7 </a:t>
            </a:r>
            <a:r>
              <a:rPr lang="en-IN" sz="1700" dirty="0" err="1"/>
              <a:t>Rs</a:t>
            </a:r>
            <a:r>
              <a:rPr lang="en-IN" sz="1700" dirty="0"/>
              <a:t>/ quintal) for packaging and labelling.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/>
              <a:t>Agrocraft will </a:t>
            </a:r>
            <a:r>
              <a:rPr lang="en-IN" sz="1700" b="1" dirty="0"/>
              <a:t>verify the products at the warehouse</a:t>
            </a:r>
            <a:r>
              <a:rPr lang="en-IN" sz="1700" dirty="0"/>
              <a:t>, package it and then label 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/>
              <a:t>The </a:t>
            </a:r>
            <a:r>
              <a:rPr lang="en-IN" sz="1700" b="1" dirty="0"/>
              <a:t>delivery agent/buyer will pick it up</a:t>
            </a:r>
            <a:r>
              <a:rPr lang="en-IN" sz="1700" dirty="0"/>
              <a:t> from here or the farmer can now deliver his product and the buyer can track his delivery.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b="1" dirty="0"/>
              <a:t>Top Courier services and Indian post</a:t>
            </a:r>
            <a:r>
              <a:rPr lang="en-IN" sz="1700" dirty="0"/>
              <a:t> (covers all regions in India) are available for delivery in the portal.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365" y="5303520"/>
            <a:ext cx="1184148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Modern Technology 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Big Data , Data Analytics , Visualization, Machine learning .</a:t>
            </a:r>
          </a:p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b="1" dirty="0"/>
              <a:t>  Mobile Development </a:t>
            </a:r>
            <a:r>
              <a:rPr lang="en-IN" sz="1700" dirty="0"/>
              <a:t>:-Android Studio, Android SDK and Jellybean version and above.</a:t>
            </a:r>
          </a:p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dirty="0"/>
              <a:t>  </a:t>
            </a: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Development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: -MySQL Database and Firebase.</a:t>
            </a:r>
            <a:endParaRPr lang="en-IN" sz="1700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sz="17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 Technology </a:t>
            </a:r>
            <a:r>
              <a:rPr lang="en-IN" sz="17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:</a:t>
            </a:r>
            <a:r>
              <a:rPr lang="en-IN" sz="1700" dirty="0">
                <a:sym typeface="+mn-ea"/>
              </a:rPr>
              <a:t> - HTML, CSS, JavaScript, AJAX, Bootstrap , Django and </a:t>
            </a:r>
            <a:r>
              <a:rPr lang="en-IN" sz="1700" dirty="0" err="1">
                <a:sym typeface="+mn-ea"/>
              </a:rPr>
              <a:t>nodeJS</a:t>
            </a:r>
            <a:r>
              <a:rPr lang="en-IN" sz="1700" dirty="0">
                <a:sym typeface="+mn-ea"/>
              </a:rPr>
              <a:t> .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sz="17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Programming languages </a:t>
            </a:r>
            <a:r>
              <a:rPr lang="en-IN" sz="1700" dirty="0">
                <a:sym typeface="+mn-ea"/>
              </a:rPr>
              <a:t>: - Python.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7243520" y="161925"/>
            <a:ext cx="3458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ONVENTIONAL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FARMBUY</a:t>
            </a:r>
            <a:endParaRPr lang="en-IN" altLang="en-US" sz="2000" b="1" i="1" u="sng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ectangle 11"/>
          <p:cNvSpPr/>
          <p:nvPr/>
        </p:nvSpPr>
        <p:spPr>
          <a:xfrm>
            <a:off x="853123" y="161925"/>
            <a:ext cx="42195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DELIVERY AND QUALITY VERIFICATION</a:t>
            </a:r>
          </a:p>
        </p:txBody>
      </p:sp>
      <p:sp>
        <p:nvSpPr>
          <p:cNvPr id="6" name="Rectangle 11"/>
          <p:cNvSpPr/>
          <p:nvPr/>
        </p:nvSpPr>
        <p:spPr>
          <a:xfrm>
            <a:off x="5383849" y="4904740"/>
            <a:ext cx="231330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alt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654D0-35C3-4513-DF3B-121D87D0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411" y="604723"/>
            <a:ext cx="4846280" cy="3858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78380" y="121285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344920" y="121285"/>
            <a:ext cx="5746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</a:p>
          <a:p>
            <a:pPr algn="ctr"/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Farmer- basic phone and legal documents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This application can be installed in all devices having </a:t>
            </a:r>
            <a:r>
              <a:rPr lang="en-IN" b="1" dirty="0">
                <a:sym typeface="+mn-ea"/>
              </a:rPr>
              <a:t>Android version Jellybean and higher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An </a:t>
            </a:r>
            <a:r>
              <a:rPr lang="en-IN" b="1" dirty="0">
                <a:sym typeface="+mn-ea"/>
              </a:rPr>
              <a:t>online portal</a:t>
            </a:r>
            <a:r>
              <a:rPr lang="en-IN" dirty="0">
                <a:sym typeface="+mn-ea"/>
              </a:rPr>
              <a:t> generated shall require IE v9 or higher, Google Chrome, Mozilla Firefox, or any other </a:t>
            </a:r>
            <a:r>
              <a:rPr lang="en-IN" b="1" dirty="0">
                <a:sym typeface="+mn-ea"/>
              </a:rPr>
              <a:t>web browser.</a:t>
            </a:r>
            <a:endParaRPr lang="en-IN" b="1" dirty="0"/>
          </a:p>
          <a:p>
            <a:endParaRPr lang="en-US" b="1" dirty="0"/>
          </a:p>
        </p:txBody>
      </p:sp>
      <p:sp>
        <p:nvSpPr>
          <p:cNvPr id="5" name="Text Box 4"/>
          <p:cNvSpPr txBox="1"/>
          <p:nvPr/>
        </p:nvSpPr>
        <p:spPr>
          <a:xfrm>
            <a:off x="6344920" y="2366010"/>
            <a:ext cx="55822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SHOWSTOPPERS</a:t>
            </a:r>
            <a:r>
              <a:rPr lang="en-IN" b="1" dirty="0">
                <a:sym typeface="+mn-ea"/>
              </a:rPr>
              <a:t> </a:t>
            </a:r>
          </a:p>
          <a:p>
            <a:pPr algn="ctr"/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For the 47% of  illiterate farmers</a:t>
            </a:r>
            <a:r>
              <a:rPr lang="en-IN" b="1" dirty="0">
                <a:sym typeface="+mn-ea"/>
              </a:rPr>
              <a:t>, Multilingual SMS and Multilingual Call System </a:t>
            </a:r>
            <a:r>
              <a:rPr lang="en-IN" dirty="0">
                <a:sym typeface="+mn-ea"/>
              </a:rPr>
              <a:t>has been designed.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sym typeface="+mn-ea"/>
              </a:rPr>
              <a:t>Farmer profits -</a:t>
            </a:r>
            <a:r>
              <a:rPr lang="en-IN" dirty="0">
                <a:sym typeface="+mn-ea"/>
              </a:rPr>
              <a:t> sells at better rates.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sym typeface="+mn-ea"/>
              </a:rPr>
              <a:t>Buyer</a:t>
            </a:r>
            <a:r>
              <a:rPr lang="en-IN" dirty="0">
                <a:sym typeface="+mn-ea"/>
              </a:rPr>
              <a:t> </a:t>
            </a:r>
            <a:r>
              <a:rPr lang="en-IN" b="1" dirty="0">
                <a:sym typeface="+mn-ea"/>
              </a:rPr>
              <a:t>profits  - </a:t>
            </a:r>
            <a:r>
              <a:rPr lang="en-IN" dirty="0">
                <a:sym typeface="+mn-ea"/>
              </a:rPr>
              <a:t>buy at cheaper rates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sym typeface="+mn-ea"/>
              </a:rPr>
              <a:t>Transport systems  profit</a:t>
            </a:r>
            <a:r>
              <a:rPr lang="en-IN" dirty="0">
                <a:sym typeface="+mn-ea"/>
              </a:rPr>
              <a:t> - increase of clients at their end.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 b="1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Buyers are </a:t>
            </a:r>
            <a:r>
              <a:rPr lang="en-IN" b="1" dirty="0">
                <a:sym typeface="+mn-ea"/>
              </a:rPr>
              <a:t>not restricted</a:t>
            </a:r>
            <a:r>
              <a:rPr lang="en-IN" dirty="0">
                <a:sym typeface="+mn-ea"/>
              </a:rPr>
              <a:t> to buy products from their </a:t>
            </a:r>
            <a:r>
              <a:rPr lang="en-IN" b="1" dirty="0">
                <a:sym typeface="+mn-ea"/>
              </a:rPr>
              <a:t>own city</a:t>
            </a:r>
            <a:r>
              <a:rPr lang="en-IN" dirty="0">
                <a:sym typeface="+mn-ea"/>
              </a:rPr>
              <a:t> anymore.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sym typeface="+mn-ea"/>
              </a:rPr>
              <a:t>Remote farmers come in contact with city buyers </a:t>
            </a:r>
            <a:r>
              <a:rPr lang="en-IN" dirty="0">
                <a:sym typeface="+mn-ea"/>
              </a:rPr>
              <a:t>and they can negotiate using the chat system/call.</a:t>
            </a:r>
          </a:p>
          <a:p>
            <a:pPr marL="285750" indent="-285750">
              <a:buFont typeface="Wingdings" panose="05000000000000000000" charset="0"/>
              <a:buChar char="§"/>
            </a:pPr>
            <a:endParaRPr lang="en-IN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89586"/>
            <a:ext cx="6214291" cy="63684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689</Words>
  <Application>Microsoft Office PowerPoint</Application>
  <PresentationFormat>Widescreen</PresentationFormat>
  <Paragraphs>65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Harshavardhan MG</cp:lastModifiedBy>
  <cp:revision>53</cp:revision>
  <dcterms:created xsi:type="dcterms:W3CDTF">2020-01-31T11:38:00Z</dcterms:created>
  <dcterms:modified xsi:type="dcterms:W3CDTF">2024-09-22T13:25:49Z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