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6" r:id="rId2"/>
    <p:sldId id="408" r:id="rId3"/>
    <p:sldId id="409" r:id="rId4"/>
    <p:sldId id="414" r:id="rId5"/>
    <p:sldId id="415" r:id="rId6"/>
    <p:sldId id="410" r:id="rId7"/>
    <p:sldId id="411" r:id="rId8"/>
    <p:sldId id="412" r:id="rId9"/>
    <p:sldId id="4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08B9-3868-48D7-9EA9-495B2F2B030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59E5-AF84-45DD-B5A8-69082609C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8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40A3C90C-4E2C-1D68-CA3D-F38E5D7D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3D3FC669-7552-58DC-4B87-0BBB5F2F04F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DC4-F09D-CCA9-59BD-40B66E1B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DFAD-55FC-D088-735D-EB75B52EA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274C-3D37-4354-16CF-1E1BDA33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D303-076B-A9E6-0DAE-74924937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46AA-9F62-145B-573E-170E82B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9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8EA4-4D19-9A13-93F9-3807CFFF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39D97-BDB6-562A-A0EE-1A33495A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D0AA-40F8-D5ED-F1C5-41E38B10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702D-3B6B-CBCA-D945-4B54A191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53AB-F962-D0DE-00FF-5B8A8F48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28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E9BB4-80A9-62BE-D74E-1F9924F5B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015DF-AC36-3A5C-F264-5E45BDD9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8D1E-3549-D5ED-29E5-AA5020A7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D579-6383-9F2A-5D36-07F3A483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0CD3-6051-01E4-43BA-DF8AE6EF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248D-D6FD-8849-3144-ADDED664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EE5F-F392-CBAB-8944-B214B6AF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145B-E86D-8261-40B5-A2CE60E9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9FA6-E91D-BCC0-2226-66CDB4F8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5140-7D10-1BEB-4814-57379C3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3751-9ED4-EA83-1002-C5FA3EB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E0CE-A0F0-1D68-2B5E-7643DEF0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413A-3586-1641-4A49-E0B60790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66C4-ACD7-8FA0-04B8-50676B86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FECA-A94C-FD99-22A2-12482F4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375B-FAA3-490A-2EF3-01EF2F65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5505-FD0B-195E-1C5D-BF0EB1A8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D912E-FB55-AB69-1B9E-B7C64175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8D582-61A9-B0B9-7A62-CCF5F01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5180-6958-C903-5456-F2497276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5314-2E55-FEBA-0DA7-1FC700E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A4A3-B84B-3B47-FD31-1BA45466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D2EDB-2F06-F6F6-18C8-7BFF5A313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D8436-C4E9-5A9D-06E7-96A3F14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DA4A3-BAF4-803F-14D4-95C29DABE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89FAB-81A2-CF41-F012-589286A23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76B9E-E1E8-99EA-0EAB-0D8B0B05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EAB5C-9CD4-D300-A097-D2626047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6D8A-7F57-0236-A5D2-F545F702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C0E9-0CBA-477F-0C6D-3976472E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3905B-B505-16F1-F270-13AF68E1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CE79C-92EE-A701-380B-9E6A7D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3D3AC-92C2-D134-3FE5-D2367B0A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87BD0-4FBF-092E-2F86-82E86803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AF422-7BB6-7405-D01B-825CBEA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2ACAB-9CEB-DCAB-33BA-7CCA1B74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1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246-7304-7533-085F-9F96610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D0FF-1E73-61D2-5378-D58FE268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46FA8-ED24-CFA3-0C41-AFE363F80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5B0E-9ABE-5FC4-2369-6392E262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C4A0-E008-7BEE-79C7-28AAF1E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CF1D-56D0-91FB-5D77-A7C41DE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0BF-8C04-8AC5-67F3-BF57B559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EEF0C-AD9D-B64C-1905-B7CF794E4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3F16D-C1F0-833F-8779-EDE7062A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96446-D0FB-7C26-9A2A-5C5A866A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D3D5-71EC-3E13-5E51-FC07D698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7C09-547C-F46D-790F-0165661D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2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31CB6-BE59-354C-1F7D-9C2F34EA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68CD-3EFF-87D9-F284-BD800D7A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3702-1F7A-1CA0-CCE8-39F795FA0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4E32-C21B-444C-93E6-5B067706E4B4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25CF-E79F-324A-E0D5-EEFFF751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3783-1FD0-A2A2-B814-496C16C5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396A-0551-4060-A6BB-F33C8E0F6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8379C483-2DFC-31E2-529F-D20C92D089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1266" y="3194634"/>
            <a:ext cx="9487650" cy="907748"/>
          </a:xfrm>
        </p:spPr>
        <p:txBody>
          <a:bodyPr spcFirstLastPara="1" vert="horz" lIns="68569" tIns="34275" rIns="68569" bIns="34275" rtlCol="0" anchor="t"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3600" u="heavy" dirty="0"/>
              <a:t>A</a:t>
            </a:r>
            <a:r>
              <a:rPr lang="en-US" sz="3600" u="heavy" dirty="0">
                <a:effectLst/>
              </a:rPr>
              <a:t>utomated answer sheet evaluation.</a:t>
            </a:r>
            <a:endParaRPr lang="en-US" sz="3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1CC4-075B-A355-66EC-0484A6E1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B1AF8B-3177-4E6D-A71F-FB76453E9AC7}" type="slidenum">
              <a:rPr lang="en-IN" altLang="en-US" sz="1200">
                <a:solidFill>
                  <a:srgbClr val="898989"/>
                </a:solidFill>
              </a:rPr>
              <a:pPr/>
              <a:t>1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5364" name="Google Shape;86;p1" descr="Global Academy of Technology | Top ...">
            <a:extLst>
              <a:ext uri="{FF2B5EF4-FFF2-40B4-BE49-F238E27FC236}">
                <a16:creationId xmlns:a16="http://schemas.microsoft.com/office/drawing/2014/main" id="{281A5286-3074-48D2-34A9-85135E98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42988"/>
            <a:ext cx="8937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75" rIns="68569" bIns="34275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5365" name="Picture 6">
            <a:extLst>
              <a:ext uri="{FF2B5EF4-FFF2-40B4-BE49-F238E27FC236}">
                <a16:creationId xmlns:a16="http://schemas.microsoft.com/office/drawing/2014/main" id="{26064E94-DF9E-5283-2C10-106DD92E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277813"/>
            <a:ext cx="62118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8A162A7-A4D3-8BC0-1EEC-3CAAA6660921}"/>
              </a:ext>
            </a:extLst>
          </p:cNvPr>
          <p:cNvSpPr>
            <a:spLocks noGrp="1"/>
          </p:cNvSpPr>
          <p:nvPr/>
        </p:nvSpPr>
        <p:spPr>
          <a:xfrm>
            <a:off x="427869" y="1484541"/>
            <a:ext cx="11334445" cy="1458308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300" b="1" kern="1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Department of Artificial Intelligence &amp; Machine Learning</a:t>
            </a:r>
            <a:br>
              <a:rPr lang="en-IN" sz="33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300" b="1" kern="100" dirty="0">
                <a:solidFill>
                  <a:srgbClr val="700F22"/>
                </a:solidFill>
                <a:latin typeface="Times New Roman"/>
                <a:cs typeface="Times New Roman"/>
              </a:rPr>
              <a:t>Mini-Pr</a:t>
            </a:r>
            <a:r>
              <a:rPr lang="en-IN" sz="3300" b="1" kern="100" dirty="0">
                <a:solidFill>
                  <a:srgbClr val="700F22"/>
                </a:solidFill>
                <a:latin typeface="Times New Roman"/>
                <a:ea typeface="Calibri"/>
                <a:cs typeface="Times New Roman"/>
              </a:rPr>
              <a:t>oject Presentation – Review 2</a:t>
            </a:r>
            <a:endParaRPr lang="en-IN" sz="4500" dirty="0">
              <a:solidFill>
                <a:srgbClr val="700F2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A4ECC-DCD2-0C63-454F-0925D8D4B71F}"/>
              </a:ext>
            </a:extLst>
          </p:cNvPr>
          <p:cNvSpPr/>
          <p:nvPr/>
        </p:nvSpPr>
        <p:spPr>
          <a:xfrm>
            <a:off x="7483214" y="4552002"/>
            <a:ext cx="6176963" cy="29427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100" b="1" dirty="0">
                <a:solidFill>
                  <a:srgbClr val="002060"/>
                </a:solidFill>
                <a:latin typeface="Times New Roman"/>
                <a:cs typeface="Times New Roman"/>
              </a:rPr>
              <a:t>Project Guide:</a:t>
            </a:r>
          </a:p>
          <a:p>
            <a:pPr>
              <a:lnSpc>
                <a:spcPct val="150000"/>
              </a:lnSpc>
              <a:defRPr/>
            </a:pPr>
            <a:r>
              <a:rPr lang="en-US" sz="2100" b="1" dirty="0">
                <a:solidFill>
                  <a:srgbClr val="002060"/>
                </a:solidFill>
                <a:latin typeface="Times New Roman"/>
                <a:cs typeface="Times New Roman"/>
              </a:rPr>
              <a:t>Prof .</a:t>
            </a:r>
            <a:r>
              <a:rPr lang="en-IN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</a:t>
            </a:r>
          </a:p>
          <a:p>
            <a:pPr>
              <a:lnSpc>
                <a:spcPct val="150000"/>
              </a:lnSpc>
              <a:defRPr/>
            </a:pPr>
            <a:r>
              <a:rPr lang="en-IN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</a:t>
            </a:r>
          </a:p>
          <a:p>
            <a:pPr>
              <a:lnSpc>
                <a:spcPct val="150000"/>
              </a:lnSpc>
              <a:defRPr/>
            </a:pPr>
            <a:r>
              <a:rPr lang="en-IN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Assistant. Professor</a:t>
            </a:r>
            <a:endParaRPr lang="en-US" sz="2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sz="21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sz="21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04AA5-E2BB-D10B-3292-EA59EF9846B8}"/>
              </a:ext>
            </a:extLst>
          </p:cNvPr>
          <p:cNvSpPr/>
          <p:nvPr/>
        </p:nvSpPr>
        <p:spPr>
          <a:xfrm>
            <a:off x="312056" y="4550682"/>
            <a:ext cx="6176963" cy="2457981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100" b="1" dirty="0">
                <a:solidFill>
                  <a:srgbClr val="002060"/>
                </a:solidFill>
                <a:latin typeface="Times New Roman"/>
                <a:cs typeface="Times New Roman"/>
              </a:rPr>
              <a:t>Team Members:</a:t>
            </a:r>
          </a:p>
          <a:p>
            <a:pPr>
              <a:lnSpc>
                <a:spcPct val="150000"/>
              </a:lnSpc>
              <a:defRPr/>
            </a:pPr>
            <a:r>
              <a:rPr lang="en-US" sz="2100" b="1" dirty="0">
                <a:solidFill>
                  <a:srgbClr val="002060"/>
                </a:solidFill>
                <a:latin typeface="Times New Roman"/>
                <a:cs typeface="Times New Roman"/>
              </a:rPr>
              <a:t>Harshavardhan MG (1GA22AI015)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sz="2100" b="1" dirty="0">
                <a:solidFill>
                  <a:srgbClr val="002060"/>
                </a:solidFill>
                <a:latin typeface="Times New Roman"/>
                <a:cs typeface="Times New Roman"/>
              </a:rPr>
              <a:t>P Praveen Raj (1GA22AI031)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endParaRPr lang="en-US" sz="21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sz="21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8740-E672-6CF4-B98D-DE73FB59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/>
          <a:lstStyle/>
          <a:p>
            <a:r>
              <a:rPr lang="en-IN" dirty="0"/>
              <a:t>Status of the Project: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4ABB-1CDF-B3B7-6F07-A998849CD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Application : Frontend and Backend implementation using </a:t>
            </a:r>
          </a:p>
          <a:p>
            <a:pPr marL="0" indent="0">
              <a:buNone/>
            </a:pPr>
            <a:r>
              <a:rPr lang="en-IN" dirty="0"/>
              <a:t>                           React.js as Frontend</a:t>
            </a:r>
          </a:p>
          <a:p>
            <a:pPr marL="0" indent="0">
              <a:buNone/>
            </a:pPr>
            <a:r>
              <a:rPr lang="en-IN" dirty="0"/>
              <a:t>                           node.js as backend</a:t>
            </a:r>
          </a:p>
          <a:p>
            <a:pPr marL="0" indent="0">
              <a:buNone/>
            </a:pPr>
            <a:r>
              <a:rPr lang="en-IN" dirty="0"/>
              <a:t>                           </a:t>
            </a:r>
            <a:r>
              <a:rPr lang="en-IN" dirty="0" err="1"/>
              <a:t>mysql</a:t>
            </a:r>
            <a:r>
              <a:rPr lang="en-IN" dirty="0"/>
              <a:t> as database</a:t>
            </a:r>
          </a:p>
          <a:p>
            <a:endParaRPr lang="en-IN" dirty="0"/>
          </a:p>
          <a:p>
            <a:r>
              <a:rPr lang="en-IN" dirty="0"/>
              <a:t>Evaluation model : Successfully implemented vision-model to extract </a:t>
            </a:r>
          </a:p>
          <a:p>
            <a:pPr marL="0" indent="0">
              <a:buNone/>
            </a:pPr>
            <a:r>
              <a:rPr lang="en-IN" dirty="0"/>
              <a:t>                                     the content from the Answer Sheet.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50D4C2FC-C91E-2263-FAEB-4E9EED58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1A90-267B-9287-1531-8F43F06B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D119-09A2-7D51-124D-3FAACB20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/>
          <a:lstStyle/>
          <a:p>
            <a:r>
              <a:rPr lang="en-IN" dirty="0"/>
              <a:t>About the Project: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A639-BC85-31F2-55D5-53FC270B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68"/>
            <a:ext cx="10515600" cy="4692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Problem statement 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b="1" dirty="0"/>
              <a:t>Grading answer sheets is a time-consuming and labor-intensive process. There can be an automated system that can provide consistent, accurate results reducing the grading workload.”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Objectives : </a:t>
            </a:r>
          </a:p>
          <a:p>
            <a:pPr marL="0" indent="0">
              <a:buNone/>
            </a:pPr>
            <a:r>
              <a:rPr lang="en-IN" dirty="0"/>
              <a:t>   1)To build a model that can accurately and efficiently evaluate the </a:t>
            </a:r>
          </a:p>
          <a:p>
            <a:pPr marL="0" indent="0">
              <a:buNone/>
            </a:pPr>
            <a:r>
              <a:rPr lang="en-IN" dirty="0"/>
              <a:t>        answer sheets (descriptive answers and diagrams).</a:t>
            </a:r>
          </a:p>
          <a:p>
            <a:pPr marL="0" indent="0">
              <a:buNone/>
            </a:pPr>
            <a:r>
              <a:rPr lang="en-IN" dirty="0"/>
              <a:t>   2)To implement the model using application.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C5624050-1B8E-D082-1EED-1B88D801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260D-F3D8-1CA9-27DE-744251222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EDC-D84F-A0CB-2EFB-C9A532F2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Calibri"/>
                <a:ea typeface="Calibri"/>
                <a:cs typeface="Calibri"/>
              </a:rPr>
              <a:t>Application Architecture: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52A70-A1D7-25AC-CE46-15FE6ED02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1484313"/>
            <a:ext cx="9166377" cy="4921250"/>
          </a:xfrm>
        </p:spPr>
      </p:pic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25BC6347-4B91-E6B1-5C10-EF4BBF64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9C59-D20D-3A92-9327-E4A6B838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1F9-6B65-5875-83E5-0C473EAC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Model Architecture: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25A7A-93F2-6183-FEF9-3641BBD45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28" y="1484313"/>
            <a:ext cx="9318343" cy="4921250"/>
          </a:xfrm>
        </p:spPr>
      </p:pic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F9B7C899-8BF6-1F7C-B26F-FAF82DE86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8F8A3-A3BE-3309-2C32-B1D63055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9804-035E-50E2-3052-ED300303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Phases of project implementation: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E872-8F87-0EED-4E39-3DBDEEF1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90"/>
            <a:ext cx="10515600" cy="4921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>
                <a:latin typeface="Calibri"/>
                <a:ea typeface="Calibri"/>
                <a:cs typeface="Calibri"/>
              </a:rPr>
              <a:t>Building a model to accurately extract the content and diagrams from the answer sheet and the reference solution.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Building a model to compare the extracted content with the reference solution.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  Grade the answer sheet consistently.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  Provide Insights on where the student can improve.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Implementing the model in an application for ease of use and structured </a:t>
            </a:r>
            <a:r>
              <a:rPr lang="en-IN" dirty="0">
                <a:latin typeface="Calibri"/>
                <a:ea typeface="Calibri"/>
                <a:cs typeface="Calibri"/>
              </a:rPr>
              <a:t>implementation.</a:t>
            </a:r>
          </a:p>
          <a:p>
            <a:r>
              <a:rPr lang="en-IN" dirty="0">
                <a:latin typeface="Calibri"/>
                <a:ea typeface="Calibri"/>
                <a:cs typeface="Calibri"/>
              </a:rPr>
              <a:t>Receiving feedback from Educators for further fine-tuning.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52C01D0D-FA94-6B5A-72FE-E38CC84D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0F6C-5339-7134-43CF-07BF2DF27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B1BD-E729-9194-82E3-0CB5D6C2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Proposed model and Working Criteria: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9814-EBC6-5E45-D9A4-22C65C6C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90"/>
            <a:ext cx="10515600" cy="4921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Proposed Model: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Vision Models : Locally run models or Implementing Online models 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                                using </a:t>
            </a:r>
            <a:r>
              <a:rPr lang="en-US" dirty="0" err="1">
                <a:latin typeface="Calibri"/>
                <a:ea typeface="Calibri"/>
                <a:cs typeface="Calibri"/>
              </a:rPr>
              <a:t>api’s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Application : Application built using React.js , Node.js and </a:t>
            </a:r>
            <a:r>
              <a:rPr lang="en-US" dirty="0" err="1">
                <a:latin typeface="Calibri"/>
                <a:ea typeface="Calibri"/>
                <a:cs typeface="Calibri"/>
              </a:rPr>
              <a:t>mysql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ED33479B-2967-A5A6-2A43-1DEB993E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2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65AF0-A7DB-E877-02D5-F49EBA2A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1CE0-4D0A-4F71-FDB7-FC971B5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Progress Achieved: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4335-FF35-F612-F74D-2CBECB58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90"/>
            <a:ext cx="10515600" cy="4921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Completions: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 50% of the project done.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Implemented the model to Extract the contents of the Answer sheets.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Challenges: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Improve the time taken to extract the content.</a:t>
            </a:r>
          </a:p>
        </p:txBody>
      </p:sp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3CB56DB3-0CE3-54BD-45BD-0E818EB5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3988F-4B17-F514-1C21-43F485C6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F5F9-8F85-0A3E-3F0F-2E6E6CB8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2" y="38931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Future Implementations: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B532-AE6B-65C3-DFDE-A87E771B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90"/>
            <a:ext cx="10515600" cy="4921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>
                <a:latin typeface="Calibri"/>
                <a:ea typeface="Calibri"/>
                <a:cs typeface="Calibri"/>
              </a:rPr>
              <a:t>Grading model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Integration of the model with the Application</a:t>
            </a:r>
          </a:p>
        </p:txBody>
      </p:sp>
      <p:pic>
        <p:nvPicPr>
          <p:cNvPr id="5" name="Picture 4" descr="A logo of a globe&#10;&#10;Description automatically generated">
            <a:extLst>
              <a:ext uri="{FF2B5EF4-FFF2-40B4-BE49-F238E27FC236}">
                <a16:creationId xmlns:a16="http://schemas.microsoft.com/office/drawing/2014/main" id="{14445C1C-453D-6FE0-EEAC-D823FA11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" y="2646"/>
            <a:ext cx="1209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331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Automated answer sheet evaluation.</vt:lpstr>
      <vt:lpstr>Status of the Project:</vt:lpstr>
      <vt:lpstr>About the Project:</vt:lpstr>
      <vt:lpstr>Application Architecture:</vt:lpstr>
      <vt:lpstr>Model Architecture:</vt:lpstr>
      <vt:lpstr>Phases of project implementation:</vt:lpstr>
      <vt:lpstr>Proposed model and Working Criteria:</vt:lpstr>
      <vt:lpstr>Progress Achieved:</vt:lpstr>
      <vt:lpstr>Future Implementations: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Harshavardhan MG</dc:creator>
  <cp:lastModifiedBy>Harshavardhan MG</cp:lastModifiedBy>
  <cp:revision>1</cp:revision>
  <dcterms:created xsi:type="dcterms:W3CDTF">2024-12-30T04:43:47Z</dcterms:created>
  <dcterms:modified xsi:type="dcterms:W3CDTF">2024-12-30T05:17:54Z</dcterms:modified>
</cp:coreProperties>
</file>