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4"/>
  </p:sldMasterIdLst>
  <p:notesMasterIdLst>
    <p:notesMasterId r:id="rId46"/>
  </p:notesMasterIdLst>
  <p:sldIdLst>
    <p:sldId id="256" r:id="rId5"/>
    <p:sldId id="258"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338" r:id="rId45"/>
  </p:sldIdLst>
  <p:sldSz cx="12192000" cy="6858000"/>
  <p:notesSz cx="6858000" cy="9144000"/>
  <p:embeddedFontLst>
    <p:embeddedFont>
      <p:font typeface="Calibri" panose="020F0502020204030204" pitchFamily="34" charset="0"/>
      <p:regular r:id="rId47"/>
      <p:bold r:id="rId48"/>
      <p:italic r:id="rId49"/>
      <p:boldItalic r:id="rId50"/>
    </p:embeddedFont>
    <p:embeddedFont>
      <p:font typeface="Quattrocento Sans" panose="020B0502050000020003" pitchFamily="3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4" roundtripDataSignature="AMtx7mjtPtQKkpTCRb4NKnnCkbW+BsEF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183CAD-DE85-52A3-589E-9AD6BAF65E5B}" v="2" dt="2022-05-31T07:36:52.775"/>
    <p1510:client id="{60E86FE9-A725-D542-CF53-88D4E5C11C54}" v="13" dt="2021-09-09T08:58:21.553"/>
    <p1510:client id="{D29ED71A-9DCB-8186-656C-A2B36225F366}" v="2" dt="2021-06-10T15:11:25.418"/>
  </p1510:revLst>
</p1510:revInfo>
</file>

<file path=ppt/tableStyles.xml><?xml version="1.0" encoding="utf-8"?>
<a:tblStyleLst xmlns:a="http://schemas.openxmlformats.org/drawingml/2006/main" def="{FCDF20C3-697A-4EFA-B958-4543027146B2}">
  <a:tblStyle styleId="{FCDF20C3-697A-4EFA-B958-4543027146B2}"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29" y="-7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1.fntdata"/><Relationship Id="rId50" Type="http://schemas.openxmlformats.org/officeDocument/2006/relationships/font" Target="fonts/font4.fntdata"/><Relationship Id="rId9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7.fntdata"/><Relationship Id="rId5" Type="http://schemas.openxmlformats.org/officeDocument/2006/relationships/slide" Target="slides/slide1.xml"/><Relationship Id="rId95" Type="http://schemas.openxmlformats.org/officeDocument/2006/relationships/presProps" Target="presProps.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2.fntdata"/><Relationship Id="rId8" Type="http://schemas.openxmlformats.org/officeDocument/2006/relationships/slide" Target="slides/slide4.xml"/><Relationship Id="rId51" Type="http://schemas.openxmlformats.org/officeDocument/2006/relationships/font" Target="fonts/font5.fntdata"/><Relationship Id="rId98"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8.fntdata"/><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3.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6.fntdata"/><Relationship Id="rId94" Type="http://customschemas.google.com/relationships/presentationmetadata" Target="metadata"/><Relationship Id="rId9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e8a369eec_0_49: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6e8a369eec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e8a369eec_0_11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6e8a369eec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e8a369eec_0_162: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g6e8a369eec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e8a369eec_0_219: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g6e8a369eec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e8a369eec_0_225: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g6e8a369eec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e8a369eec_0_265: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g6e8a369eec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e8a369eec_0_30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g6e8a369eec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6e8a369eec_0_341: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g6e8a369eec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e8a369eec_0_38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7" name="Google Shape;437;g6e8a369eec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e8a369eec_0_441: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5" name="Google Shape;495;g6e8a369eec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6b862518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6b862518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6e8a369eec_0_48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2" name="Google Shape;542;g6e8a369eec_0_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6e8a369eec_0_525: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1" name="Google Shape;581;g6e8a369eec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dbcf89b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dbcf89b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7c8fd33ff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7c8fd33ff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7c8fd33ff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7c8fd33ff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7c8fd33ffd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7c8fd33ff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7c8fd33ff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7c8fd33ff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7c8fd33ff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7c8fd33ff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7c8fd33f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7c8fd33f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6e8a369eec_0_70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1" name="Google Shape;681;g6e8a369eec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6b862518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6b862518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6e8a369eec_0_71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9" name="Google Shape;689;g6e8a369eec_0_7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e8a369eec_0_719: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6" name="Google Shape;696;g6e8a369eec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6e8a369eec_0_72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3" name="Google Shape;703;g6e8a369eec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6e8a369eec_0_729: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0" name="Google Shape;710;g6e8a369eec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7" name="Google Shape;7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5" name="Google Shape;72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4" name="Google Shape;73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4" name="Google Shape;74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3" name="Google Shape;75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76b8625183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76b8625183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6b8625183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6b8625183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0" name="Google Shape;77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7ddce685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7ddce685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6e8a369eec_0_35: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6e8a369ee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e8a369eec_0_4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6e8a369ee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7"/>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47"/>
          <p:cNvSpPr txBox="1">
            <a:spLocks noGrp="1"/>
          </p:cNvSpPr>
          <p:nvPr>
            <p:ph type="body" idx="1"/>
          </p:nvPr>
        </p:nvSpPr>
        <p:spPr>
          <a:xfrm>
            <a:off x="838200" y="1825625"/>
            <a:ext cx="10515600" cy="43512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1067"/>
              </a:spcBef>
              <a:spcAft>
                <a:spcPts val="0"/>
              </a:spcAft>
              <a:buClr>
                <a:schemeClr val="dk1"/>
              </a:buClr>
              <a:buSzPts val="1400"/>
              <a:buChar char="•"/>
              <a:defRPr/>
            </a:lvl1pPr>
            <a:lvl2pPr marL="914400" lvl="1" indent="-317500" algn="l">
              <a:lnSpc>
                <a:spcPct val="90000"/>
              </a:lnSpc>
              <a:spcBef>
                <a:spcPts val="533"/>
              </a:spcBef>
              <a:spcAft>
                <a:spcPts val="0"/>
              </a:spcAft>
              <a:buClr>
                <a:schemeClr val="dk1"/>
              </a:buClr>
              <a:buSzPts val="1400"/>
              <a:buChar char="•"/>
              <a:defRPr/>
            </a:lvl2pPr>
            <a:lvl3pPr marL="1371600" lvl="2" indent="-317500" algn="l">
              <a:lnSpc>
                <a:spcPct val="90000"/>
              </a:lnSpc>
              <a:spcBef>
                <a:spcPts val="533"/>
              </a:spcBef>
              <a:spcAft>
                <a:spcPts val="0"/>
              </a:spcAft>
              <a:buClr>
                <a:schemeClr val="dk1"/>
              </a:buClr>
              <a:buSzPts val="1400"/>
              <a:buChar char="•"/>
              <a:defRPr/>
            </a:lvl3pPr>
            <a:lvl4pPr marL="1828800" lvl="3" indent="-317500" algn="l">
              <a:lnSpc>
                <a:spcPct val="90000"/>
              </a:lnSpc>
              <a:spcBef>
                <a:spcPts val="533"/>
              </a:spcBef>
              <a:spcAft>
                <a:spcPts val="0"/>
              </a:spcAft>
              <a:buClr>
                <a:schemeClr val="dk1"/>
              </a:buClr>
              <a:buSzPts val="1400"/>
              <a:buChar char="•"/>
              <a:defRPr/>
            </a:lvl4pPr>
            <a:lvl5pPr marL="2286000" lvl="4" indent="-317500" algn="l">
              <a:lnSpc>
                <a:spcPct val="90000"/>
              </a:lnSpc>
              <a:spcBef>
                <a:spcPts val="533"/>
              </a:spcBef>
              <a:spcAft>
                <a:spcPts val="0"/>
              </a:spcAft>
              <a:buClr>
                <a:schemeClr val="dk1"/>
              </a:buClr>
              <a:buSzPts val="1400"/>
              <a:buChar char="•"/>
              <a:defRPr/>
            </a:lvl5pPr>
            <a:lvl6pPr marL="2743200" lvl="5" indent="-317500" algn="l">
              <a:lnSpc>
                <a:spcPct val="90000"/>
              </a:lnSpc>
              <a:spcBef>
                <a:spcPts val="533"/>
              </a:spcBef>
              <a:spcAft>
                <a:spcPts val="0"/>
              </a:spcAft>
              <a:buClr>
                <a:schemeClr val="dk1"/>
              </a:buClr>
              <a:buSzPts val="1400"/>
              <a:buChar char="•"/>
              <a:defRPr/>
            </a:lvl6pPr>
            <a:lvl7pPr marL="3200400" lvl="6" indent="-317500" algn="l">
              <a:lnSpc>
                <a:spcPct val="90000"/>
              </a:lnSpc>
              <a:spcBef>
                <a:spcPts val="533"/>
              </a:spcBef>
              <a:spcAft>
                <a:spcPts val="0"/>
              </a:spcAft>
              <a:buClr>
                <a:schemeClr val="dk1"/>
              </a:buClr>
              <a:buSzPts val="1400"/>
              <a:buChar char="•"/>
              <a:defRPr/>
            </a:lvl7pPr>
            <a:lvl8pPr marL="3657600" lvl="7" indent="-317500" algn="l">
              <a:lnSpc>
                <a:spcPct val="90000"/>
              </a:lnSpc>
              <a:spcBef>
                <a:spcPts val="533"/>
              </a:spcBef>
              <a:spcAft>
                <a:spcPts val="0"/>
              </a:spcAft>
              <a:buClr>
                <a:schemeClr val="dk1"/>
              </a:buClr>
              <a:buSzPts val="1400"/>
              <a:buChar char="•"/>
              <a:defRPr/>
            </a:lvl8pPr>
            <a:lvl9pPr marL="4114800" lvl="8" indent="-317500" algn="l">
              <a:lnSpc>
                <a:spcPct val="90000"/>
              </a:lnSpc>
              <a:spcBef>
                <a:spcPts val="533"/>
              </a:spcBef>
              <a:spcAft>
                <a:spcPts val="0"/>
              </a:spcAft>
              <a:buClr>
                <a:schemeClr val="dk1"/>
              </a:buClr>
              <a:buSzPts val="1400"/>
              <a:buChar char="•"/>
              <a:defRPr/>
            </a:lvl9pPr>
          </a:lstStyle>
          <a:p>
            <a:endParaRPr/>
          </a:p>
        </p:txBody>
      </p:sp>
      <p:sp>
        <p:nvSpPr>
          <p:cNvPr id="26" name="Google Shape;26;p47"/>
          <p:cNvSpPr txBox="1">
            <a:spLocks noGrp="1"/>
          </p:cNvSpPr>
          <p:nvPr>
            <p:ph type="sldNum" idx="12"/>
          </p:nvPr>
        </p:nvSpPr>
        <p:spPr>
          <a:xfrm>
            <a:off x="5949043" y="6454211"/>
            <a:ext cx="446400" cy="365100"/>
          </a:xfrm>
          <a:prstGeom prst="rect">
            <a:avLst/>
          </a:prstGeom>
          <a:noFill/>
          <a:ln>
            <a:noFill/>
          </a:ln>
        </p:spPr>
        <p:txBody>
          <a:bodyPr spcFirstLastPara="1" wrap="square" lIns="68575" tIns="34275" rIns="68575" bIns="34275" anchor="t" anchorCtr="0">
            <a:noAutofit/>
          </a:bodyPr>
          <a:lstStyle>
            <a:lvl1pPr marL="0" marR="0" lvl="0" indent="0" algn="ctr">
              <a:lnSpc>
                <a:spcPct val="100000"/>
              </a:lnSpc>
              <a:spcBef>
                <a:spcPts val="0"/>
              </a:spcBef>
              <a:spcAft>
                <a:spcPts val="0"/>
              </a:spcAft>
              <a:buClr>
                <a:srgbClr val="000000"/>
              </a:buClr>
              <a:buSzPts val="700"/>
              <a:buFont typeface="Arial"/>
              <a:buNone/>
              <a:defRPr sz="1200" i="0" u="none" strike="noStrike" cap="none">
                <a:solidFill>
                  <a:schemeClr val="dk1"/>
                </a:solidFill>
                <a:latin typeface="Quattrocento Sans"/>
                <a:ea typeface="Quattrocento Sans"/>
                <a:cs typeface="Quattrocento Sans"/>
                <a:sym typeface="Quattrocento Sans"/>
              </a:defRPr>
            </a:lvl1pPr>
            <a:lvl2pPr marL="0" marR="0" lvl="1" indent="0" algn="ctr">
              <a:lnSpc>
                <a:spcPct val="100000"/>
              </a:lnSpc>
              <a:spcBef>
                <a:spcPts val="0"/>
              </a:spcBef>
              <a:spcAft>
                <a:spcPts val="0"/>
              </a:spcAft>
              <a:buClr>
                <a:srgbClr val="000000"/>
              </a:buClr>
              <a:buSzPts val="700"/>
              <a:buFont typeface="Arial"/>
              <a:buNone/>
              <a:defRPr sz="1200" i="0" u="none" strike="noStrike" cap="none">
                <a:solidFill>
                  <a:schemeClr val="dk1"/>
                </a:solidFill>
                <a:latin typeface="Quattrocento Sans"/>
                <a:ea typeface="Quattrocento Sans"/>
                <a:cs typeface="Quattrocento Sans"/>
                <a:sym typeface="Quattrocento Sans"/>
              </a:defRPr>
            </a:lvl2pPr>
            <a:lvl3pPr marL="0" marR="0" lvl="2" indent="0" algn="ctr">
              <a:lnSpc>
                <a:spcPct val="100000"/>
              </a:lnSpc>
              <a:spcBef>
                <a:spcPts val="0"/>
              </a:spcBef>
              <a:spcAft>
                <a:spcPts val="0"/>
              </a:spcAft>
              <a:buClr>
                <a:srgbClr val="000000"/>
              </a:buClr>
              <a:buSzPts val="700"/>
              <a:buFont typeface="Arial"/>
              <a:buNone/>
              <a:defRPr sz="1200" i="0" u="none" strike="noStrike" cap="none">
                <a:solidFill>
                  <a:schemeClr val="dk1"/>
                </a:solidFill>
                <a:latin typeface="Quattrocento Sans"/>
                <a:ea typeface="Quattrocento Sans"/>
                <a:cs typeface="Quattrocento Sans"/>
                <a:sym typeface="Quattrocento Sans"/>
              </a:defRPr>
            </a:lvl3pPr>
            <a:lvl4pPr marL="0" marR="0" lvl="3" indent="0" algn="ctr">
              <a:lnSpc>
                <a:spcPct val="100000"/>
              </a:lnSpc>
              <a:spcBef>
                <a:spcPts val="0"/>
              </a:spcBef>
              <a:spcAft>
                <a:spcPts val="0"/>
              </a:spcAft>
              <a:buClr>
                <a:srgbClr val="000000"/>
              </a:buClr>
              <a:buSzPts val="700"/>
              <a:buFont typeface="Arial"/>
              <a:buNone/>
              <a:defRPr sz="1200" i="0" u="none" strike="noStrike" cap="none">
                <a:solidFill>
                  <a:schemeClr val="dk1"/>
                </a:solidFill>
                <a:latin typeface="Quattrocento Sans"/>
                <a:ea typeface="Quattrocento Sans"/>
                <a:cs typeface="Quattrocento Sans"/>
                <a:sym typeface="Quattrocento Sans"/>
              </a:defRPr>
            </a:lvl4pPr>
            <a:lvl5pPr marL="0" marR="0" lvl="4" indent="0" algn="ctr">
              <a:lnSpc>
                <a:spcPct val="100000"/>
              </a:lnSpc>
              <a:spcBef>
                <a:spcPts val="0"/>
              </a:spcBef>
              <a:spcAft>
                <a:spcPts val="0"/>
              </a:spcAft>
              <a:buClr>
                <a:srgbClr val="000000"/>
              </a:buClr>
              <a:buSzPts val="700"/>
              <a:buFont typeface="Arial"/>
              <a:buNone/>
              <a:defRPr sz="1200" i="0" u="none" strike="noStrike" cap="none">
                <a:solidFill>
                  <a:schemeClr val="dk1"/>
                </a:solidFill>
                <a:latin typeface="Quattrocento Sans"/>
                <a:ea typeface="Quattrocento Sans"/>
                <a:cs typeface="Quattrocento Sans"/>
                <a:sym typeface="Quattrocento Sans"/>
              </a:defRPr>
            </a:lvl5pPr>
            <a:lvl6pPr marL="0" marR="0" lvl="5" indent="0" algn="ctr">
              <a:lnSpc>
                <a:spcPct val="100000"/>
              </a:lnSpc>
              <a:spcBef>
                <a:spcPts val="0"/>
              </a:spcBef>
              <a:spcAft>
                <a:spcPts val="0"/>
              </a:spcAft>
              <a:buClr>
                <a:srgbClr val="000000"/>
              </a:buClr>
              <a:buSzPts val="700"/>
              <a:buFont typeface="Arial"/>
              <a:buNone/>
              <a:defRPr sz="1200" i="0" u="none" strike="noStrike" cap="none">
                <a:solidFill>
                  <a:schemeClr val="dk1"/>
                </a:solidFill>
                <a:latin typeface="Quattrocento Sans"/>
                <a:ea typeface="Quattrocento Sans"/>
                <a:cs typeface="Quattrocento Sans"/>
                <a:sym typeface="Quattrocento Sans"/>
              </a:defRPr>
            </a:lvl6pPr>
            <a:lvl7pPr marL="0" marR="0" lvl="6" indent="0" algn="ctr">
              <a:lnSpc>
                <a:spcPct val="100000"/>
              </a:lnSpc>
              <a:spcBef>
                <a:spcPts val="0"/>
              </a:spcBef>
              <a:spcAft>
                <a:spcPts val="0"/>
              </a:spcAft>
              <a:buClr>
                <a:srgbClr val="000000"/>
              </a:buClr>
              <a:buSzPts val="700"/>
              <a:buFont typeface="Arial"/>
              <a:buNone/>
              <a:defRPr sz="1200" i="0" u="none" strike="noStrike" cap="none">
                <a:solidFill>
                  <a:schemeClr val="dk1"/>
                </a:solidFill>
                <a:latin typeface="Quattrocento Sans"/>
                <a:ea typeface="Quattrocento Sans"/>
                <a:cs typeface="Quattrocento Sans"/>
                <a:sym typeface="Quattrocento Sans"/>
              </a:defRPr>
            </a:lvl7pPr>
            <a:lvl8pPr marL="0" marR="0" lvl="7" indent="0" algn="ctr">
              <a:lnSpc>
                <a:spcPct val="100000"/>
              </a:lnSpc>
              <a:spcBef>
                <a:spcPts val="0"/>
              </a:spcBef>
              <a:spcAft>
                <a:spcPts val="0"/>
              </a:spcAft>
              <a:buClr>
                <a:srgbClr val="000000"/>
              </a:buClr>
              <a:buSzPts val="700"/>
              <a:buFont typeface="Arial"/>
              <a:buNone/>
              <a:defRPr sz="1200" i="0" u="none" strike="noStrike" cap="none">
                <a:solidFill>
                  <a:schemeClr val="dk1"/>
                </a:solidFill>
                <a:latin typeface="Quattrocento Sans"/>
                <a:ea typeface="Quattrocento Sans"/>
                <a:cs typeface="Quattrocento Sans"/>
                <a:sym typeface="Quattrocento Sans"/>
              </a:defRPr>
            </a:lvl8pPr>
            <a:lvl9pPr marL="0" marR="0" lvl="8" indent="0" algn="ctr">
              <a:lnSpc>
                <a:spcPct val="100000"/>
              </a:lnSpc>
              <a:spcBef>
                <a:spcPts val="0"/>
              </a:spcBef>
              <a:spcAft>
                <a:spcPts val="0"/>
              </a:spcAft>
              <a:buClr>
                <a:srgbClr val="000000"/>
              </a:buClr>
              <a:buSzPts val="700"/>
              <a:buFont typeface="Arial"/>
              <a:buNone/>
              <a:defRPr sz="1200" i="0" u="none" strike="noStrike" cap="none">
                <a:solidFill>
                  <a:schemeClr val="dk1"/>
                </a:solidFill>
                <a:latin typeface="Quattrocento Sans"/>
                <a:ea typeface="Quattrocento Sans"/>
                <a:cs typeface="Quattrocento Sans"/>
                <a:sym typeface="Quattrocento Sans"/>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8"/>
          <p:cNvSpPr txBox="1">
            <a:spLocks noGrp="1"/>
          </p:cNvSpPr>
          <p:nvPr>
            <p:ph type="title"/>
          </p:nvPr>
        </p:nvSpPr>
        <p:spPr>
          <a:xfrm>
            <a:off x="415600" y="593367"/>
            <a:ext cx="11360800" cy="763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48"/>
          <p:cNvSpPr txBox="1">
            <a:spLocks noGrp="1"/>
          </p:cNvSpPr>
          <p:nvPr>
            <p:ph type="body" idx="1"/>
          </p:nvPr>
        </p:nvSpPr>
        <p:spPr>
          <a:xfrm>
            <a:off x="415600" y="1536633"/>
            <a:ext cx="11360800" cy="4555200"/>
          </a:xfrm>
          <a:prstGeom prst="rect">
            <a:avLst/>
          </a:prstGeom>
          <a:noFill/>
          <a:ln>
            <a:noFill/>
          </a:ln>
        </p:spPr>
        <p:txBody>
          <a:bodyPr spcFirstLastPara="1" wrap="square" lIns="68575" tIns="34275" rIns="68575" bIns="34275" anchor="t" anchorCtr="0">
            <a:noAutofit/>
          </a:bodyPr>
          <a:lstStyle>
            <a:lvl1pPr marL="457200" lvl="0" indent="-361950" algn="l">
              <a:lnSpc>
                <a:spcPct val="90000"/>
              </a:lnSpc>
              <a:spcBef>
                <a:spcPts val="1067"/>
              </a:spcBef>
              <a:spcAft>
                <a:spcPts val="0"/>
              </a:spcAft>
              <a:buSzPts val="2100"/>
              <a:buChar char="•"/>
              <a:defRPr/>
            </a:lvl1pPr>
            <a:lvl2pPr marL="914400" lvl="1" indent="-342900" algn="l">
              <a:lnSpc>
                <a:spcPct val="90000"/>
              </a:lnSpc>
              <a:spcBef>
                <a:spcPts val="533"/>
              </a:spcBef>
              <a:spcAft>
                <a:spcPts val="0"/>
              </a:spcAft>
              <a:buSzPts val="1800"/>
              <a:buChar char="•"/>
              <a:defRPr/>
            </a:lvl2pPr>
            <a:lvl3pPr marL="1371600" lvl="2" indent="-323850" algn="l">
              <a:lnSpc>
                <a:spcPct val="90000"/>
              </a:lnSpc>
              <a:spcBef>
                <a:spcPts val="533"/>
              </a:spcBef>
              <a:spcAft>
                <a:spcPts val="0"/>
              </a:spcAft>
              <a:buSzPts val="1500"/>
              <a:buChar char="•"/>
              <a:defRPr/>
            </a:lvl3pPr>
            <a:lvl4pPr marL="1828800" lvl="3" indent="-317500" algn="l">
              <a:lnSpc>
                <a:spcPct val="90000"/>
              </a:lnSpc>
              <a:spcBef>
                <a:spcPts val="533"/>
              </a:spcBef>
              <a:spcAft>
                <a:spcPts val="0"/>
              </a:spcAft>
              <a:buSzPts val="1400"/>
              <a:buChar char="•"/>
              <a:defRPr/>
            </a:lvl4pPr>
            <a:lvl5pPr marL="2286000" lvl="4" indent="-317500" algn="l">
              <a:lnSpc>
                <a:spcPct val="90000"/>
              </a:lnSpc>
              <a:spcBef>
                <a:spcPts val="533"/>
              </a:spcBef>
              <a:spcAft>
                <a:spcPts val="0"/>
              </a:spcAft>
              <a:buSzPts val="1400"/>
              <a:buChar char="•"/>
              <a:defRPr/>
            </a:lvl5pPr>
            <a:lvl6pPr marL="2743200" lvl="5" indent="-317500" algn="l">
              <a:lnSpc>
                <a:spcPct val="90000"/>
              </a:lnSpc>
              <a:spcBef>
                <a:spcPts val="533"/>
              </a:spcBef>
              <a:spcAft>
                <a:spcPts val="0"/>
              </a:spcAft>
              <a:buSzPts val="1400"/>
              <a:buChar char="•"/>
              <a:defRPr/>
            </a:lvl6pPr>
            <a:lvl7pPr marL="3200400" lvl="6" indent="-317500" algn="l">
              <a:lnSpc>
                <a:spcPct val="90000"/>
              </a:lnSpc>
              <a:spcBef>
                <a:spcPts val="533"/>
              </a:spcBef>
              <a:spcAft>
                <a:spcPts val="0"/>
              </a:spcAft>
              <a:buSzPts val="1400"/>
              <a:buChar char="•"/>
              <a:defRPr/>
            </a:lvl7pPr>
            <a:lvl8pPr marL="3657600" lvl="7" indent="-317500" algn="l">
              <a:lnSpc>
                <a:spcPct val="90000"/>
              </a:lnSpc>
              <a:spcBef>
                <a:spcPts val="533"/>
              </a:spcBef>
              <a:spcAft>
                <a:spcPts val="0"/>
              </a:spcAft>
              <a:buSzPts val="1400"/>
              <a:buChar char="•"/>
              <a:defRPr/>
            </a:lvl8pPr>
            <a:lvl9pPr marL="4114800" lvl="8" indent="-317500" algn="l">
              <a:lnSpc>
                <a:spcPct val="90000"/>
              </a:lnSpc>
              <a:spcBef>
                <a:spcPts val="533"/>
              </a:spcBef>
              <a:spcAft>
                <a:spcPts val="0"/>
              </a:spcAft>
              <a:buSzPts val="1400"/>
              <a:buChar char="•"/>
              <a:defRPr/>
            </a:lvl9pPr>
          </a:lstStyle>
          <a:p>
            <a:endParaRPr/>
          </a:p>
        </p:txBody>
      </p:sp>
      <p:sp>
        <p:nvSpPr>
          <p:cNvPr id="30" name="Google Shape;30;p48"/>
          <p:cNvSpPr txBox="1">
            <a:spLocks noGrp="1"/>
          </p:cNvSpPr>
          <p:nvPr>
            <p:ph type="sldNum" idx="12"/>
          </p:nvPr>
        </p:nvSpPr>
        <p:spPr>
          <a:xfrm>
            <a:off x="11296611" y="6217621"/>
            <a:ext cx="731600" cy="524800"/>
          </a:xfrm>
          <a:prstGeom prst="rect">
            <a:avLst/>
          </a:prstGeom>
          <a:noFill/>
          <a:ln>
            <a:noFill/>
          </a:ln>
        </p:spPr>
        <p:txBody>
          <a:bodyPr spcFirstLastPara="1" wrap="square" lIns="68575" tIns="34275" rIns="68575" bIns="34275" anchor="t" anchorCtr="0">
            <a:noAutofit/>
          </a:bodyPr>
          <a:lstStyle>
            <a:lvl1pPr marL="0" marR="0" lvl="0"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45"/>
          <p:cNvSpPr txBox="1">
            <a:spLocks noGrp="1"/>
          </p:cNvSpPr>
          <p:nvPr>
            <p:ph type="ctrTitle"/>
          </p:nvPr>
        </p:nvSpPr>
        <p:spPr>
          <a:xfrm>
            <a:off x="1524000" y="1122363"/>
            <a:ext cx="9144000" cy="23876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6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 name="Google Shape;33;p45"/>
          <p:cNvSpPr txBox="1">
            <a:spLocks noGrp="1"/>
          </p:cNvSpPr>
          <p:nvPr>
            <p:ph type="subTitle" idx="1"/>
          </p:nvPr>
        </p:nvSpPr>
        <p:spPr>
          <a:xfrm>
            <a:off x="1524000" y="3602037"/>
            <a:ext cx="9144000" cy="1655600"/>
          </a:xfrm>
          <a:prstGeom prst="rect">
            <a:avLst/>
          </a:prstGeom>
          <a:noFill/>
          <a:ln>
            <a:noFill/>
          </a:ln>
        </p:spPr>
        <p:txBody>
          <a:bodyPr spcFirstLastPara="1" wrap="square" lIns="68575" tIns="34275" rIns="68575" bIns="34275" anchor="t" anchorCtr="0">
            <a:noAutofit/>
          </a:bodyPr>
          <a:lstStyle>
            <a:lvl1pPr lvl="0" algn="ctr">
              <a:lnSpc>
                <a:spcPct val="90000"/>
              </a:lnSpc>
              <a:spcBef>
                <a:spcPts val="1067"/>
              </a:spcBef>
              <a:spcAft>
                <a:spcPts val="0"/>
              </a:spcAft>
              <a:buClr>
                <a:schemeClr val="dk1"/>
              </a:buClr>
              <a:buSzPts val="1800"/>
              <a:buNone/>
              <a:defRPr sz="2400"/>
            </a:lvl1pPr>
            <a:lvl2pPr lvl="1" algn="ctr">
              <a:lnSpc>
                <a:spcPct val="90000"/>
              </a:lnSpc>
              <a:spcBef>
                <a:spcPts val="533"/>
              </a:spcBef>
              <a:spcAft>
                <a:spcPts val="0"/>
              </a:spcAft>
              <a:buClr>
                <a:schemeClr val="dk1"/>
              </a:buClr>
              <a:buSzPts val="1500"/>
              <a:buNone/>
              <a:defRPr sz="2000"/>
            </a:lvl2pPr>
            <a:lvl3pPr lvl="2" algn="ctr">
              <a:lnSpc>
                <a:spcPct val="90000"/>
              </a:lnSpc>
              <a:spcBef>
                <a:spcPts val="533"/>
              </a:spcBef>
              <a:spcAft>
                <a:spcPts val="0"/>
              </a:spcAft>
              <a:buClr>
                <a:schemeClr val="dk1"/>
              </a:buClr>
              <a:buSzPts val="1400"/>
              <a:buNone/>
              <a:defRPr sz="1867"/>
            </a:lvl3pPr>
            <a:lvl4pPr lvl="3" algn="ctr">
              <a:lnSpc>
                <a:spcPct val="90000"/>
              </a:lnSpc>
              <a:spcBef>
                <a:spcPts val="533"/>
              </a:spcBef>
              <a:spcAft>
                <a:spcPts val="0"/>
              </a:spcAft>
              <a:buClr>
                <a:schemeClr val="dk1"/>
              </a:buClr>
              <a:buSzPts val="1200"/>
              <a:buNone/>
              <a:defRPr sz="1600"/>
            </a:lvl4pPr>
            <a:lvl5pPr lvl="4" algn="ctr">
              <a:lnSpc>
                <a:spcPct val="90000"/>
              </a:lnSpc>
              <a:spcBef>
                <a:spcPts val="533"/>
              </a:spcBef>
              <a:spcAft>
                <a:spcPts val="0"/>
              </a:spcAft>
              <a:buClr>
                <a:schemeClr val="dk1"/>
              </a:buClr>
              <a:buSzPts val="1200"/>
              <a:buNone/>
              <a:defRPr sz="1600"/>
            </a:lvl5pPr>
            <a:lvl6pPr lvl="5" algn="ctr">
              <a:lnSpc>
                <a:spcPct val="90000"/>
              </a:lnSpc>
              <a:spcBef>
                <a:spcPts val="533"/>
              </a:spcBef>
              <a:spcAft>
                <a:spcPts val="0"/>
              </a:spcAft>
              <a:buClr>
                <a:schemeClr val="dk1"/>
              </a:buClr>
              <a:buSzPts val="1200"/>
              <a:buNone/>
              <a:defRPr sz="1600"/>
            </a:lvl6pPr>
            <a:lvl7pPr lvl="6" algn="ctr">
              <a:lnSpc>
                <a:spcPct val="90000"/>
              </a:lnSpc>
              <a:spcBef>
                <a:spcPts val="533"/>
              </a:spcBef>
              <a:spcAft>
                <a:spcPts val="0"/>
              </a:spcAft>
              <a:buClr>
                <a:schemeClr val="dk1"/>
              </a:buClr>
              <a:buSzPts val="1200"/>
              <a:buNone/>
              <a:defRPr sz="1600"/>
            </a:lvl7pPr>
            <a:lvl8pPr lvl="7" algn="ctr">
              <a:lnSpc>
                <a:spcPct val="90000"/>
              </a:lnSpc>
              <a:spcBef>
                <a:spcPts val="533"/>
              </a:spcBef>
              <a:spcAft>
                <a:spcPts val="0"/>
              </a:spcAft>
              <a:buClr>
                <a:schemeClr val="dk1"/>
              </a:buClr>
              <a:buSzPts val="1200"/>
              <a:buNone/>
              <a:defRPr sz="1600"/>
            </a:lvl8pPr>
            <a:lvl9pPr lvl="8" algn="ctr">
              <a:lnSpc>
                <a:spcPct val="90000"/>
              </a:lnSpc>
              <a:spcBef>
                <a:spcPts val="533"/>
              </a:spcBef>
              <a:spcAft>
                <a:spcPts val="0"/>
              </a:spcAft>
              <a:buClr>
                <a:schemeClr val="dk1"/>
              </a:buClr>
              <a:buSzPts val="1200"/>
              <a:buNone/>
              <a:defRPr sz="1600"/>
            </a:lvl9pPr>
          </a:lstStyle>
          <a:p>
            <a:endParaRPr/>
          </a:p>
        </p:txBody>
      </p:sp>
      <p:sp>
        <p:nvSpPr>
          <p:cNvPr id="34" name="Google Shape;34;p45"/>
          <p:cNvSpPr txBox="1">
            <a:spLocks noGrp="1"/>
          </p:cNvSpPr>
          <p:nvPr>
            <p:ph type="sldNum" idx="12"/>
          </p:nvPr>
        </p:nvSpPr>
        <p:spPr>
          <a:xfrm>
            <a:off x="5872843" y="6454211"/>
            <a:ext cx="446400" cy="365200"/>
          </a:xfrm>
          <a:prstGeom prst="rect">
            <a:avLst/>
          </a:prstGeom>
          <a:noFill/>
          <a:ln>
            <a:noFill/>
          </a:ln>
        </p:spPr>
        <p:txBody>
          <a:bodyPr spcFirstLastPara="1" wrap="square" lIns="68575" tIns="34275" rIns="68575" bIns="34275" anchor="t" anchorCtr="0">
            <a:noAutofit/>
          </a:bodyPr>
          <a:lstStyle>
            <a:lvl1pPr marL="0" marR="0" lvl="0"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49"/>
          <p:cNvSpPr txBox="1">
            <a:spLocks noGrp="1"/>
          </p:cNvSpPr>
          <p:nvPr>
            <p:ph type="title"/>
          </p:nvPr>
        </p:nvSpPr>
        <p:spPr>
          <a:xfrm>
            <a:off x="415600" y="593367"/>
            <a:ext cx="11360800" cy="763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 name="Google Shape;39;p49"/>
          <p:cNvSpPr txBox="1">
            <a:spLocks noGrp="1"/>
          </p:cNvSpPr>
          <p:nvPr>
            <p:ph type="body" idx="1"/>
          </p:nvPr>
        </p:nvSpPr>
        <p:spPr>
          <a:xfrm>
            <a:off x="415600" y="1536633"/>
            <a:ext cx="5333200" cy="45552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1067"/>
              </a:spcBef>
              <a:spcAft>
                <a:spcPts val="0"/>
              </a:spcAft>
              <a:buSzPts val="1400"/>
              <a:buChar char="•"/>
              <a:defRPr sz="1867"/>
            </a:lvl1pPr>
            <a:lvl2pPr marL="914400" lvl="1" indent="-304800" algn="l">
              <a:lnSpc>
                <a:spcPct val="90000"/>
              </a:lnSpc>
              <a:spcBef>
                <a:spcPts val="533"/>
              </a:spcBef>
              <a:spcAft>
                <a:spcPts val="0"/>
              </a:spcAft>
              <a:buSzPts val="1200"/>
              <a:buChar char="•"/>
              <a:defRPr sz="1600"/>
            </a:lvl2pPr>
            <a:lvl3pPr marL="1371600" lvl="2" indent="-304800" algn="l">
              <a:lnSpc>
                <a:spcPct val="90000"/>
              </a:lnSpc>
              <a:spcBef>
                <a:spcPts val="533"/>
              </a:spcBef>
              <a:spcAft>
                <a:spcPts val="0"/>
              </a:spcAft>
              <a:buSzPts val="1200"/>
              <a:buChar char="•"/>
              <a:defRPr sz="1600"/>
            </a:lvl3pPr>
            <a:lvl4pPr marL="1828800" lvl="3" indent="-304800" algn="l">
              <a:lnSpc>
                <a:spcPct val="90000"/>
              </a:lnSpc>
              <a:spcBef>
                <a:spcPts val="533"/>
              </a:spcBef>
              <a:spcAft>
                <a:spcPts val="0"/>
              </a:spcAft>
              <a:buSzPts val="1200"/>
              <a:buChar char="•"/>
              <a:defRPr sz="1600"/>
            </a:lvl4pPr>
            <a:lvl5pPr marL="2286000" lvl="4" indent="-304800" algn="l">
              <a:lnSpc>
                <a:spcPct val="90000"/>
              </a:lnSpc>
              <a:spcBef>
                <a:spcPts val="533"/>
              </a:spcBef>
              <a:spcAft>
                <a:spcPts val="0"/>
              </a:spcAft>
              <a:buSzPts val="1200"/>
              <a:buChar char="•"/>
              <a:defRPr sz="1600"/>
            </a:lvl5pPr>
            <a:lvl6pPr marL="2743200" lvl="5" indent="-304800" algn="l">
              <a:lnSpc>
                <a:spcPct val="90000"/>
              </a:lnSpc>
              <a:spcBef>
                <a:spcPts val="533"/>
              </a:spcBef>
              <a:spcAft>
                <a:spcPts val="0"/>
              </a:spcAft>
              <a:buSzPts val="1200"/>
              <a:buChar char="•"/>
              <a:defRPr sz="1600"/>
            </a:lvl6pPr>
            <a:lvl7pPr marL="3200400" lvl="6" indent="-304800" algn="l">
              <a:lnSpc>
                <a:spcPct val="90000"/>
              </a:lnSpc>
              <a:spcBef>
                <a:spcPts val="533"/>
              </a:spcBef>
              <a:spcAft>
                <a:spcPts val="0"/>
              </a:spcAft>
              <a:buSzPts val="1200"/>
              <a:buChar char="•"/>
              <a:defRPr sz="1600"/>
            </a:lvl7pPr>
            <a:lvl8pPr marL="3657600" lvl="7" indent="-304800" algn="l">
              <a:lnSpc>
                <a:spcPct val="90000"/>
              </a:lnSpc>
              <a:spcBef>
                <a:spcPts val="533"/>
              </a:spcBef>
              <a:spcAft>
                <a:spcPts val="0"/>
              </a:spcAft>
              <a:buSzPts val="1200"/>
              <a:buChar char="•"/>
              <a:defRPr sz="1600"/>
            </a:lvl8pPr>
            <a:lvl9pPr marL="4114800" lvl="8" indent="-304800" algn="l">
              <a:lnSpc>
                <a:spcPct val="90000"/>
              </a:lnSpc>
              <a:spcBef>
                <a:spcPts val="533"/>
              </a:spcBef>
              <a:spcAft>
                <a:spcPts val="0"/>
              </a:spcAft>
              <a:buSzPts val="1200"/>
              <a:buChar char="•"/>
              <a:defRPr sz="1600"/>
            </a:lvl9pPr>
          </a:lstStyle>
          <a:p>
            <a:endParaRPr/>
          </a:p>
        </p:txBody>
      </p:sp>
      <p:sp>
        <p:nvSpPr>
          <p:cNvPr id="40" name="Google Shape;40;p49"/>
          <p:cNvSpPr txBox="1">
            <a:spLocks noGrp="1"/>
          </p:cNvSpPr>
          <p:nvPr>
            <p:ph type="body" idx="2"/>
          </p:nvPr>
        </p:nvSpPr>
        <p:spPr>
          <a:xfrm>
            <a:off x="6443200" y="1536633"/>
            <a:ext cx="5333200" cy="45552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1067"/>
              </a:spcBef>
              <a:spcAft>
                <a:spcPts val="0"/>
              </a:spcAft>
              <a:buSzPts val="1400"/>
              <a:buChar char="•"/>
              <a:defRPr sz="1867"/>
            </a:lvl1pPr>
            <a:lvl2pPr marL="914400" lvl="1" indent="-304800" algn="l">
              <a:lnSpc>
                <a:spcPct val="90000"/>
              </a:lnSpc>
              <a:spcBef>
                <a:spcPts val="533"/>
              </a:spcBef>
              <a:spcAft>
                <a:spcPts val="0"/>
              </a:spcAft>
              <a:buSzPts val="1200"/>
              <a:buChar char="•"/>
              <a:defRPr sz="1600"/>
            </a:lvl2pPr>
            <a:lvl3pPr marL="1371600" lvl="2" indent="-304800" algn="l">
              <a:lnSpc>
                <a:spcPct val="90000"/>
              </a:lnSpc>
              <a:spcBef>
                <a:spcPts val="533"/>
              </a:spcBef>
              <a:spcAft>
                <a:spcPts val="0"/>
              </a:spcAft>
              <a:buSzPts val="1200"/>
              <a:buChar char="•"/>
              <a:defRPr sz="1600"/>
            </a:lvl3pPr>
            <a:lvl4pPr marL="1828800" lvl="3" indent="-304800" algn="l">
              <a:lnSpc>
                <a:spcPct val="90000"/>
              </a:lnSpc>
              <a:spcBef>
                <a:spcPts val="533"/>
              </a:spcBef>
              <a:spcAft>
                <a:spcPts val="0"/>
              </a:spcAft>
              <a:buSzPts val="1200"/>
              <a:buChar char="•"/>
              <a:defRPr sz="1600"/>
            </a:lvl4pPr>
            <a:lvl5pPr marL="2286000" lvl="4" indent="-304800" algn="l">
              <a:lnSpc>
                <a:spcPct val="90000"/>
              </a:lnSpc>
              <a:spcBef>
                <a:spcPts val="533"/>
              </a:spcBef>
              <a:spcAft>
                <a:spcPts val="0"/>
              </a:spcAft>
              <a:buSzPts val="1200"/>
              <a:buChar char="•"/>
              <a:defRPr sz="1600"/>
            </a:lvl5pPr>
            <a:lvl6pPr marL="2743200" lvl="5" indent="-304800" algn="l">
              <a:lnSpc>
                <a:spcPct val="90000"/>
              </a:lnSpc>
              <a:spcBef>
                <a:spcPts val="533"/>
              </a:spcBef>
              <a:spcAft>
                <a:spcPts val="0"/>
              </a:spcAft>
              <a:buSzPts val="1200"/>
              <a:buChar char="•"/>
              <a:defRPr sz="1600"/>
            </a:lvl6pPr>
            <a:lvl7pPr marL="3200400" lvl="6" indent="-304800" algn="l">
              <a:lnSpc>
                <a:spcPct val="90000"/>
              </a:lnSpc>
              <a:spcBef>
                <a:spcPts val="533"/>
              </a:spcBef>
              <a:spcAft>
                <a:spcPts val="0"/>
              </a:spcAft>
              <a:buSzPts val="1200"/>
              <a:buChar char="•"/>
              <a:defRPr sz="1600"/>
            </a:lvl7pPr>
            <a:lvl8pPr marL="3657600" lvl="7" indent="-304800" algn="l">
              <a:lnSpc>
                <a:spcPct val="90000"/>
              </a:lnSpc>
              <a:spcBef>
                <a:spcPts val="533"/>
              </a:spcBef>
              <a:spcAft>
                <a:spcPts val="0"/>
              </a:spcAft>
              <a:buSzPts val="1200"/>
              <a:buChar char="•"/>
              <a:defRPr sz="1600"/>
            </a:lvl8pPr>
            <a:lvl9pPr marL="4114800" lvl="8" indent="-304800" algn="l">
              <a:lnSpc>
                <a:spcPct val="90000"/>
              </a:lnSpc>
              <a:spcBef>
                <a:spcPts val="533"/>
              </a:spcBef>
              <a:spcAft>
                <a:spcPts val="0"/>
              </a:spcAft>
              <a:buSzPts val="1200"/>
              <a:buChar char="•"/>
              <a:defRPr sz="1600"/>
            </a:lvl9pPr>
          </a:lstStyle>
          <a:p>
            <a:endParaRPr/>
          </a:p>
        </p:txBody>
      </p:sp>
      <p:sp>
        <p:nvSpPr>
          <p:cNvPr id="41" name="Google Shape;41;p49"/>
          <p:cNvSpPr txBox="1">
            <a:spLocks noGrp="1"/>
          </p:cNvSpPr>
          <p:nvPr>
            <p:ph type="sldNum" idx="12"/>
          </p:nvPr>
        </p:nvSpPr>
        <p:spPr>
          <a:xfrm>
            <a:off x="11296611" y="6217621"/>
            <a:ext cx="731600" cy="524800"/>
          </a:xfrm>
          <a:prstGeom prst="rect">
            <a:avLst/>
          </a:prstGeom>
          <a:noFill/>
          <a:ln>
            <a:noFill/>
          </a:ln>
        </p:spPr>
        <p:txBody>
          <a:bodyPr spcFirstLastPara="1" wrap="square" lIns="68575" tIns="34275" rIns="68575" bIns="34275" anchor="t" anchorCtr="0">
            <a:noAutofit/>
          </a:bodyPr>
          <a:lstStyle>
            <a:lvl1pPr marL="0" marR="0" lvl="0"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42"/>
        <p:cNvGrpSpPr/>
        <p:nvPr/>
      </p:nvGrpSpPr>
      <p:grpSpPr>
        <a:xfrm>
          <a:off x="0" y="0"/>
          <a:ext cx="0" cy="0"/>
          <a:chOff x="0" y="0"/>
          <a:chExt cx="0" cy="0"/>
        </a:xfrm>
      </p:grpSpPr>
      <p:sp>
        <p:nvSpPr>
          <p:cNvPr id="43" name="Google Shape;43;p50"/>
          <p:cNvSpPr txBox="1">
            <a:spLocks noGrp="1"/>
          </p:cNvSpPr>
          <p:nvPr>
            <p:ph type="title"/>
          </p:nvPr>
        </p:nvSpPr>
        <p:spPr>
          <a:xfrm>
            <a:off x="0" y="1"/>
            <a:ext cx="10515600" cy="7160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7F7F7F"/>
              </a:buClr>
              <a:buSzPts val="3300"/>
              <a:buFont typeface="Quattrocento Sans"/>
              <a:buNone/>
              <a:defRPr>
                <a:solidFill>
                  <a:srgbClr val="7F7F7F"/>
                </a:solidFill>
                <a:latin typeface="Quattrocento Sans"/>
                <a:ea typeface="Quattrocento Sans"/>
                <a:cs typeface="Quattrocento Sans"/>
                <a:sym typeface="Quattrocento Sa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4" name="Google Shape;44;p50"/>
          <p:cNvSpPr txBox="1">
            <a:spLocks noGrp="1"/>
          </p:cNvSpPr>
          <p:nvPr>
            <p:ph type="sldNum" idx="12"/>
          </p:nvPr>
        </p:nvSpPr>
        <p:spPr>
          <a:xfrm>
            <a:off x="5872843" y="6454211"/>
            <a:ext cx="446400" cy="365200"/>
          </a:xfrm>
          <a:prstGeom prst="rect">
            <a:avLst/>
          </a:prstGeom>
          <a:noFill/>
          <a:ln>
            <a:noFill/>
          </a:ln>
        </p:spPr>
        <p:txBody>
          <a:bodyPr spcFirstLastPara="1" wrap="square" lIns="68575" tIns="34275" rIns="68575" bIns="34275" anchor="t" anchorCtr="0">
            <a:noAutofit/>
          </a:bodyPr>
          <a:lstStyle>
            <a:lvl1pPr marL="0" marR="0" lvl="0"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45"/>
        <p:cNvGrpSpPr/>
        <p:nvPr/>
      </p:nvGrpSpPr>
      <p:grpSpPr>
        <a:xfrm>
          <a:off x="0" y="0"/>
          <a:ext cx="0" cy="0"/>
          <a:chOff x="0" y="0"/>
          <a:chExt cx="0" cy="0"/>
        </a:xfrm>
      </p:grpSpPr>
      <p:sp>
        <p:nvSpPr>
          <p:cNvPr id="46" name="Google Shape;46;p51"/>
          <p:cNvSpPr txBox="1">
            <a:spLocks noGrp="1"/>
          </p:cNvSpPr>
          <p:nvPr>
            <p:ph type="sldNum" idx="12"/>
          </p:nvPr>
        </p:nvSpPr>
        <p:spPr>
          <a:xfrm>
            <a:off x="4724400" y="6457217"/>
            <a:ext cx="2743200" cy="365200"/>
          </a:xfrm>
          <a:prstGeom prst="rect">
            <a:avLst/>
          </a:prstGeom>
          <a:noFill/>
          <a:ln>
            <a:noFill/>
          </a:ln>
        </p:spPr>
        <p:txBody>
          <a:bodyPr spcFirstLastPara="1" wrap="square" lIns="68575" tIns="34275" rIns="68575" bIns="34275" anchor="t" anchorCtr="0">
            <a:noAutofit/>
          </a:bodyPr>
          <a:lstStyle>
            <a:lvl1pPr marL="0" marR="0" lvl="0"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700"/>
              <a:buFont typeface="Arial"/>
              <a:buNone/>
              <a:defRPr sz="933"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47"/>
        <p:cNvGrpSpPr/>
        <p:nvPr/>
      </p:nvGrpSpPr>
      <p:grpSpPr>
        <a:xfrm>
          <a:off x="0" y="0"/>
          <a:ext cx="0" cy="0"/>
          <a:chOff x="0" y="0"/>
          <a:chExt cx="0" cy="0"/>
        </a:xfrm>
      </p:grpSpPr>
      <p:sp>
        <p:nvSpPr>
          <p:cNvPr id="48" name="Google Shape;48;g6e8a369eec_0_103"/>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900"/>
              <a:buNone/>
              <a:defRPr sz="1900">
                <a:solidFill>
                  <a:srgbClr val="888888"/>
                </a:solidFill>
              </a:defRPr>
            </a:lvl1pPr>
            <a:lvl2pPr lvl="1" algn="l" rtl="0">
              <a:spcBef>
                <a:spcPts val="0"/>
              </a:spcBef>
              <a:spcAft>
                <a:spcPts val="0"/>
              </a:spcAft>
              <a:buSzPts val="1900"/>
              <a:buNone/>
              <a:defRPr sz="1900"/>
            </a:lvl2pPr>
            <a:lvl3pPr lvl="2" algn="l" rtl="0">
              <a:spcBef>
                <a:spcPts val="0"/>
              </a:spcBef>
              <a:spcAft>
                <a:spcPts val="0"/>
              </a:spcAft>
              <a:buSzPts val="1900"/>
              <a:buNone/>
              <a:defRPr sz="1900"/>
            </a:lvl3pPr>
            <a:lvl4pPr lvl="3" algn="l" rtl="0">
              <a:spcBef>
                <a:spcPts val="0"/>
              </a:spcBef>
              <a:spcAft>
                <a:spcPts val="0"/>
              </a:spcAft>
              <a:buSzPts val="1900"/>
              <a:buNone/>
              <a:defRPr sz="1900"/>
            </a:lvl4pPr>
            <a:lvl5pPr lvl="4" algn="l" rtl="0">
              <a:spcBef>
                <a:spcPts val="0"/>
              </a:spcBef>
              <a:spcAft>
                <a:spcPts val="0"/>
              </a:spcAft>
              <a:buSzPts val="1900"/>
              <a:buNone/>
              <a:defRPr sz="1900"/>
            </a:lvl5pPr>
            <a:lvl6pPr lvl="5" algn="l" rtl="0">
              <a:spcBef>
                <a:spcPts val="0"/>
              </a:spcBef>
              <a:spcAft>
                <a:spcPts val="0"/>
              </a:spcAft>
              <a:buSzPts val="1900"/>
              <a:buNone/>
              <a:defRPr sz="1900"/>
            </a:lvl6pPr>
            <a:lvl7pPr lvl="6" algn="l" rtl="0">
              <a:spcBef>
                <a:spcPts val="0"/>
              </a:spcBef>
              <a:spcAft>
                <a:spcPts val="0"/>
              </a:spcAft>
              <a:buSzPts val="1900"/>
              <a:buNone/>
              <a:defRPr sz="1900"/>
            </a:lvl7pPr>
            <a:lvl8pPr lvl="7" algn="l" rtl="0">
              <a:spcBef>
                <a:spcPts val="0"/>
              </a:spcBef>
              <a:spcAft>
                <a:spcPts val="0"/>
              </a:spcAft>
              <a:buSzPts val="1900"/>
              <a:buNone/>
              <a:defRPr sz="1900"/>
            </a:lvl8pPr>
            <a:lvl9pPr lvl="8" algn="l" rtl="0">
              <a:spcBef>
                <a:spcPts val="0"/>
              </a:spcBef>
              <a:spcAft>
                <a:spcPts val="0"/>
              </a:spcAft>
              <a:buSzPts val="1900"/>
              <a:buNone/>
              <a:defRPr sz="1900"/>
            </a:lvl9pPr>
          </a:lstStyle>
          <a:p>
            <a:endParaRPr/>
          </a:p>
        </p:txBody>
      </p:sp>
      <p:sp>
        <p:nvSpPr>
          <p:cNvPr id="49" name="Google Shape;49;g6e8a369eec_0_103"/>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900"/>
              <a:buNone/>
              <a:defRPr sz="1900">
                <a:solidFill>
                  <a:srgbClr val="888888"/>
                </a:solidFill>
              </a:defRPr>
            </a:lvl1pPr>
            <a:lvl2pPr lvl="1" algn="l" rtl="0">
              <a:spcBef>
                <a:spcPts val="0"/>
              </a:spcBef>
              <a:spcAft>
                <a:spcPts val="0"/>
              </a:spcAft>
              <a:buSzPts val="1900"/>
              <a:buNone/>
              <a:defRPr sz="1900"/>
            </a:lvl2pPr>
            <a:lvl3pPr lvl="2" algn="l" rtl="0">
              <a:spcBef>
                <a:spcPts val="0"/>
              </a:spcBef>
              <a:spcAft>
                <a:spcPts val="0"/>
              </a:spcAft>
              <a:buSzPts val="1900"/>
              <a:buNone/>
              <a:defRPr sz="1900"/>
            </a:lvl3pPr>
            <a:lvl4pPr lvl="3" algn="l" rtl="0">
              <a:spcBef>
                <a:spcPts val="0"/>
              </a:spcBef>
              <a:spcAft>
                <a:spcPts val="0"/>
              </a:spcAft>
              <a:buSzPts val="1900"/>
              <a:buNone/>
              <a:defRPr sz="1900"/>
            </a:lvl4pPr>
            <a:lvl5pPr lvl="4" algn="l" rtl="0">
              <a:spcBef>
                <a:spcPts val="0"/>
              </a:spcBef>
              <a:spcAft>
                <a:spcPts val="0"/>
              </a:spcAft>
              <a:buSzPts val="1900"/>
              <a:buNone/>
              <a:defRPr sz="1900"/>
            </a:lvl5pPr>
            <a:lvl6pPr lvl="5" algn="l" rtl="0">
              <a:spcBef>
                <a:spcPts val="0"/>
              </a:spcBef>
              <a:spcAft>
                <a:spcPts val="0"/>
              </a:spcAft>
              <a:buSzPts val="1900"/>
              <a:buNone/>
              <a:defRPr sz="1900"/>
            </a:lvl6pPr>
            <a:lvl7pPr lvl="6" algn="l" rtl="0">
              <a:spcBef>
                <a:spcPts val="0"/>
              </a:spcBef>
              <a:spcAft>
                <a:spcPts val="0"/>
              </a:spcAft>
              <a:buSzPts val="1900"/>
              <a:buNone/>
              <a:defRPr sz="1900"/>
            </a:lvl7pPr>
            <a:lvl8pPr lvl="7" algn="l" rtl="0">
              <a:spcBef>
                <a:spcPts val="0"/>
              </a:spcBef>
              <a:spcAft>
                <a:spcPts val="0"/>
              </a:spcAft>
              <a:buSzPts val="1900"/>
              <a:buNone/>
              <a:defRPr sz="1900"/>
            </a:lvl8pPr>
            <a:lvl9pPr lvl="8" algn="l" rtl="0">
              <a:spcBef>
                <a:spcPts val="0"/>
              </a:spcBef>
              <a:spcAft>
                <a:spcPts val="0"/>
              </a:spcAft>
              <a:buSzPts val="1900"/>
              <a:buNone/>
              <a:defRPr sz="1900"/>
            </a:lvl9pPr>
          </a:lstStyle>
          <a:p>
            <a:endParaRPr/>
          </a:p>
        </p:txBody>
      </p:sp>
      <p:sp>
        <p:nvSpPr>
          <p:cNvPr id="50" name="Google Shape;50;g6e8a369eec_0_103"/>
          <p:cNvSpPr txBox="1">
            <a:spLocks noGrp="1"/>
          </p:cNvSpPr>
          <p:nvPr>
            <p:ph type="sldNum" idx="12"/>
          </p:nvPr>
        </p:nvSpPr>
        <p:spPr>
          <a:xfrm>
            <a:off x="8778240" y="6377940"/>
            <a:ext cx="2804100" cy="3429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43"/>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 name="Google Shape;19;p43"/>
          <p:cNvSpPr txBox="1">
            <a:spLocks noGrp="1"/>
          </p:cNvSpPr>
          <p:nvPr>
            <p:ph type="body" idx="1"/>
          </p:nvPr>
        </p:nvSpPr>
        <p:spPr>
          <a:xfrm>
            <a:off x="838200" y="1825625"/>
            <a:ext cx="10515600" cy="43512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0" name="Google Shape;20;p43"/>
          <p:cNvSpPr txBox="1">
            <a:spLocks noGrp="1"/>
          </p:cNvSpPr>
          <p:nvPr>
            <p:ph type="sldNum" idx="12"/>
          </p:nvPr>
        </p:nvSpPr>
        <p:spPr>
          <a:xfrm>
            <a:off x="5872843" y="6441148"/>
            <a:ext cx="446400" cy="365200"/>
          </a:xfrm>
          <a:prstGeom prst="rect">
            <a:avLst/>
          </a:prstGeom>
          <a:noFill/>
          <a:ln>
            <a:noFill/>
          </a:ln>
        </p:spPr>
        <p:txBody>
          <a:bodyPr spcFirstLastPara="1" wrap="square" lIns="68575" tIns="34275" rIns="68575" bIns="34275" anchor="t" anchorCtr="0">
            <a:noAutofit/>
          </a:bodyPr>
          <a:lstStyle>
            <a:lvl1pPr marL="0" marR="0" lvl="0" indent="0" algn="ctr" rtl="0">
              <a:lnSpc>
                <a:spcPct val="100000"/>
              </a:lnSpc>
              <a:spcBef>
                <a:spcPts val="0"/>
              </a:spcBef>
              <a:spcAft>
                <a:spcPts val="0"/>
              </a:spcAft>
              <a:buClr>
                <a:srgbClr val="000000"/>
              </a:buClr>
              <a:buSzPts val="700"/>
              <a:buFont typeface="Arial"/>
              <a:buNone/>
              <a:defRPr sz="1200" i="0" u="none" strike="noStrike" cap="none">
                <a:solidFill>
                  <a:schemeClr val="dk1"/>
                </a:solidFill>
                <a:latin typeface="Quattrocento Sans"/>
                <a:ea typeface="Quattrocento Sans"/>
                <a:cs typeface="Quattrocento Sans"/>
                <a:sym typeface="Quattrocento Sans"/>
              </a:defRPr>
            </a:lvl1pPr>
            <a:lvl2pPr marL="0" marR="0" lvl="1" indent="0" algn="ctr" rtl="0">
              <a:lnSpc>
                <a:spcPct val="100000"/>
              </a:lnSpc>
              <a:spcBef>
                <a:spcPts val="0"/>
              </a:spcBef>
              <a:spcAft>
                <a:spcPts val="0"/>
              </a:spcAft>
              <a:buClr>
                <a:srgbClr val="000000"/>
              </a:buClr>
              <a:buSzPts val="700"/>
              <a:buFont typeface="Arial"/>
              <a:buNone/>
              <a:defRPr sz="1200" i="0" u="none" strike="noStrike" cap="none">
                <a:solidFill>
                  <a:schemeClr val="dk1"/>
                </a:solidFill>
                <a:latin typeface="Quattrocento Sans"/>
                <a:ea typeface="Quattrocento Sans"/>
                <a:cs typeface="Quattrocento Sans"/>
                <a:sym typeface="Quattrocento Sans"/>
              </a:defRPr>
            </a:lvl2pPr>
            <a:lvl3pPr marL="0" marR="0" lvl="2" indent="0" algn="ctr" rtl="0">
              <a:lnSpc>
                <a:spcPct val="100000"/>
              </a:lnSpc>
              <a:spcBef>
                <a:spcPts val="0"/>
              </a:spcBef>
              <a:spcAft>
                <a:spcPts val="0"/>
              </a:spcAft>
              <a:buClr>
                <a:srgbClr val="000000"/>
              </a:buClr>
              <a:buSzPts val="700"/>
              <a:buFont typeface="Arial"/>
              <a:buNone/>
              <a:defRPr sz="1200" i="0" u="none" strike="noStrike" cap="none">
                <a:solidFill>
                  <a:schemeClr val="dk1"/>
                </a:solidFill>
                <a:latin typeface="Quattrocento Sans"/>
                <a:ea typeface="Quattrocento Sans"/>
                <a:cs typeface="Quattrocento Sans"/>
                <a:sym typeface="Quattrocento Sans"/>
              </a:defRPr>
            </a:lvl3pPr>
            <a:lvl4pPr marL="0" marR="0" lvl="3" indent="0" algn="ctr" rtl="0">
              <a:lnSpc>
                <a:spcPct val="100000"/>
              </a:lnSpc>
              <a:spcBef>
                <a:spcPts val="0"/>
              </a:spcBef>
              <a:spcAft>
                <a:spcPts val="0"/>
              </a:spcAft>
              <a:buClr>
                <a:srgbClr val="000000"/>
              </a:buClr>
              <a:buSzPts val="700"/>
              <a:buFont typeface="Arial"/>
              <a:buNone/>
              <a:defRPr sz="1200" i="0" u="none" strike="noStrike" cap="none">
                <a:solidFill>
                  <a:schemeClr val="dk1"/>
                </a:solidFill>
                <a:latin typeface="Quattrocento Sans"/>
                <a:ea typeface="Quattrocento Sans"/>
                <a:cs typeface="Quattrocento Sans"/>
                <a:sym typeface="Quattrocento Sans"/>
              </a:defRPr>
            </a:lvl4pPr>
            <a:lvl5pPr marL="0" marR="0" lvl="4" indent="0" algn="ctr" rtl="0">
              <a:lnSpc>
                <a:spcPct val="100000"/>
              </a:lnSpc>
              <a:spcBef>
                <a:spcPts val="0"/>
              </a:spcBef>
              <a:spcAft>
                <a:spcPts val="0"/>
              </a:spcAft>
              <a:buClr>
                <a:srgbClr val="000000"/>
              </a:buClr>
              <a:buSzPts val="700"/>
              <a:buFont typeface="Arial"/>
              <a:buNone/>
              <a:defRPr sz="1200" i="0" u="none" strike="noStrike" cap="none">
                <a:solidFill>
                  <a:schemeClr val="dk1"/>
                </a:solidFill>
                <a:latin typeface="Quattrocento Sans"/>
                <a:ea typeface="Quattrocento Sans"/>
                <a:cs typeface="Quattrocento Sans"/>
                <a:sym typeface="Quattrocento Sans"/>
              </a:defRPr>
            </a:lvl5pPr>
            <a:lvl6pPr marL="0" marR="0" lvl="5" indent="0" algn="ctr" rtl="0">
              <a:lnSpc>
                <a:spcPct val="100000"/>
              </a:lnSpc>
              <a:spcBef>
                <a:spcPts val="0"/>
              </a:spcBef>
              <a:spcAft>
                <a:spcPts val="0"/>
              </a:spcAft>
              <a:buClr>
                <a:srgbClr val="000000"/>
              </a:buClr>
              <a:buSzPts val="700"/>
              <a:buFont typeface="Arial"/>
              <a:buNone/>
              <a:defRPr sz="1200" i="0" u="none" strike="noStrike" cap="none">
                <a:solidFill>
                  <a:schemeClr val="dk1"/>
                </a:solidFill>
                <a:latin typeface="Quattrocento Sans"/>
                <a:ea typeface="Quattrocento Sans"/>
                <a:cs typeface="Quattrocento Sans"/>
                <a:sym typeface="Quattrocento Sans"/>
              </a:defRPr>
            </a:lvl6pPr>
            <a:lvl7pPr marL="0" marR="0" lvl="6" indent="0" algn="ctr" rtl="0">
              <a:lnSpc>
                <a:spcPct val="100000"/>
              </a:lnSpc>
              <a:spcBef>
                <a:spcPts val="0"/>
              </a:spcBef>
              <a:spcAft>
                <a:spcPts val="0"/>
              </a:spcAft>
              <a:buClr>
                <a:srgbClr val="000000"/>
              </a:buClr>
              <a:buSzPts val="700"/>
              <a:buFont typeface="Arial"/>
              <a:buNone/>
              <a:defRPr sz="1200" i="0" u="none" strike="noStrike" cap="none">
                <a:solidFill>
                  <a:schemeClr val="dk1"/>
                </a:solidFill>
                <a:latin typeface="Quattrocento Sans"/>
                <a:ea typeface="Quattrocento Sans"/>
                <a:cs typeface="Quattrocento Sans"/>
                <a:sym typeface="Quattrocento Sans"/>
              </a:defRPr>
            </a:lvl7pPr>
            <a:lvl8pPr marL="0" marR="0" lvl="7" indent="0" algn="ctr" rtl="0">
              <a:lnSpc>
                <a:spcPct val="100000"/>
              </a:lnSpc>
              <a:spcBef>
                <a:spcPts val="0"/>
              </a:spcBef>
              <a:spcAft>
                <a:spcPts val="0"/>
              </a:spcAft>
              <a:buClr>
                <a:srgbClr val="000000"/>
              </a:buClr>
              <a:buSzPts val="700"/>
              <a:buFont typeface="Arial"/>
              <a:buNone/>
              <a:defRPr sz="1200" i="0" u="none" strike="noStrike" cap="none">
                <a:solidFill>
                  <a:schemeClr val="dk1"/>
                </a:solidFill>
                <a:latin typeface="Quattrocento Sans"/>
                <a:ea typeface="Quattrocento Sans"/>
                <a:cs typeface="Quattrocento Sans"/>
                <a:sym typeface="Quattrocento Sans"/>
              </a:defRPr>
            </a:lvl8pPr>
            <a:lvl9pPr marL="0" marR="0" lvl="8" indent="0" algn="ctr" rtl="0">
              <a:lnSpc>
                <a:spcPct val="100000"/>
              </a:lnSpc>
              <a:spcBef>
                <a:spcPts val="0"/>
              </a:spcBef>
              <a:spcAft>
                <a:spcPts val="0"/>
              </a:spcAft>
              <a:buClr>
                <a:srgbClr val="000000"/>
              </a:buClr>
              <a:buSzPts val="700"/>
              <a:buFont typeface="Arial"/>
              <a:buNone/>
              <a:defRPr sz="1200" i="0" u="none" strike="noStrike" cap="none">
                <a:solidFill>
                  <a:schemeClr val="dk1"/>
                </a:solidFill>
                <a:latin typeface="Quattrocento Sans"/>
                <a:ea typeface="Quattrocento Sans"/>
                <a:cs typeface="Quattrocento Sans"/>
                <a:sym typeface="Quattrocento Sans"/>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pic>
        <p:nvPicPr>
          <p:cNvPr id="1026" name="Picture 2" descr="C:\Users\Admin\OneDrive\Desktop\Aadhu\Capture1.JPG"/>
          <p:cNvPicPr>
            <a:picLocks noChangeAspect="1" noChangeArrowheads="1"/>
          </p:cNvPicPr>
          <p:nvPr userDrawn="1"/>
        </p:nvPicPr>
        <p:blipFill>
          <a:blip r:embed="rId9"/>
          <a:srcRect/>
          <a:stretch>
            <a:fillRect/>
          </a:stretch>
        </p:blipFill>
        <p:spPr bwMode="auto">
          <a:xfrm>
            <a:off x="166646" y="6429372"/>
            <a:ext cx="694220" cy="428628"/>
          </a:xfrm>
          <a:prstGeom prst="rect">
            <a:avLst/>
          </a:prstGeom>
          <a:noFill/>
        </p:spPr>
      </p:pic>
      <p:pic>
        <p:nvPicPr>
          <p:cNvPr id="8" name="Picture 7" descr="C:\Users\Admin\OneDrive\Desktop\Capture.JPG"/>
          <p:cNvPicPr>
            <a:picLocks noChangeAspect="1" noChangeArrowheads="1"/>
          </p:cNvPicPr>
          <p:nvPr userDrawn="1"/>
        </p:nvPicPr>
        <p:blipFill>
          <a:blip r:embed="rId10"/>
          <a:srcRect/>
          <a:stretch>
            <a:fillRect/>
          </a:stretch>
        </p:blipFill>
        <p:spPr bwMode="auto">
          <a:xfrm>
            <a:off x="11382412" y="6357958"/>
            <a:ext cx="645870" cy="470577"/>
          </a:xfrm>
          <a:prstGeom prst="rect">
            <a:avLst/>
          </a:prstGeom>
          <a:noFill/>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2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hyperlink" Target="https://airflow.apache.org/docs/stabl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www.celeryproject.org/"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apache/airflow/blob/master/docs/kubernetes.rst"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kubernetes.io/"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SzPts val="4500"/>
              <a:buNone/>
            </a:pPr>
            <a:r>
              <a:rPr lang="en-IN" sz="3000" dirty="0">
                <a:solidFill>
                  <a:schemeClr val="lt1"/>
                </a:solidFill>
                <a:latin typeface="Quattrocento Sans"/>
                <a:ea typeface="Quattrocento Sans"/>
                <a:cs typeface="Quattrocento Sans"/>
                <a:sym typeface="Quattrocento Sans"/>
              </a:rPr>
              <a:t>- Workflow Management System</a:t>
            </a:r>
            <a:endParaRPr sz="3000">
              <a:solidFill>
                <a:schemeClr val="lt1"/>
              </a:solidFill>
              <a:latin typeface="Quattrocento Sans"/>
              <a:ea typeface="Quattrocento Sans"/>
              <a:cs typeface="Quattrocento Sans"/>
              <a:sym typeface="Quattrocento Sans"/>
            </a:endParaRPr>
          </a:p>
        </p:txBody>
      </p:sp>
      <p:sp>
        <p:nvSpPr>
          <p:cNvPr id="5" name="Subtitle 4"/>
          <p:cNvSpPr>
            <a:spLocks noGrp="1"/>
          </p:cNvSpPr>
          <p:nvPr>
            <p:ph type="subTitle" idx="1"/>
          </p:nvPr>
        </p:nvSpPr>
        <p:spPr/>
        <p:txBody>
          <a:bodyPr/>
          <a:lstStyle/>
          <a:p>
            <a:r>
              <a:rPr lang="en-US" sz="4400" dirty="0"/>
              <a:t>AIRFLOW</a:t>
            </a:r>
          </a:p>
        </p:txBody>
      </p:sp>
      <p:sp>
        <p:nvSpPr>
          <p:cNvPr id="57" name="Google Shape;57;p1"/>
          <p:cNvSpPr txBox="1">
            <a:spLocks noGrp="1"/>
          </p:cNvSpPr>
          <p:nvPr>
            <p:ph type="sldNum" idx="12"/>
          </p:nvPr>
        </p:nvSpPr>
        <p:spPr>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rgbClr val="000000"/>
              </a:buClr>
              <a:buSzPts val="700"/>
              <a:buFont typeface="Arial"/>
              <a:buNone/>
            </a:pPr>
            <a:fld id="{00000000-1234-1234-1234-123412341234}" type="slidenum">
              <a:rPr lang="en-IN"/>
              <a:pPr marL="0" lvl="0" indent="0" algn="ctr" rtl="0">
                <a:spcBef>
                  <a:spcPts val="0"/>
                </a:spcBef>
                <a:spcAft>
                  <a:spcPts val="0"/>
                </a:spcAft>
                <a:buClr>
                  <a:srgbClr val="000000"/>
                </a:buClr>
                <a:buSzPts val="700"/>
                <a:buFont typeface="Arial"/>
                <a:buNone/>
              </a:pPr>
              <a:t>1</a:t>
            </a:fld>
            <a:endParaRPr/>
          </a:p>
        </p:txBody>
      </p:sp>
      <p:pic>
        <p:nvPicPr>
          <p:cNvPr id="56" name="Google Shape;56;p1"/>
          <p:cNvPicPr preferRelativeResize="0"/>
          <p:nvPr/>
        </p:nvPicPr>
        <p:blipFill rotWithShape="1">
          <a:blip r:embed="rId3">
            <a:alphaModFix/>
          </a:blip>
          <a:srcRect l="-1428" t="1787" r="9287"/>
          <a:stretch/>
        </p:blipFill>
        <p:spPr>
          <a:xfrm>
            <a:off x="7036475" y="2267575"/>
            <a:ext cx="4472934" cy="3154680"/>
          </a:xfrm>
          <a:custGeom>
            <a:avLst/>
            <a:gdLst/>
            <a:ahLst/>
            <a:cxnLst/>
            <a:rect l="l" t="t" r="r" b="b"/>
            <a:pathLst>
              <a:path w="6024154" h="6858000" extrusionOk="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6e8a369eec_0_49"/>
          <p:cNvSpPr txBox="1">
            <a:spLocks noGrp="1"/>
          </p:cNvSpPr>
          <p:nvPr>
            <p:ph type="title" idx="4294967295"/>
          </p:nvPr>
        </p:nvSpPr>
        <p:spPr>
          <a:xfrm>
            <a:off x="0" y="53850"/>
            <a:ext cx="12192000" cy="521700"/>
          </a:xfrm>
          <a:prstGeom prst="rect">
            <a:avLst/>
          </a:prstGeom>
          <a:noFill/>
          <a:ln>
            <a:noFill/>
          </a:ln>
        </p:spPr>
        <p:txBody>
          <a:bodyPr spcFirstLastPara="1" wrap="square" lIns="0" tIns="16925" rIns="0" bIns="0" anchor="t" anchorCtr="0">
            <a:noAutofit/>
          </a:bodyPr>
          <a:lstStyle/>
          <a:p>
            <a:pPr marL="12700" lvl="0" indent="0" algn="l" rtl="0">
              <a:lnSpc>
                <a:spcPct val="100000"/>
              </a:lnSpc>
              <a:spcBef>
                <a:spcPts val="0"/>
              </a:spcBef>
              <a:spcAft>
                <a:spcPts val="0"/>
              </a:spcAft>
              <a:buNone/>
            </a:pPr>
            <a:r>
              <a:rPr lang="en-IN" sz="2400">
                <a:latin typeface="Quattrocento Sans"/>
                <a:ea typeface="Quattrocento Sans"/>
                <a:cs typeface="Quattrocento Sans"/>
                <a:sym typeface="Quattrocento Sans"/>
              </a:rPr>
              <a:t>      </a:t>
            </a:r>
            <a:r>
              <a:rPr lang="en-IN" sz="1800">
                <a:latin typeface="Quattrocento Sans"/>
                <a:ea typeface="Quattrocento Sans"/>
                <a:cs typeface="Quattrocento Sans"/>
                <a:sym typeface="Quattrocento Sans"/>
              </a:rPr>
              <a:t>What Airﬂow brings you?</a:t>
            </a:r>
            <a:endParaRPr sz="1800">
              <a:latin typeface="Quattrocento Sans"/>
              <a:ea typeface="Quattrocento Sans"/>
              <a:cs typeface="Quattrocento Sans"/>
              <a:sym typeface="Quattrocento Sans"/>
            </a:endParaRPr>
          </a:p>
        </p:txBody>
      </p:sp>
      <p:sp>
        <p:nvSpPr>
          <p:cNvPr id="159" name="Google Shape;159;g6e8a369eec_0_49"/>
          <p:cNvSpPr txBox="1"/>
          <p:nvPr/>
        </p:nvSpPr>
        <p:spPr>
          <a:xfrm>
            <a:off x="224700" y="1229475"/>
            <a:ext cx="11522100" cy="3450000"/>
          </a:xfrm>
          <a:prstGeom prst="rect">
            <a:avLst/>
          </a:prstGeom>
          <a:noFill/>
          <a:ln>
            <a:noFill/>
          </a:ln>
        </p:spPr>
        <p:txBody>
          <a:bodyPr spcFirstLastPara="1" wrap="square" lIns="0" tIns="57575" rIns="0" bIns="0" anchor="t" anchorCtr="0">
            <a:noAutofit/>
          </a:bodyPr>
          <a:lstStyle/>
          <a:p>
            <a:pPr marL="457200" marR="0" lvl="0" indent="-406400" algn="l" rtl="0">
              <a:lnSpc>
                <a:spcPct val="100000"/>
              </a:lnSpc>
              <a:spcBef>
                <a:spcPts val="0"/>
              </a:spcBef>
              <a:spcAft>
                <a:spcPts val="0"/>
              </a:spcAft>
              <a:buSzPts val="1200"/>
              <a:buFont typeface="Quattrocento Sans"/>
              <a:buChar char="●"/>
            </a:pPr>
            <a:r>
              <a:rPr lang="en-IN" sz="1200">
                <a:latin typeface="Quattrocento Sans"/>
                <a:ea typeface="Quattrocento Sans"/>
                <a:cs typeface="Quattrocento Sans"/>
                <a:sym typeface="Quattrocento Sans"/>
              </a:rPr>
              <a:t>Pipelines developed in Python.</a:t>
            </a:r>
            <a:endParaRPr sz="1200">
              <a:latin typeface="Quattrocento Sans"/>
              <a:ea typeface="Quattrocento Sans"/>
              <a:cs typeface="Quattrocento Sans"/>
              <a:sym typeface="Quattrocento Sans"/>
            </a:endParaRPr>
          </a:p>
          <a:p>
            <a:pPr marL="457200" marR="0" lvl="0" indent="-406400" algn="l" rtl="0">
              <a:lnSpc>
                <a:spcPct val="100000"/>
              </a:lnSpc>
              <a:spcBef>
                <a:spcPts val="300"/>
              </a:spcBef>
              <a:spcAft>
                <a:spcPts val="0"/>
              </a:spcAft>
              <a:buSzPts val="1200"/>
              <a:buFont typeface="Quattrocento Sans"/>
              <a:buChar char="●"/>
            </a:pPr>
            <a:r>
              <a:rPr lang="en-IN" sz="1200">
                <a:latin typeface="Quattrocento Sans"/>
                <a:ea typeface="Quattrocento Sans"/>
                <a:cs typeface="Quattrocento Sans"/>
                <a:sym typeface="Quattrocento Sans"/>
              </a:rPr>
              <a:t>Graphical representation of your DAGs..</a:t>
            </a:r>
            <a:endParaRPr sz="1200">
              <a:latin typeface="Quattrocento Sans"/>
              <a:ea typeface="Quattrocento Sans"/>
              <a:cs typeface="Quattrocento Sans"/>
              <a:sym typeface="Quattrocento Sans"/>
            </a:endParaRPr>
          </a:p>
          <a:p>
            <a:pPr marL="457200" marR="0" lvl="0" indent="-406400" algn="l" rtl="0">
              <a:lnSpc>
                <a:spcPct val="100000"/>
              </a:lnSpc>
              <a:spcBef>
                <a:spcPts val="300"/>
              </a:spcBef>
              <a:spcAft>
                <a:spcPts val="0"/>
              </a:spcAft>
              <a:buSzPts val="1200"/>
              <a:buFont typeface="Quattrocento Sans"/>
              <a:buChar char="●"/>
            </a:pPr>
            <a:r>
              <a:rPr lang="en-IN" sz="1200">
                <a:latin typeface="Quattrocento Sans"/>
                <a:ea typeface="Quattrocento Sans"/>
                <a:cs typeface="Quattrocento Sans"/>
                <a:sym typeface="Quattrocento Sans"/>
              </a:rPr>
              <a:t>Airﬂow is scalable.</a:t>
            </a:r>
            <a:endParaRPr sz="1200">
              <a:latin typeface="Quattrocento Sans"/>
              <a:ea typeface="Quattrocento Sans"/>
              <a:cs typeface="Quattrocento Sans"/>
              <a:sym typeface="Quattrocento Sans"/>
            </a:endParaRPr>
          </a:p>
          <a:p>
            <a:pPr marL="457200" marR="0" lvl="0" indent="-406400" algn="l" rtl="0">
              <a:lnSpc>
                <a:spcPct val="100000"/>
              </a:lnSpc>
              <a:spcBef>
                <a:spcPts val="300"/>
              </a:spcBef>
              <a:spcAft>
                <a:spcPts val="0"/>
              </a:spcAft>
              <a:buSzPts val="1200"/>
              <a:buFont typeface="Quattrocento Sans"/>
              <a:buChar char="●"/>
            </a:pPr>
            <a:r>
              <a:rPr lang="en-IN" sz="1200">
                <a:latin typeface="Quattrocento Sans"/>
                <a:ea typeface="Quattrocento Sans"/>
                <a:cs typeface="Quattrocento Sans"/>
                <a:sym typeface="Quattrocento Sans"/>
              </a:rPr>
              <a:t>Catchup and Backﬁll</a:t>
            </a:r>
            <a:endParaRPr sz="1200">
              <a:latin typeface="Quattrocento Sans"/>
              <a:ea typeface="Quattrocento Sans"/>
              <a:cs typeface="Quattrocento Sans"/>
              <a:sym typeface="Quattrocento Sans"/>
            </a:endParaRPr>
          </a:p>
          <a:p>
            <a:pPr marL="457200" marR="0" lvl="0" indent="-406400" algn="l" rtl="0">
              <a:lnSpc>
                <a:spcPct val="100000"/>
              </a:lnSpc>
              <a:spcBef>
                <a:spcPts val="300"/>
              </a:spcBef>
              <a:spcAft>
                <a:spcPts val="0"/>
              </a:spcAft>
              <a:buSzPts val="1200"/>
              <a:buFont typeface="Quattrocento Sans"/>
              <a:buChar char="●"/>
            </a:pPr>
            <a:r>
              <a:rPr lang="en-IN" sz="1200">
                <a:latin typeface="Quattrocento Sans"/>
                <a:ea typeface="Quattrocento Sans"/>
                <a:cs typeface="Quattrocento Sans"/>
                <a:sym typeface="Quattrocento Sans"/>
              </a:rPr>
              <a:t>Very extensible.</a:t>
            </a:r>
            <a:endParaRPr sz="1200">
              <a:latin typeface="Quattrocento Sans"/>
              <a:ea typeface="Quattrocento Sans"/>
              <a:cs typeface="Quattrocento Sans"/>
              <a:sym typeface="Quattrocento Sans"/>
            </a:endParaRPr>
          </a:p>
          <a:p>
            <a:pPr marL="457200" marR="0" lvl="0" indent="-406400" algn="l" rtl="0">
              <a:lnSpc>
                <a:spcPct val="100000"/>
              </a:lnSpc>
              <a:spcBef>
                <a:spcPts val="300"/>
              </a:spcBef>
              <a:spcAft>
                <a:spcPts val="0"/>
              </a:spcAft>
              <a:buSzPts val="1200"/>
              <a:buFont typeface="Quattrocento Sans"/>
              <a:buChar char="●"/>
            </a:pPr>
            <a:r>
              <a:rPr lang="en-IN" sz="1200">
                <a:latin typeface="Quattrocento Sans"/>
                <a:ea typeface="Quattrocento Sans"/>
                <a:cs typeface="Quattrocento Sans"/>
                <a:sym typeface="Quattrocento Sans"/>
              </a:rPr>
              <a:t>And much more ...</a:t>
            </a:r>
            <a:endParaRPr sz="1200">
              <a:latin typeface="Quattrocento Sans"/>
              <a:ea typeface="Quattrocento Sans"/>
              <a:cs typeface="Quattrocento Sans"/>
              <a:sym typeface="Quattrocento Sans"/>
            </a:endParaRPr>
          </a:p>
        </p:txBody>
      </p:sp>
      <p:pic>
        <p:nvPicPr>
          <p:cNvPr id="160" name="Google Shape;160;g6e8a369eec_0_49"/>
          <p:cNvPicPr preferRelativeResize="0"/>
          <p:nvPr/>
        </p:nvPicPr>
        <p:blipFill rotWithShape="1">
          <a:blip r:embed="rId3">
            <a:alphaModFix/>
          </a:blip>
          <a:srcRect/>
          <a:stretch/>
        </p:blipFill>
        <p:spPr>
          <a:xfrm>
            <a:off x="77450" y="115150"/>
            <a:ext cx="301100" cy="301100"/>
          </a:xfrm>
          <a:prstGeom prst="rect">
            <a:avLst/>
          </a:prstGeom>
          <a:noFill/>
          <a:ln>
            <a:noFill/>
          </a:ln>
        </p:spPr>
      </p:pic>
      <p:sp>
        <p:nvSpPr>
          <p:cNvPr id="161" name="Google Shape;161;g6e8a369eec_0_49"/>
          <p:cNvSpPr txBox="1">
            <a:spLocks noGrp="1"/>
          </p:cNvSpPr>
          <p:nvPr>
            <p:ph type="sldNum" idx="12"/>
          </p:nvPr>
        </p:nvSpPr>
        <p:spPr>
          <a:xfrm>
            <a:off x="3321215" y="6515090"/>
            <a:ext cx="2804100" cy="3429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Font typeface="Arial"/>
              <a:buNone/>
            </a:pPr>
            <a:fld id="{00000000-1234-1234-1234-123412341234}" type="slidenum">
              <a:rPr lang="en-IN"/>
              <a:pPr marL="0" lvl="0" indent="0" algn="r" rtl="0">
                <a:spcBef>
                  <a:spcPts val="0"/>
                </a:spcBef>
                <a:spcAft>
                  <a:spcPts val="0"/>
                </a:spcAft>
                <a:buClr>
                  <a:srgbClr val="000000"/>
                </a:buClr>
                <a:buFont typeface="Arial"/>
                <a:buNone/>
              </a:pPr>
              <a:t>10</a:t>
            </a:fld>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6e8a369eec_0_118"/>
          <p:cNvSpPr/>
          <p:nvPr/>
        </p:nvSpPr>
        <p:spPr>
          <a:xfrm>
            <a:off x="2238749" y="2681499"/>
            <a:ext cx="5373819" cy="1567893"/>
          </a:xfrm>
          <a:custGeom>
            <a:avLst/>
            <a:gdLst/>
            <a:ahLst/>
            <a:cxnLst/>
            <a:rect l="l" t="t" r="r" b="b"/>
            <a:pathLst>
              <a:path w="4032885" h="1176655" extrusionOk="0">
                <a:moveTo>
                  <a:pt x="0" y="0"/>
                </a:moveTo>
                <a:lnTo>
                  <a:pt x="4032599" y="0"/>
                </a:lnTo>
                <a:lnTo>
                  <a:pt x="4032599" y="1176299"/>
                </a:lnTo>
                <a:lnTo>
                  <a:pt x="0" y="1176299"/>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67" name="Google Shape;167;g6e8a369eec_0_118"/>
          <p:cNvSpPr txBox="1">
            <a:spLocks noGrp="1"/>
          </p:cNvSpPr>
          <p:nvPr>
            <p:ph type="title" idx="4294967295"/>
          </p:nvPr>
        </p:nvSpPr>
        <p:spPr>
          <a:xfrm>
            <a:off x="0" y="0"/>
            <a:ext cx="12192000" cy="613500"/>
          </a:xfrm>
          <a:prstGeom prst="rect">
            <a:avLst/>
          </a:prstGeom>
          <a:noFill/>
          <a:ln>
            <a:noFill/>
          </a:ln>
        </p:spPr>
        <p:txBody>
          <a:bodyPr spcFirstLastPara="1" wrap="square" lIns="0" tIns="16925" rIns="0" bIns="0" anchor="t" anchorCtr="0">
            <a:noAutofit/>
          </a:bodyPr>
          <a:lstStyle/>
          <a:p>
            <a:pPr marL="12700" lvl="0" indent="0" algn="l" rtl="0">
              <a:lnSpc>
                <a:spcPct val="100000"/>
              </a:lnSpc>
              <a:spcBef>
                <a:spcPts val="0"/>
              </a:spcBef>
              <a:spcAft>
                <a:spcPts val="0"/>
              </a:spcAft>
              <a:buNone/>
            </a:pPr>
            <a:r>
              <a:rPr lang="en-IN" sz="3200"/>
              <a:t>      </a:t>
            </a:r>
            <a:r>
              <a:rPr lang="en-IN" sz="1800">
                <a:latin typeface="Quattrocento Sans"/>
                <a:ea typeface="Quattrocento Sans"/>
                <a:cs typeface="Quattrocento Sans"/>
                <a:sym typeface="Quattrocento Sans"/>
              </a:rPr>
              <a:t>Airflow Architecture Overview for Single Node</a:t>
            </a:r>
            <a:endParaRPr sz="1800">
              <a:latin typeface="Quattrocento Sans"/>
              <a:ea typeface="Quattrocento Sans"/>
              <a:cs typeface="Quattrocento Sans"/>
              <a:sym typeface="Quattrocento Sans"/>
            </a:endParaRPr>
          </a:p>
        </p:txBody>
      </p:sp>
      <p:sp>
        <p:nvSpPr>
          <p:cNvPr id="168" name="Google Shape;168;g6e8a369eec_0_118"/>
          <p:cNvSpPr/>
          <p:nvPr/>
        </p:nvSpPr>
        <p:spPr>
          <a:xfrm>
            <a:off x="4268149" y="2809099"/>
            <a:ext cx="1313205" cy="1313204"/>
          </a:xfrm>
          <a:custGeom>
            <a:avLst/>
            <a:gdLst/>
            <a:ahLst/>
            <a:cxnLst/>
            <a:rect l="l" t="t" r="r" b="b"/>
            <a:pathLst>
              <a:path w="985520" h="985519" extrusionOk="0">
                <a:moveTo>
                  <a:pt x="820746" y="984899"/>
                </a:moveTo>
                <a:lnTo>
                  <a:pt x="164152"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4E556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69" name="Google Shape;169;g6e8a369eec_0_118"/>
          <p:cNvSpPr/>
          <p:nvPr/>
        </p:nvSpPr>
        <p:spPr>
          <a:xfrm>
            <a:off x="4268149" y="2809100"/>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2"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70" name="Google Shape;170;g6e8a369eec_0_118"/>
          <p:cNvSpPr txBox="1"/>
          <p:nvPr/>
        </p:nvSpPr>
        <p:spPr>
          <a:xfrm>
            <a:off x="4450319" y="3319988"/>
            <a:ext cx="947700" cy="2775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IN" sz="1600">
                <a:solidFill>
                  <a:srgbClr val="FFFFFF"/>
                </a:solidFill>
                <a:latin typeface="Arial"/>
                <a:ea typeface="Arial"/>
                <a:cs typeface="Arial"/>
                <a:sym typeface="Arial"/>
              </a:rPr>
              <a:t>Scheduler</a:t>
            </a:r>
            <a:endParaRPr sz="1600">
              <a:latin typeface="Arial"/>
              <a:ea typeface="Arial"/>
              <a:cs typeface="Arial"/>
              <a:sym typeface="Arial"/>
            </a:endParaRPr>
          </a:p>
        </p:txBody>
      </p:sp>
      <p:sp>
        <p:nvSpPr>
          <p:cNvPr id="171" name="Google Shape;171;g6e8a369eec_0_118"/>
          <p:cNvSpPr/>
          <p:nvPr/>
        </p:nvSpPr>
        <p:spPr>
          <a:xfrm>
            <a:off x="2727183" y="2809099"/>
            <a:ext cx="1313204" cy="1313204"/>
          </a:xfrm>
          <a:custGeom>
            <a:avLst/>
            <a:gdLst/>
            <a:ahLst/>
            <a:cxnLst/>
            <a:rect l="l" t="t" r="r" b="b"/>
            <a:pathLst>
              <a:path w="985519" h="985519" extrusionOk="0">
                <a:moveTo>
                  <a:pt x="820746" y="984899"/>
                </a:moveTo>
                <a:lnTo>
                  <a:pt x="164153"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3"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7" y="962488"/>
                </a:lnTo>
                <a:lnTo>
                  <a:pt x="864385" y="979036"/>
                </a:lnTo>
                <a:lnTo>
                  <a:pt x="820746" y="984899"/>
                </a:lnTo>
                <a:close/>
              </a:path>
            </a:pathLst>
          </a:custGeom>
          <a:solidFill>
            <a:srgbClr val="1B212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72" name="Google Shape;172;g6e8a369eec_0_118"/>
          <p:cNvSpPr/>
          <p:nvPr/>
        </p:nvSpPr>
        <p:spPr>
          <a:xfrm>
            <a:off x="2727183" y="2809100"/>
            <a:ext cx="1313204" cy="1313204"/>
          </a:xfrm>
          <a:custGeom>
            <a:avLst/>
            <a:gdLst/>
            <a:ahLst/>
            <a:cxnLst/>
            <a:rect l="l" t="t" r="r" b="b"/>
            <a:pathLst>
              <a:path w="985519" h="985519" extrusionOk="0">
                <a:moveTo>
                  <a:pt x="0" y="164153"/>
                </a:moveTo>
                <a:lnTo>
                  <a:pt x="5863" y="120514"/>
                </a:lnTo>
                <a:lnTo>
                  <a:pt x="22411" y="81301"/>
                </a:lnTo>
                <a:lnTo>
                  <a:pt x="48079" y="48079"/>
                </a:lnTo>
                <a:lnTo>
                  <a:pt x="81301" y="22411"/>
                </a:lnTo>
                <a:lnTo>
                  <a:pt x="120514" y="5863"/>
                </a:lnTo>
                <a:lnTo>
                  <a:pt x="164153"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7" y="962488"/>
                </a:lnTo>
                <a:lnTo>
                  <a:pt x="864385" y="979036"/>
                </a:lnTo>
                <a:lnTo>
                  <a:pt x="820746" y="984899"/>
                </a:lnTo>
                <a:lnTo>
                  <a:pt x="164153"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73" name="Google Shape;173;g6e8a369eec_0_118"/>
          <p:cNvSpPr txBox="1"/>
          <p:nvPr/>
        </p:nvSpPr>
        <p:spPr>
          <a:xfrm>
            <a:off x="2965907" y="3199339"/>
            <a:ext cx="1367100" cy="519300"/>
          </a:xfrm>
          <a:prstGeom prst="rect">
            <a:avLst/>
          </a:prstGeom>
          <a:noFill/>
          <a:ln>
            <a:noFill/>
          </a:ln>
        </p:spPr>
        <p:txBody>
          <a:bodyPr spcFirstLastPara="1" wrap="square" lIns="0" tIns="16925" rIns="0" bIns="0" anchor="t" anchorCtr="0">
            <a:noAutofit/>
          </a:bodyPr>
          <a:lstStyle/>
          <a:p>
            <a:pPr marL="12700" marR="0" lvl="0" indent="0" algn="l" rtl="0">
              <a:lnSpc>
                <a:spcPct val="119166"/>
              </a:lnSpc>
              <a:spcBef>
                <a:spcPts val="0"/>
              </a:spcBef>
              <a:spcAft>
                <a:spcPts val="0"/>
              </a:spcAft>
              <a:buNone/>
            </a:pPr>
            <a:r>
              <a:rPr lang="en-IN" sz="1600">
                <a:solidFill>
                  <a:srgbClr val="FFFFFF"/>
                </a:solidFill>
                <a:latin typeface="Arial"/>
                <a:ea typeface="Arial"/>
                <a:cs typeface="Arial"/>
                <a:sym typeface="Arial"/>
              </a:rPr>
              <a:t>Executor	</a:t>
            </a:r>
            <a:r>
              <a:rPr lang="en-IN" sz="1600" u="sng">
                <a:solidFill>
                  <a:srgbClr val="FFFFFF"/>
                </a:solidFill>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marL="152400" marR="0" lvl="0" indent="0" algn="l" rtl="0">
              <a:lnSpc>
                <a:spcPct val="119583"/>
              </a:lnSpc>
              <a:spcBef>
                <a:spcPts val="0"/>
              </a:spcBef>
              <a:spcAft>
                <a:spcPts val="0"/>
              </a:spcAft>
              <a:buNone/>
            </a:pPr>
            <a:r>
              <a:rPr lang="en-IN" sz="1600">
                <a:solidFill>
                  <a:srgbClr val="FFFFFF"/>
                </a:solidFill>
                <a:latin typeface="Arial"/>
                <a:ea typeface="Arial"/>
                <a:cs typeface="Arial"/>
                <a:sym typeface="Arial"/>
              </a:rPr>
              <a:t>(1 - n)</a:t>
            </a:r>
            <a:endParaRPr sz="1600">
              <a:latin typeface="Arial"/>
              <a:ea typeface="Arial"/>
              <a:cs typeface="Arial"/>
              <a:sym typeface="Arial"/>
            </a:endParaRPr>
          </a:p>
        </p:txBody>
      </p:sp>
      <p:sp>
        <p:nvSpPr>
          <p:cNvPr id="174" name="Google Shape;174;g6e8a369eec_0_118"/>
          <p:cNvSpPr/>
          <p:nvPr/>
        </p:nvSpPr>
        <p:spPr>
          <a:xfrm>
            <a:off x="5809116" y="2809099"/>
            <a:ext cx="1313205" cy="1313204"/>
          </a:xfrm>
          <a:custGeom>
            <a:avLst/>
            <a:gdLst/>
            <a:ahLst/>
            <a:cxnLst/>
            <a:rect l="l" t="t" r="r" b="b"/>
            <a:pathLst>
              <a:path w="985520" h="985519" extrusionOk="0">
                <a:moveTo>
                  <a:pt x="820746" y="984899"/>
                </a:moveTo>
                <a:lnTo>
                  <a:pt x="164152"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7890C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75" name="Google Shape;175;g6e8a369eec_0_118"/>
          <p:cNvSpPr/>
          <p:nvPr/>
        </p:nvSpPr>
        <p:spPr>
          <a:xfrm>
            <a:off x="5809116" y="2809100"/>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2"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76" name="Google Shape;176;g6e8a369eec_0_118"/>
          <p:cNvSpPr txBox="1"/>
          <p:nvPr/>
        </p:nvSpPr>
        <p:spPr>
          <a:xfrm>
            <a:off x="6149539" y="3199339"/>
            <a:ext cx="631500" cy="519300"/>
          </a:xfrm>
          <a:prstGeom prst="rect">
            <a:avLst/>
          </a:prstGeom>
          <a:noFill/>
          <a:ln>
            <a:noFill/>
          </a:ln>
        </p:spPr>
        <p:txBody>
          <a:bodyPr spcFirstLastPara="1" wrap="square" lIns="0" tIns="26225" rIns="0" bIns="0" anchor="t" anchorCtr="0">
            <a:noAutofit/>
          </a:bodyPr>
          <a:lstStyle/>
          <a:p>
            <a:pPr marL="12700" marR="12700" lvl="0" indent="101600" algn="l" rtl="0">
              <a:lnSpc>
                <a:spcPct val="119166"/>
              </a:lnSpc>
              <a:spcBef>
                <a:spcPts val="0"/>
              </a:spcBef>
              <a:spcAft>
                <a:spcPts val="0"/>
              </a:spcAft>
              <a:buNone/>
            </a:pPr>
            <a:r>
              <a:rPr lang="en-IN" sz="1600">
                <a:solidFill>
                  <a:srgbClr val="FFFFFF"/>
                </a:solidFill>
                <a:latin typeface="Arial"/>
                <a:ea typeface="Arial"/>
                <a:cs typeface="Arial"/>
                <a:sym typeface="Arial"/>
              </a:rPr>
              <a:t>Web  Server</a:t>
            </a:r>
            <a:endParaRPr sz="1600">
              <a:latin typeface="Arial"/>
              <a:ea typeface="Arial"/>
              <a:cs typeface="Arial"/>
              <a:sym typeface="Arial"/>
            </a:endParaRPr>
          </a:p>
        </p:txBody>
      </p:sp>
      <p:sp>
        <p:nvSpPr>
          <p:cNvPr id="177" name="Google Shape;177;g6e8a369eec_0_118"/>
          <p:cNvSpPr txBox="1"/>
          <p:nvPr/>
        </p:nvSpPr>
        <p:spPr>
          <a:xfrm>
            <a:off x="4268149" y="1761765"/>
            <a:ext cx="1314000" cy="713700"/>
          </a:xfrm>
          <a:prstGeom prst="rect">
            <a:avLst/>
          </a:prstGeom>
          <a:solidFill>
            <a:srgbClr val="F15E22"/>
          </a:solidFill>
          <a:ln w="9525" cap="flat" cmpd="sng">
            <a:solidFill>
              <a:srgbClr val="D9D9D9"/>
            </a:solidFill>
            <a:prstDash val="solid"/>
            <a:round/>
            <a:headEnd type="none" w="sm" len="sm"/>
            <a:tailEnd type="none" w="sm" len="sm"/>
          </a:ln>
        </p:spPr>
        <p:txBody>
          <a:bodyPr spcFirstLastPara="1" wrap="square" lIns="0" tIns="116825" rIns="0" bIns="0" anchor="t" anchorCtr="0">
            <a:noAutofit/>
          </a:bodyPr>
          <a:lstStyle/>
          <a:p>
            <a:pPr marL="317500" marR="203200" lvl="0" indent="-101600" algn="l" rtl="0">
              <a:lnSpc>
                <a:spcPct val="119166"/>
              </a:lnSpc>
              <a:spcBef>
                <a:spcPts val="0"/>
              </a:spcBef>
              <a:spcAft>
                <a:spcPts val="0"/>
              </a:spcAft>
              <a:buNone/>
            </a:pPr>
            <a:r>
              <a:rPr lang="en-IN" sz="1600">
                <a:solidFill>
                  <a:srgbClr val="FFFFFF"/>
                </a:solidFill>
                <a:latin typeface="Arial"/>
                <a:ea typeface="Arial"/>
                <a:cs typeface="Arial"/>
                <a:sym typeface="Arial"/>
              </a:rPr>
              <a:t>Queueing  System</a:t>
            </a:r>
            <a:endParaRPr sz="1600">
              <a:latin typeface="Arial"/>
              <a:ea typeface="Arial"/>
              <a:cs typeface="Arial"/>
              <a:sym typeface="Arial"/>
            </a:endParaRPr>
          </a:p>
        </p:txBody>
      </p:sp>
      <p:sp>
        <p:nvSpPr>
          <p:cNvPr id="178" name="Google Shape;178;g6e8a369eec_0_118"/>
          <p:cNvSpPr txBox="1"/>
          <p:nvPr/>
        </p:nvSpPr>
        <p:spPr>
          <a:xfrm>
            <a:off x="4270549" y="4456033"/>
            <a:ext cx="1314000" cy="713700"/>
          </a:xfrm>
          <a:prstGeom prst="rect">
            <a:avLst/>
          </a:prstGeom>
          <a:solidFill>
            <a:srgbClr val="F4D6AD"/>
          </a:solidFill>
          <a:ln w="9525" cap="flat" cmpd="sng">
            <a:solidFill>
              <a:srgbClr val="D9D9D9"/>
            </a:solidFill>
            <a:prstDash val="solid"/>
            <a:round/>
            <a:headEnd type="none" w="sm" len="sm"/>
            <a:tailEnd type="none" w="sm" len="sm"/>
          </a:ln>
        </p:spPr>
        <p:txBody>
          <a:bodyPr spcFirstLastPara="1" wrap="square" lIns="0" tIns="116825" rIns="0" bIns="0" anchor="t" anchorCtr="0">
            <a:noAutofit/>
          </a:bodyPr>
          <a:lstStyle/>
          <a:p>
            <a:pPr marL="520700" marR="190500" lvl="0" indent="-317500" algn="l" rtl="0">
              <a:lnSpc>
                <a:spcPct val="119166"/>
              </a:lnSpc>
              <a:spcBef>
                <a:spcPts val="0"/>
              </a:spcBef>
              <a:spcAft>
                <a:spcPts val="0"/>
              </a:spcAft>
              <a:buNone/>
            </a:pPr>
            <a:r>
              <a:rPr lang="en-IN" sz="1600">
                <a:solidFill>
                  <a:srgbClr val="1B212C"/>
                </a:solidFill>
                <a:latin typeface="Arial"/>
                <a:ea typeface="Arial"/>
                <a:cs typeface="Arial"/>
                <a:sym typeface="Arial"/>
              </a:rPr>
              <a:t>Metastore  DB</a:t>
            </a:r>
            <a:endParaRPr sz="1600">
              <a:latin typeface="Arial"/>
              <a:ea typeface="Arial"/>
              <a:cs typeface="Arial"/>
              <a:sym typeface="Arial"/>
            </a:endParaRPr>
          </a:p>
        </p:txBody>
      </p:sp>
      <p:sp>
        <p:nvSpPr>
          <p:cNvPr id="179" name="Google Shape;179;g6e8a369eec_0_118"/>
          <p:cNvSpPr/>
          <p:nvPr/>
        </p:nvSpPr>
        <p:spPr>
          <a:xfrm>
            <a:off x="4924749" y="4122300"/>
            <a:ext cx="2537" cy="258072"/>
          </a:xfrm>
          <a:custGeom>
            <a:avLst/>
            <a:gdLst/>
            <a:ahLst/>
            <a:cxnLst/>
            <a:rect l="l" t="t" r="r" b="b"/>
            <a:pathLst>
              <a:path w="1904" h="193675" extrusionOk="0">
                <a:moveTo>
                  <a:pt x="0" y="0"/>
                </a:moveTo>
                <a:lnTo>
                  <a:pt x="1388" y="193051"/>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80" name="Google Shape;180;g6e8a369eec_0_118"/>
          <p:cNvSpPr/>
          <p:nvPr/>
        </p:nvSpPr>
        <p:spPr>
          <a:xfrm>
            <a:off x="4905626" y="4379551"/>
            <a:ext cx="42307" cy="58382"/>
          </a:xfrm>
          <a:custGeom>
            <a:avLst/>
            <a:gdLst/>
            <a:ahLst/>
            <a:cxnLst/>
            <a:rect l="l" t="t" r="r" b="b"/>
            <a:pathLst>
              <a:path w="31750" h="43814" extrusionOk="0">
                <a:moveTo>
                  <a:pt x="16043" y="43337"/>
                </a:moveTo>
                <a:lnTo>
                  <a:pt x="0" y="226"/>
                </a:lnTo>
                <a:lnTo>
                  <a:pt x="31464" y="0"/>
                </a:lnTo>
                <a:lnTo>
                  <a:pt x="16043" y="43337"/>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81" name="Google Shape;181;g6e8a369eec_0_118"/>
          <p:cNvSpPr/>
          <p:nvPr/>
        </p:nvSpPr>
        <p:spPr>
          <a:xfrm>
            <a:off x="4905626" y="4379551"/>
            <a:ext cx="42307" cy="58382"/>
          </a:xfrm>
          <a:custGeom>
            <a:avLst/>
            <a:gdLst/>
            <a:ahLst/>
            <a:cxnLst/>
            <a:rect l="l" t="t" r="r" b="b"/>
            <a:pathLst>
              <a:path w="31750" h="43814" extrusionOk="0">
                <a:moveTo>
                  <a:pt x="0" y="226"/>
                </a:moveTo>
                <a:lnTo>
                  <a:pt x="16043" y="43337"/>
                </a:lnTo>
                <a:lnTo>
                  <a:pt x="31464" y="0"/>
                </a:lnTo>
                <a:lnTo>
                  <a:pt x="0" y="226"/>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82" name="Google Shape;182;g6e8a369eec_0_118"/>
          <p:cNvSpPr/>
          <p:nvPr/>
        </p:nvSpPr>
        <p:spPr>
          <a:xfrm>
            <a:off x="3383783" y="2118700"/>
            <a:ext cx="808061" cy="690448"/>
          </a:xfrm>
          <a:custGeom>
            <a:avLst/>
            <a:gdLst/>
            <a:ahLst/>
            <a:cxnLst/>
            <a:rect l="l" t="t" r="r" b="b"/>
            <a:pathLst>
              <a:path w="606425" h="518160" extrusionOk="0">
                <a:moveTo>
                  <a:pt x="0" y="517799"/>
                </a:moveTo>
                <a:lnTo>
                  <a:pt x="0" y="0"/>
                </a:lnTo>
                <a:lnTo>
                  <a:pt x="60614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83" name="Google Shape;183;g6e8a369eec_0_118"/>
          <p:cNvSpPr/>
          <p:nvPr/>
        </p:nvSpPr>
        <p:spPr>
          <a:xfrm>
            <a:off x="4191983" y="2097723"/>
            <a:ext cx="58382" cy="42307"/>
          </a:xfrm>
          <a:custGeom>
            <a:avLst/>
            <a:gdLst/>
            <a:ahLst/>
            <a:cxnLst/>
            <a:rect l="l" t="t" r="r" b="b"/>
            <a:pathLst>
              <a:path w="43814" h="31750" extrusionOk="0">
                <a:moveTo>
                  <a:pt x="0" y="31465"/>
                </a:moveTo>
                <a:lnTo>
                  <a:pt x="0" y="0"/>
                </a:lnTo>
                <a:lnTo>
                  <a:pt x="43225" y="15732"/>
                </a:lnTo>
                <a:lnTo>
                  <a:pt x="0" y="31465"/>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84" name="Google Shape;184;g6e8a369eec_0_118"/>
          <p:cNvSpPr/>
          <p:nvPr/>
        </p:nvSpPr>
        <p:spPr>
          <a:xfrm>
            <a:off x="4191983" y="2097723"/>
            <a:ext cx="58382" cy="42307"/>
          </a:xfrm>
          <a:custGeom>
            <a:avLst/>
            <a:gdLst/>
            <a:ahLst/>
            <a:cxnLst/>
            <a:rect l="l" t="t" r="r" b="b"/>
            <a:pathLst>
              <a:path w="43814" h="31750" extrusionOk="0">
                <a:moveTo>
                  <a:pt x="0" y="31465"/>
                </a:moveTo>
                <a:lnTo>
                  <a:pt x="43225" y="15732"/>
                </a:lnTo>
                <a:lnTo>
                  <a:pt x="0" y="0"/>
                </a:lnTo>
                <a:lnTo>
                  <a:pt x="0" y="31465"/>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85" name="Google Shape;185;g6e8a369eec_0_118"/>
          <p:cNvSpPr/>
          <p:nvPr/>
        </p:nvSpPr>
        <p:spPr>
          <a:xfrm>
            <a:off x="3383783" y="4122300"/>
            <a:ext cx="810600" cy="690448"/>
          </a:xfrm>
          <a:custGeom>
            <a:avLst/>
            <a:gdLst/>
            <a:ahLst/>
            <a:cxnLst/>
            <a:rect l="l" t="t" r="r" b="b"/>
            <a:pathLst>
              <a:path w="608330" h="518160" extrusionOk="0">
                <a:moveTo>
                  <a:pt x="0" y="0"/>
                </a:moveTo>
                <a:lnTo>
                  <a:pt x="0" y="517799"/>
                </a:lnTo>
                <a:lnTo>
                  <a:pt x="607949" y="51779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86" name="Google Shape;186;g6e8a369eec_0_118"/>
          <p:cNvSpPr/>
          <p:nvPr/>
        </p:nvSpPr>
        <p:spPr>
          <a:xfrm>
            <a:off x="4194383" y="4791723"/>
            <a:ext cx="58382" cy="42307"/>
          </a:xfrm>
          <a:custGeom>
            <a:avLst/>
            <a:gdLst/>
            <a:ahLst/>
            <a:cxnLst/>
            <a:rect l="l" t="t" r="r" b="b"/>
            <a:pathLst>
              <a:path w="43814" h="31750" extrusionOk="0">
                <a:moveTo>
                  <a:pt x="0" y="31465"/>
                </a:moveTo>
                <a:lnTo>
                  <a:pt x="0" y="0"/>
                </a:lnTo>
                <a:lnTo>
                  <a:pt x="43225" y="15732"/>
                </a:lnTo>
                <a:lnTo>
                  <a:pt x="0" y="31465"/>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87" name="Google Shape;187;g6e8a369eec_0_118"/>
          <p:cNvSpPr/>
          <p:nvPr/>
        </p:nvSpPr>
        <p:spPr>
          <a:xfrm>
            <a:off x="4194383" y="4791723"/>
            <a:ext cx="58382" cy="42307"/>
          </a:xfrm>
          <a:custGeom>
            <a:avLst/>
            <a:gdLst/>
            <a:ahLst/>
            <a:cxnLst/>
            <a:rect l="l" t="t" r="r" b="b"/>
            <a:pathLst>
              <a:path w="43814" h="31750" extrusionOk="0">
                <a:moveTo>
                  <a:pt x="0" y="31465"/>
                </a:moveTo>
                <a:lnTo>
                  <a:pt x="43225" y="15732"/>
                </a:lnTo>
                <a:lnTo>
                  <a:pt x="0" y="0"/>
                </a:lnTo>
                <a:lnTo>
                  <a:pt x="0" y="31465"/>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88" name="Google Shape;188;g6e8a369eec_0_118"/>
          <p:cNvSpPr/>
          <p:nvPr/>
        </p:nvSpPr>
        <p:spPr>
          <a:xfrm>
            <a:off x="5659916" y="4122300"/>
            <a:ext cx="805523" cy="690448"/>
          </a:xfrm>
          <a:custGeom>
            <a:avLst/>
            <a:gdLst/>
            <a:ahLst/>
            <a:cxnLst/>
            <a:rect l="l" t="t" r="r" b="b"/>
            <a:pathLst>
              <a:path w="604520" h="518160" extrusionOk="0">
                <a:moveTo>
                  <a:pt x="604349" y="0"/>
                </a:moveTo>
                <a:lnTo>
                  <a:pt x="604349" y="517799"/>
                </a:lnTo>
                <a:lnTo>
                  <a:pt x="0" y="51779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89" name="Google Shape;189;g6e8a369eec_0_118"/>
          <p:cNvSpPr/>
          <p:nvPr/>
        </p:nvSpPr>
        <p:spPr>
          <a:xfrm>
            <a:off x="5602283" y="4791723"/>
            <a:ext cx="58382" cy="42307"/>
          </a:xfrm>
          <a:custGeom>
            <a:avLst/>
            <a:gdLst/>
            <a:ahLst/>
            <a:cxnLst/>
            <a:rect l="l" t="t" r="r" b="b"/>
            <a:pathLst>
              <a:path w="43814" h="31750" extrusionOk="0">
                <a:moveTo>
                  <a:pt x="43225" y="31465"/>
                </a:moveTo>
                <a:lnTo>
                  <a:pt x="0" y="15732"/>
                </a:lnTo>
                <a:lnTo>
                  <a:pt x="43225" y="0"/>
                </a:lnTo>
                <a:lnTo>
                  <a:pt x="43225" y="31465"/>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90" name="Google Shape;190;g6e8a369eec_0_118"/>
          <p:cNvSpPr/>
          <p:nvPr/>
        </p:nvSpPr>
        <p:spPr>
          <a:xfrm>
            <a:off x="5602283" y="4791723"/>
            <a:ext cx="58382" cy="42307"/>
          </a:xfrm>
          <a:custGeom>
            <a:avLst/>
            <a:gdLst/>
            <a:ahLst/>
            <a:cxnLst/>
            <a:rect l="l" t="t" r="r" b="b"/>
            <a:pathLst>
              <a:path w="43814" h="31750" extrusionOk="0">
                <a:moveTo>
                  <a:pt x="43225" y="0"/>
                </a:moveTo>
                <a:lnTo>
                  <a:pt x="0" y="15732"/>
                </a:lnTo>
                <a:lnTo>
                  <a:pt x="43225" y="31465"/>
                </a:lnTo>
                <a:lnTo>
                  <a:pt x="43225" y="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91" name="Google Shape;191;g6e8a369eec_0_118"/>
          <p:cNvSpPr txBox="1"/>
          <p:nvPr/>
        </p:nvSpPr>
        <p:spPr>
          <a:xfrm>
            <a:off x="2312123" y="2389393"/>
            <a:ext cx="438300" cy="2373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IN" sz="1300">
                <a:latin typeface="Arial"/>
                <a:ea typeface="Arial"/>
                <a:cs typeface="Arial"/>
                <a:sym typeface="Arial"/>
              </a:rPr>
              <a:t>Node</a:t>
            </a:r>
            <a:endParaRPr sz="1300">
              <a:latin typeface="Arial"/>
              <a:ea typeface="Arial"/>
              <a:cs typeface="Arial"/>
              <a:sym typeface="Arial"/>
            </a:endParaRPr>
          </a:p>
        </p:txBody>
      </p:sp>
      <p:sp>
        <p:nvSpPr>
          <p:cNvPr id="192" name="Google Shape;192;g6e8a369eec_0_118"/>
          <p:cNvSpPr/>
          <p:nvPr/>
        </p:nvSpPr>
        <p:spPr>
          <a:xfrm>
            <a:off x="8891049" y="3629865"/>
            <a:ext cx="886751" cy="886751"/>
          </a:xfrm>
          <a:custGeom>
            <a:avLst/>
            <a:gdLst/>
            <a:ahLst/>
            <a:cxnLst/>
            <a:rect l="l" t="t" r="r" b="b"/>
            <a:pathLst>
              <a:path w="665479" h="665479" extrusionOk="0">
                <a:moveTo>
                  <a:pt x="332549" y="665099"/>
                </a:moveTo>
                <a:lnTo>
                  <a:pt x="283408" y="661494"/>
                </a:lnTo>
                <a:lnTo>
                  <a:pt x="236505" y="651020"/>
                </a:lnTo>
                <a:lnTo>
                  <a:pt x="192355" y="634191"/>
                </a:lnTo>
                <a:lnTo>
                  <a:pt x="151472" y="611524"/>
                </a:lnTo>
                <a:lnTo>
                  <a:pt x="114372" y="583531"/>
                </a:lnTo>
                <a:lnTo>
                  <a:pt x="81568" y="550727"/>
                </a:lnTo>
                <a:lnTo>
                  <a:pt x="53575" y="513626"/>
                </a:lnTo>
                <a:lnTo>
                  <a:pt x="30908" y="472744"/>
                </a:lnTo>
                <a:lnTo>
                  <a:pt x="14079" y="428594"/>
                </a:lnTo>
                <a:lnTo>
                  <a:pt x="3605" y="381691"/>
                </a:lnTo>
                <a:lnTo>
                  <a:pt x="0" y="332549"/>
                </a:lnTo>
                <a:lnTo>
                  <a:pt x="3605" y="283408"/>
                </a:lnTo>
                <a:lnTo>
                  <a:pt x="14079" y="236505"/>
                </a:lnTo>
                <a:lnTo>
                  <a:pt x="30908" y="192355"/>
                </a:lnTo>
                <a:lnTo>
                  <a:pt x="53575" y="151473"/>
                </a:lnTo>
                <a:lnTo>
                  <a:pt x="81568" y="114372"/>
                </a:lnTo>
                <a:lnTo>
                  <a:pt x="114372" y="81568"/>
                </a:lnTo>
                <a:lnTo>
                  <a:pt x="151472" y="53575"/>
                </a:lnTo>
                <a:lnTo>
                  <a:pt x="192355" y="30908"/>
                </a:lnTo>
                <a:lnTo>
                  <a:pt x="236505" y="14079"/>
                </a:lnTo>
                <a:lnTo>
                  <a:pt x="283408" y="3605"/>
                </a:lnTo>
                <a:lnTo>
                  <a:pt x="332549" y="0"/>
                </a:lnTo>
                <a:lnTo>
                  <a:pt x="381691" y="3605"/>
                </a:lnTo>
                <a:lnTo>
                  <a:pt x="428594" y="14079"/>
                </a:lnTo>
                <a:lnTo>
                  <a:pt x="472744" y="30908"/>
                </a:lnTo>
                <a:lnTo>
                  <a:pt x="513627" y="53575"/>
                </a:lnTo>
                <a:lnTo>
                  <a:pt x="550727" y="81568"/>
                </a:lnTo>
                <a:lnTo>
                  <a:pt x="583531" y="114372"/>
                </a:lnTo>
                <a:lnTo>
                  <a:pt x="611524" y="151473"/>
                </a:lnTo>
                <a:lnTo>
                  <a:pt x="634191" y="192355"/>
                </a:lnTo>
                <a:lnTo>
                  <a:pt x="651020" y="236505"/>
                </a:lnTo>
                <a:lnTo>
                  <a:pt x="661494" y="283408"/>
                </a:lnTo>
                <a:lnTo>
                  <a:pt x="665099" y="332549"/>
                </a:lnTo>
                <a:lnTo>
                  <a:pt x="661494" y="381691"/>
                </a:lnTo>
                <a:lnTo>
                  <a:pt x="651020" y="428594"/>
                </a:lnTo>
                <a:lnTo>
                  <a:pt x="634191" y="472744"/>
                </a:lnTo>
                <a:lnTo>
                  <a:pt x="611524" y="513626"/>
                </a:lnTo>
                <a:lnTo>
                  <a:pt x="583531" y="550727"/>
                </a:lnTo>
                <a:lnTo>
                  <a:pt x="550727" y="583531"/>
                </a:lnTo>
                <a:lnTo>
                  <a:pt x="513627" y="611524"/>
                </a:lnTo>
                <a:lnTo>
                  <a:pt x="472744" y="634191"/>
                </a:lnTo>
                <a:lnTo>
                  <a:pt x="428594" y="651020"/>
                </a:lnTo>
                <a:lnTo>
                  <a:pt x="381691" y="661494"/>
                </a:lnTo>
                <a:lnTo>
                  <a:pt x="332549" y="665099"/>
                </a:lnTo>
                <a:close/>
              </a:path>
            </a:pathLst>
          </a:custGeom>
          <a:solidFill>
            <a:srgbClr val="6C036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93" name="Google Shape;193;g6e8a369eec_0_118"/>
          <p:cNvSpPr/>
          <p:nvPr/>
        </p:nvSpPr>
        <p:spPr>
          <a:xfrm>
            <a:off x="9146209" y="3894469"/>
            <a:ext cx="376531" cy="93075"/>
          </a:xfrm>
          <a:custGeom>
            <a:avLst/>
            <a:gdLst/>
            <a:ahLst/>
            <a:cxnLst/>
            <a:rect l="l" t="t" r="r" b="b"/>
            <a:pathLst>
              <a:path w="282575" h="69850" extrusionOk="0">
                <a:moveTo>
                  <a:pt x="34640" y="69281"/>
                </a:moveTo>
                <a:lnTo>
                  <a:pt x="21157" y="66559"/>
                </a:lnTo>
                <a:lnTo>
                  <a:pt x="10146" y="59135"/>
                </a:lnTo>
                <a:lnTo>
                  <a:pt x="2722" y="48124"/>
                </a:lnTo>
                <a:lnTo>
                  <a:pt x="0" y="34640"/>
                </a:lnTo>
                <a:lnTo>
                  <a:pt x="2722" y="21157"/>
                </a:lnTo>
                <a:lnTo>
                  <a:pt x="10146" y="10146"/>
                </a:lnTo>
                <a:lnTo>
                  <a:pt x="21157" y="2722"/>
                </a:lnTo>
                <a:lnTo>
                  <a:pt x="34640" y="0"/>
                </a:lnTo>
                <a:lnTo>
                  <a:pt x="48124" y="2722"/>
                </a:lnTo>
                <a:lnTo>
                  <a:pt x="59135" y="10146"/>
                </a:lnTo>
                <a:lnTo>
                  <a:pt x="66559" y="21157"/>
                </a:lnTo>
                <a:lnTo>
                  <a:pt x="69281" y="34640"/>
                </a:lnTo>
                <a:lnTo>
                  <a:pt x="66559" y="48124"/>
                </a:lnTo>
                <a:lnTo>
                  <a:pt x="59135" y="59135"/>
                </a:lnTo>
                <a:lnTo>
                  <a:pt x="48124" y="66559"/>
                </a:lnTo>
                <a:lnTo>
                  <a:pt x="34640" y="69281"/>
                </a:lnTo>
                <a:close/>
              </a:path>
              <a:path w="282575" h="69850" extrusionOk="0">
                <a:moveTo>
                  <a:pt x="247718" y="69281"/>
                </a:moveTo>
                <a:lnTo>
                  <a:pt x="234235" y="66559"/>
                </a:lnTo>
                <a:lnTo>
                  <a:pt x="223224" y="59135"/>
                </a:lnTo>
                <a:lnTo>
                  <a:pt x="215800" y="48124"/>
                </a:lnTo>
                <a:lnTo>
                  <a:pt x="213078" y="34640"/>
                </a:lnTo>
                <a:lnTo>
                  <a:pt x="215800" y="21157"/>
                </a:lnTo>
                <a:lnTo>
                  <a:pt x="223224" y="10146"/>
                </a:lnTo>
                <a:lnTo>
                  <a:pt x="234235" y="2722"/>
                </a:lnTo>
                <a:lnTo>
                  <a:pt x="247718" y="0"/>
                </a:lnTo>
                <a:lnTo>
                  <a:pt x="261202" y="2722"/>
                </a:lnTo>
                <a:lnTo>
                  <a:pt x="272213" y="10146"/>
                </a:lnTo>
                <a:lnTo>
                  <a:pt x="279637" y="21157"/>
                </a:lnTo>
                <a:lnTo>
                  <a:pt x="282359" y="34640"/>
                </a:lnTo>
                <a:lnTo>
                  <a:pt x="279637" y="48124"/>
                </a:lnTo>
                <a:lnTo>
                  <a:pt x="272213" y="59135"/>
                </a:lnTo>
                <a:lnTo>
                  <a:pt x="261202" y="66559"/>
                </a:lnTo>
                <a:lnTo>
                  <a:pt x="247718" y="69281"/>
                </a:lnTo>
                <a:close/>
              </a:path>
            </a:pathLst>
          </a:custGeom>
          <a:solidFill>
            <a:srgbClr val="57024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94" name="Google Shape;194;g6e8a369eec_0_118"/>
          <p:cNvSpPr/>
          <p:nvPr/>
        </p:nvSpPr>
        <p:spPr>
          <a:xfrm>
            <a:off x="9139858" y="3888119"/>
            <a:ext cx="105300" cy="105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95" name="Google Shape;195;g6e8a369eec_0_118"/>
          <p:cNvSpPr/>
          <p:nvPr/>
        </p:nvSpPr>
        <p:spPr>
          <a:xfrm>
            <a:off x="9423964" y="3888119"/>
            <a:ext cx="105300" cy="105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96" name="Google Shape;196;g6e8a369eec_0_118"/>
          <p:cNvSpPr/>
          <p:nvPr/>
        </p:nvSpPr>
        <p:spPr>
          <a:xfrm>
            <a:off x="9094123" y="4266636"/>
            <a:ext cx="480605" cy="82920"/>
          </a:xfrm>
          <a:custGeom>
            <a:avLst/>
            <a:gdLst/>
            <a:ahLst/>
            <a:cxnLst/>
            <a:rect l="l" t="t" r="r" b="b"/>
            <a:pathLst>
              <a:path w="360679" h="62229" extrusionOk="0">
                <a:moveTo>
                  <a:pt x="0" y="0"/>
                </a:moveTo>
                <a:lnTo>
                  <a:pt x="45054" y="27078"/>
                </a:lnTo>
                <a:lnTo>
                  <a:pt x="90096" y="46420"/>
                </a:lnTo>
                <a:lnTo>
                  <a:pt x="135124" y="58025"/>
                </a:lnTo>
                <a:lnTo>
                  <a:pt x="180139" y="61894"/>
                </a:lnTo>
                <a:lnTo>
                  <a:pt x="225141" y="58025"/>
                </a:lnTo>
                <a:lnTo>
                  <a:pt x="270130" y="46420"/>
                </a:lnTo>
                <a:lnTo>
                  <a:pt x="315105" y="27078"/>
                </a:lnTo>
                <a:lnTo>
                  <a:pt x="360067" y="0"/>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97" name="Google Shape;197;g6e8a369eec_0_118"/>
          <p:cNvSpPr/>
          <p:nvPr/>
        </p:nvSpPr>
        <p:spPr>
          <a:xfrm>
            <a:off x="8891049" y="3629865"/>
            <a:ext cx="886751" cy="886751"/>
          </a:xfrm>
          <a:custGeom>
            <a:avLst/>
            <a:gdLst/>
            <a:ahLst/>
            <a:cxnLst/>
            <a:rect l="l" t="t" r="r" b="b"/>
            <a:pathLst>
              <a:path w="665479" h="665479" extrusionOk="0">
                <a:moveTo>
                  <a:pt x="0" y="332549"/>
                </a:moveTo>
                <a:lnTo>
                  <a:pt x="3605" y="283408"/>
                </a:lnTo>
                <a:lnTo>
                  <a:pt x="14079" y="236505"/>
                </a:lnTo>
                <a:lnTo>
                  <a:pt x="30908" y="192355"/>
                </a:lnTo>
                <a:lnTo>
                  <a:pt x="53575" y="151473"/>
                </a:lnTo>
                <a:lnTo>
                  <a:pt x="81568" y="114372"/>
                </a:lnTo>
                <a:lnTo>
                  <a:pt x="114372" y="81568"/>
                </a:lnTo>
                <a:lnTo>
                  <a:pt x="151472" y="53575"/>
                </a:lnTo>
                <a:lnTo>
                  <a:pt x="192355" y="30908"/>
                </a:lnTo>
                <a:lnTo>
                  <a:pt x="236505" y="14079"/>
                </a:lnTo>
                <a:lnTo>
                  <a:pt x="283408" y="3605"/>
                </a:lnTo>
                <a:lnTo>
                  <a:pt x="332549" y="0"/>
                </a:lnTo>
                <a:lnTo>
                  <a:pt x="381691" y="3605"/>
                </a:lnTo>
                <a:lnTo>
                  <a:pt x="428594" y="14079"/>
                </a:lnTo>
                <a:lnTo>
                  <a:pt x="472744" y="30908"/>
                </a:lnTo>
                <a:lnTo>
                  <a:pt x="513627" y="53575"/>
                </a:lnTo>
                <a:lnTo>
                  <a:pt x="550727" y="81568"/>
                </a:lnTo>
                <a:lnTo>
                  <a:pt x="583531" y="114372"/>
                </a:lnTo>
                <a:lnTo>
                  <a:pt x="611524" y="151473"/>
                </a:lnTo>
                <a:lnTo>
                  <a:pt x="634191" y="192355"/>
                </a:lnTo>
                <a:lnTo>
                  <a:pt x="651020" y="236505"/>
                </a:lnTo>
                <a:lnTo>
                  <a:pt x="661494" y="283408"/>
                </a:lnTo>
                <a:lnTo>
                  <a:pt x="665099" y="332549"/>
                </a:lnTo>
                <a:lnTo>
                  <a:pt x="661494" y="381691"/>
                </a:lnTo>
                <a:lnTo>
                  <a:pt x="651020" y="428594"/>
                </a:lnTo>
                <a:lnTo>
                  <a:pt x="634191" y="472744"/>
                </a:lnTo>
                <a:lnTo>
                  <a:pt x="611524" y="513626"/>
                </a:lnTo>
                <a:lnTo>
                  <a:pt x="583531" y="550727"/>
                </a:lnTo>
                <a:lnTo>
                  <a:pt x="550727" y="583531"/>
                </a:lnTo>
                <a:lnTo>
                  <a:pt x="513627" y="611524"/>
                </a:lnTo>
                <a:lnTo>
                  <a:pt x="472744" y="634191"/>
                </a:lnTo>
                <a:lnTo>
                  <a:pt x="428594" y="651020"/>
                </a:lnTo>
                <a:lnTo>
                  <a:pt x="381691" y="661494"/>
                </a:lnTo>
                <a:lnTo>
                  <a:pt x="332549" y="665099"/>
                </a:lnTo>
                <a:lnTo>
                  <a:pt x="283408" y="661494"/>
                </a:lnTo>
                <a:lnTo>
                  <a:pt x="236505" y="651020"/>
                </a:lnTo>
                <a:lnTo>
                  <a:pt x="192355" y="634191"/>
                </a:lnTo>
                <a:lnTo>
                  <a:pt x="151472" y="611524"/>
                </a:lnTo>
                <a:lnTo>
                  <a:pt x="114372" y="583531"/>
                </a:lnTo>
                <a:lnTo>
                  <a:pt x="81568" y="550727"/>
                </a:lnTo>
                <a:lnTo>
                  <a:pt x="53575" y="513626"/>
                </a:lnTo>
                <a:lnTo>
                  <a:pt x="30908" y="472744"/>
                </a:lnTo>
                <a:lnTo>
                  <a:pt x="14079" y="428594"/>
                </a:lnTo>
                <a:lnTo>
                  <a:pt x="3605" y="381691"/>
                </a:lnTo>
                <a:lnTo>
                  <a:pt x="0" y="332549"/>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98" name="Google Shape;198;g6e8a369eec_0_118"/>
          <p:cNvSpPr/>
          <p:nvPr/>
        </p:nvSpPr>
        <p:spPr>
          <a:xfrm>
            <a:off x="7198449" y="3465667"/>
            <a:ext cx="1692275" cy="607527"/>
          </a:xfrm>
          <a:custGeom>
            <a:avLst/>
            <a:gdLst/>
            <a:ahLst/>
            <a:cxnLst/>
            <a:rect l="l" t="t" r="r" b="b"/>
            <a:pathLst>
              <a:path w="1270000" h="455930" extrusionOk="0">
                <a:moveTo>
                  <a:pt x="1269449" y="455699"/>
                </a:moveTo>
                <a:lnTo>
                  <a:pt x="606149" y="455699"/>
                </a:lnTo>
                <a:lnTo>
                  <a:pt x="606149" y="0"/>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99" name="Google Shape;199;g6e8a369eec_0_118"/>
          <p:cNvSpPr/>
          <p:nvPr/>
        </p:nvSpPr>
        <p:spPr>
          <a:xfrm>
            <a:off x="7140815" y="3444689"/>
            <a:ext cx="58382" cy="42307"/>
          </a:xfrm>
          <a:custGeom>
            <a:avLst/>
            <a:gdLst/>
            <a:ahLst/>
            <a:cxnLst/>
            <a:rect l="l" t="t" r="r" b="b"/>
            <a:pathLst>
              <a:path w="43814" h="31750" extrusionOk="0">
                <a:moveTo>
                  <a:pt x="43225" y="31465"/>
                </a:moveTo>
                <a:lnTo>
                  <a:pt x="0" y="15732"/>
                </a:lnTo>
                <a:lnTo>
                  <a:pt x="43225" y="0"/>
                </a:lnTo>
                <a:lnTo>
                  <a:pt x="43225" y="31465"/>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00" name="Google Shape;200;g6e8a369eec_0_118"/>
          <p:cNvSpPr/>
          <p:nvPr/>
        </p:nvSpPr>
        <p:spPr>
          <a:xfrm>
            <a:off x="7140815" y="3444689"/>
            <a:ext cx="58382" cy="42307"/>
          </a:xfrm>
          <a:custGeom>
            <a:avLst/>
            <a:gdLst/>
            <a:ahLst/>
            <a:cxnLst/>
            <a:rect l="l" t="t" r="r" b="b"/>
            <a:pathLst>
              <a:path w="43814" h="31750" extrusionOk="0">
                <a:moveTo>
                  <a:pt x="43225" y="0"/>
                </a:moveTo>
                <a:lnTo>
                  <a:pt x="0" y="15732"/>
                </a:lnTo>
                <a:lnTo>
                  <a:pt x="43225" y="31465"/>
                </a:lnTo>
                <a:lnTo>
                  <a:pt x="43225"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01" name="Google Shape;201;g6e8a369eec_0_118"/>
          <p:cNvSpPr/>
          <p:nvPr/>
        </p:nvSpPr>
        <p:spPr>
          <a:xfrm>
            <a:off x="4058949" y="3444723"/>
            <a:ext cx="58382" cy="42307"/>
          </a:xfrm>
          <a:custGeom>
            <a:avLst/>
            <a:gdLst/>
            <a:ahLst/>
            <a:cxnLst/>
            <a:rect l="l" t="t" r="r" b="b"/>
            <a:pathLst>
              <a:path w="43814" h="31750" extrusionOk="0">
                <a:moveTo>
                  <a:pt x="43225" y="31465"/>
                </a:moveTo>
                <a:lnTo>
                  <a:pt x="0" y="15732"/>
                </a:lnTo>
                <a:lnTo>
                  <a:pt x="43225" y="0"/>
                </a:lnTo>
                <a:lnTo>
                  <a:pt x="43225" y="31465"/>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02" name="Google Shape;202;g6e8a369eec_0_118"/>
          <p:cNvSpPr/>
          <p:nvPr/>
        </p:nvSpPr>
        <p:spPr>
          <a:xfrm>
            <a:off x="4058949" y="3444723"/>
            <a:ext cx="58382" cy="42307"/>
          </a:xfrm>
          <a:custGeom>
            <a:avLst/>
            <a:gdLst/>
            <a:ahLst/>
            <a:cxnLst/>
            <a:rect l="l" t="t" r="r" b="b"/>
            <a:pathLst>
              <a:path w="43814" h="31750" extrusionOk="0">
                <a:moveTo>
                  <a:pt x="43225" y="0"/>
                </a:moveTo>
                <a:lnTo>
                  <a:pt x="0" y="15732"/>
                </a:lnTo>
                <a:lnTo>
                  <a:pt x="43225" y="31465"/>
                </a:lnTo>
                <a:lnTo>
                  <a:pt x="43225" y="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03" name="Google Shape;203;g6e8a369eec_0_118"/>
          <p:cNvSpPr/>
          <p:nvPr/>
        </p:nvSpPr>
        <p:spPr>
          <a:xfrm>
            <a:off x="6038083" y="1772699"/>
            <a:ext cx="703140" cy="267378"/>
          </a:xfrm>
          <a:custGeom>
            <a:avLst/>
            <a:gdLst/>
            <a:ahLst/>
            <a:cxnLst/>
            <a:rect l="l" t="t" r="r" b="b"/>
            <a:pathLst>
              <a:path w="527685" h="200659" extrusionOk="0">
                <a:moveTo>
                  <a:pt x="100199" y="200399"/>
                </a:moveTo>
                <a:lnTo>
                  <a:pt x="0" y="100199"/>
                </a:lnTo>
                <a:lnTo>
                  <a:pt x="100199" y="0"/>
                </a:lnTo>
                <a:lnTo>
                  <a:pt x="100199" y="50099"/>
                </a:lnTo>
                <a:lnTo>
                  <a:pt x="527099" y="50099"/>
                </a:lnTo>
                <a:lnTo>
                  <a:pt x="527099" y="150299"/>
                </a:lnTo>
                <a:lnTo>
                  <a:pt x="100199" y="150299"/>
                </a:lnTo>
                <a:lnTo>
                  <a:pt x="100199" y="200399"/>
                </a:lnTo>
                <a:close/>
              </a:path>
            </a:pathLst>
          </a:custGeom>
          <a:solidFill>
            <a:srgbClr val="6C036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04" name="Google Shape;204;g6e8a369eec_0_118"/>
          <p:cNvSpPr/>
          <p:nvPr/>
        </p:nvSpPr>
        <p:spPr>
          <a:xfrm>
            <a:off x="6038083" y="1772699"/>
            <a:ext cx="703140" cy="267378"/>
          </a:xfrm>
          <a:custGeom>
            <a:avLst/>
            <a:gdLst/>
            <a:ahLst/>
            <a:cxnLst/>
            <a:rect l="l" t="t" r="r" b="b"/>
            <a:pathLst>
              <a:path w="527685" h="200659" extrusionOk="0">
                <a:moveTo>
                  <a:pt x="0" y="100199"/>
                </a:moveTo>
                <a:lnTo>
                  <a:pt x="100199" y="0"/>
                </a:lnTo>
                <a:lnTo>
                  <a:pt x="100199" y="50099"/>
                </a:lnTo>
                <a:lnTo>
                  <a:pt x="527099" y="50099"/>
                </a:lnTo>
                <a:lnTo>
                  <a:pt x="527099" y="150299"/>
                </a:lnTo>
                <a:lnTo>
                  <a:pt x="100199" y="150299"/>
                </a:lnTo>
                <a:lnTo>
                  <a:pt x="100199" y="200399"/>
                </a:lnTo>
                <a:lnTo>
                  <a:pt x="0" y="100199"/>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05" name="Google Shape;205;g6e8a369eec_0_118"/>
          <p:cNvSpPr txBox="1"/>
          <p:nvPr/>
        </p:nvSpPr>
        <p:spPr>
          <a:xfrm>
            <a:off x="6950549" y="1785083"/>
            <a:ext cx="1616400" cy="2571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IN" sz="1500">
                <a:latin typeface="Arial"/>
                <a:ea typeface="Arial"/>
                <a:cs typeface="Arial"/>
                <a:sym typeface="Arial"/>
              </a:rPr>
              <a:t>Is part of executor</a:t>
            </a:r>
            <a:r>
              <a:rPr lang="en-IN" sz="1500">
                <a:solidFill>
                  <a:srgbClr val="FFFFFF"/>
                </a:solidFill>
                <a:latin typeface="Arial"/>
                <a:ea typeface="Arial"/>
                <a:cs typeface="Arial"/>
                <a:sym typeface="Arial"/>
              </a:rPr>
              <a:t>s</a:t>
            </a:r>
            <a:endParaRPr sz="1500">
              <a:latin typeface="Arial"/>
              <a:ea typeface="Arial"/>
              <a:cs typeface="Arial"/>
              <a:sym typeface="Arial"/>
            </a:endParaRPr>
          </a:p>
        </p:txBody>
      </p:sp>
      <p:pic>
        <p:nvPicPr>
          <p:cNvPr id="206" name="Google Shape;206;g6e8a369eec_0_118"/>
          <p:cNvPicPr preferRelativeResize="0"/>
          <p:nvPr/>
        </p:nvPicPr>
        <p:blipFill rotWithShape="1">
          <a:blip r:embed="rId4">
            <a:alphaModFix/>
          </a:blip>
          <a:srcRect/>
          <a:stretch/>
        </p:blipFill>
        <p:spPr>
          <a:xfrm>
            <a:off x="93500" y="106067"/>
            <a:ext cx="401467" cy="4014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6e8a369eec_0_162"/>
          <p:cNvSpPr/>
          <p:nvPr/>
        </p:nvSpPr>
        <p:spPr>
          <a:xfrm>
            <a:off x="5885532" y="2562616"/>
            <a:ext cx="3116323" cy="1567893"/>
          </a:xfrm>
          <a:custGeom>
            <a:avLst/>
            <a:gdLst/>
            <a:ahLst/>
            <a:cxnLst/>
            <a:rect l="l" t="t" r="r" b="b"/>
            <a:pathLst>
              <a:path w="2338704" h="1176655" extrusionOk="0">
                <a:moveTo>
                  <a:pt x="0" y="0"/>
                </a:moveTo>
                <a:lnTo>
                  <a:pt x="2338199" y="0"/>
                </a:lnTo>
                <a:lnTo>
                  <a:pt x="2338199" y="1176299"/>
                </a:lnTo>
                <a:lnTo>
                  <a:pt x="0" y="1176299"/>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12" name="Google Shape;212;g6e8a369eec_0_162"/>
          <p:cNvSpPr/>
          <p:nvPr/>
        </p:nvSpPr>
        <p:spPr>
          <a:xfrm>
            <a:off x="4046333" y="2600916"/>
            <a:ext cx="1449432" cy="1567893"/>
          </a:xfrm>
          <a:custGeom>
            <a:avLst/>
            <a:gdLst/>
            <a:ahLst/>
            <a:cxnLst/>
            <a:rect l="l" t="t" r="r" b="b"/>
            <a:pathLst>
              <a:path w="1087754" h="1176655" extrusionOk="0">
                <a:moveTo>
                  <a:pt x="0" y="0"/>
                </a:moveTo>
                <a:lnTo>
                  <a:pt x="1087499" y="0"/>
                </a:lnTo>
                <a:lnTo>
                  <a:pt x="1087499" y="1176299"/>
                </a:lnTo>
                <a:lnTo>
                  <a:pt x="0" y="1176299"/>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13" name="Google Shape;213;g6e8a369eec_0_162"/>
          <p:cNvSpPr txBox="1">
            <a:spLocks noGrp="1"/>
          </p:cNvSpPr>
          <p:nvPr>
            <p:ph type="title" idx="4294967295"/>
          </p:nvPr>
        </p:nvSpPr>
        <p:spPr>
          <a:xfrm>
            <a:off x="0" y="0"/>
            <a:ext cx="12192000" cy="547500"/>
          </a:xfrm>
          <a:prstGeom prst="rect">
            <a:avLst/>
          </a:prstGeom>
          <a:noFill/>
          <a:ln>
            <a:noFill/>
          </a:ln>
        </p:spPr>
        <p:txBody>
          <a:bodyPr spcFirstLastPara="1" wrap="square" lIns="0" tIns="16925" rIns="0" bIns="0" anchor="t" anchorCtr="0">
            <a:noAutofit/>
          </a:bodyPr>
          <a:lstStyle/>
          <a:p>
            <a:pPr marL="12700" lvl="0" indent="0" algn="l" rtl="0">
              <a:lnSpc>
                <a:spcPct val="100000"/>
              </a:lnSpc>
              <a:spcBef>
                <a:spcPts val="0"/>
              </a:spcBef>
              <a:spcAft>
                <a:spcPts val="0"/>
              </a:spcAft>
              <a:buNone/>
            </a:pPr>
            <a:r>
              <a:rPr lang="en-IN" sz="2400">
                <a:latin typeface="Quattrocento Sans"/>
                <a:ea typeface="Quattrocento Sans"/>
                <a:cs typeface="Quattrocento Sans"/>
                <a:sym typeface="Quattrocento Sans"/>
              </a:rPr>
              <a:t>      </a:t>
            </a:r>
            <a:r>
              <a:rPr lang="en-IN" sz="1800">
                <a:latin typeface="Quattrocento Sans"/>
                <a:ea typeface="Quattrocento Sans"/>
                <a:cs typeface="Quattrocento Sans"/>
                <a:sym typeface="Quattrocento Sans"/>
              </a:rPr>
              <a:t>Airflow Architecture Overview for Multi Nodes</a:t>
            </a:r>
            <a:endParaRPr sz="1800">
              <a:latin typeface="Quattrocento Sans"/>
              <a:ea typeface="Quattrocento Sans"/>
              <a:cs typeface="Quattrocento Sans"/>
              <a:sym typeface="Quattrocento Sans"/>
            </a:endParaRPr>
          </a:p>
        </p:txBody>
      </p:sp>
      <p:sp>
        <p:nvSpPr>
          <p:cNvPr id="214" name="Google Shape;214;g6e8a369eec_0_162"/>
          <p:cNvSpPr/>
          <p:nvPr/>
        </p:nvSpPr>
        <p:spPr>
          <a:xfrm>
            <a:off x="5960498" y="2728516"/>
            <a:ext cx="1313205" cy="1313204"/>
          </a:xfrm>
          <a:custGeom>
            <a:avLst/>
            <a:gdLst/>
            <a:ahLst/>
            <a:cxnLst/>
            <a:rect l="l" t="t" r="r" b="b"/>
            <a:pathLst>
              <a:path w="985520" h="985519" extrusionOk="0">
                <a:moveTo>
                  <a:pt x="820746" y="984899"/>
                </a:moveTo>
                <a:lnTo>
                  <a:pt x="164152"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4E556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15" name="Google Shape;215;g6e8a369eec_0_162"/>
          <p:cNvSpPr/>
          <p:nvPr/>
        </p:nvSpPr>
        <p:spPr>
          <a:xfrm>
            <a:off x="5960498" y="2728516"/>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2"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16" name="Google Shape;216;g6e8a369eec_0_162"/>
          <p:cNvSpPr txBox="1"/>
          <p:nvPr/>
        </p:nvSpPr>
        <p:spPr>
          <a:xfrm>
            <a:off x="6142668" y="3239405"/>
            <a:ext cx="947700" cy="2775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IN" sz="1600">
                <a:solidFill>
                  <a:srgbClr val="FFFFFF"/>
                </a:solidFill>
                <a:latin typeface="Arial"/>
                <a:ea typeface="Arial"/>
                <a:cs typeface="Arial"/>
                <a:sym typeface="Arial"/>
              </a:rPr>
              <a:t>Scheduler</a:t>
            </a:r>
            <a:endParaRPr sz="1600">
              <a:latin typeface="Arial"/>
              <a:ea typeface="Arial"/>
              <a:cs typeface="Arial"/>
              <a:sym typeface="Arial"/>
            </a:endParaRPr>
          </a:p>
        </p:txBody>
      </p:sp>
      <p:sp>
        <p:nvSpPr>
          <p:cNvPr id="217" name="Google Shape;217;g6e8a369eec_0_162"/>
          <p:cNvSpPr/>
          <p:nvPr/>
        </p:nvSpPr>
        <p:spPr>
          <a:xfrm>
            <a:off x="4114733" y="2728516"/>
            <a:ext cx="1313205" cy="1313204"/>
          </a:xfrm>
          <a:custGeom>
            <a:avLst/>
            <a:gdLst/>
            <a:ahLst/>
            <a:cxnLst/>
            <a:rect l="l" t="t" r="r" b="b"/>
            <a:pathLst>
              <a:path w="985520" h="985519" extrusionOk="0">
                <a:moveTo>
                  <a:pt x="820746" y="984899"/>
                </a:moveTo>
                <a:lnTo>
                  <a:pt x="164153"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3"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1B212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18" name="Google Shape;218;g6e8a369eec_0_162"/>
          <p:cNvSpPr/>
          <p:nvPr/>
        </p:nvSpPr>
        <p:spPr>
          <a:xfrm>
            <a:off x="4114733" y="2728516"/>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3"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3"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19" name="Google Shape;219;g6e8a369eec_0_162"/>
          <p:cNvSpPr txBox="1"/>
          <p:nvPr/>
        </p:nvSpPr>
        <p:spPr>
          <a:xfrm>
            <a:off x="4353456" y="3118755"/>
            <a:ext cx="833100" cy="519300"/>
          </a:xfrm>
          <a:prstGeom prst="rect">
            <a:avLst/>
          </a:prstGeom>
          <a:noFill/>
          <a:ln>
            <a:noFill/>
          </a:ln>
        </p:spPr>
        <p:txBody>
          <a:bodyPr spcFirstLastPara="1" wrap="square" lIns="0" tIns="26225" rIns="0" bIns="0" anchor="t" anchorCtr="0">
            <a:noAutofit/>
          </a:bodyPr>
          <a:lstStyle/>
          <a:p>
            <a:pPr marL="279400" marR="12700" lvl="0" indent="-266700" algn="l" rtl="0">
              <a:lnSpc>
                <a:spcPct val="119166"/>
              </a:lnSpc>
              <a:spcBef>
                <a:spcPts val="0"/>
              </a:spcBef>
              <a:spcAft>
                <a:spcPts val="0"/>
              </a:spcAft>
              <a:buNone/>
            </a:pPr>
            <a:r>
              <a:rPr lang="en-IN" sz="1600">
                <a:solidFill>
                  <a:srgbClr val="FFFFFF"/>
                </a:solidFill>
                <a:latin typeface="Arial"/>
                <a:ea typeface="Arial"/>
                <a:cs typeface="Arial"/>
                <a:sym typeface="Arial"/>
              </a:rPr>
              <a:t>Executor  (N)</a:t>
            </a:r>
            <a:endParaRPr sz="1600">
              <a:latin typeface="Arial"/>
              <a:ea typeface="Arial"/>
              <a:cs typeface="Arial"/>
              <a:sym typeface="Arial"/>
            </a:endParaRPr>
          </a:p>
        </p:txBody>
      </p:sp>
      <p:sp>
        <p:nvSpPr>
          <p:cNvPr id="220" name="Google Shape;220;g6e8a369eec_0_162"/>
          <p:cNvSpPr/>
          <p:nvPr/>
        </p:nvSpPr>
        <p:spPr>
          <a:xfrm>
            <a:off x="7501467" y="2728516"/>
            <a:ext cx="1313205" cy="1313204"/>
          </a:xfrm>
          <a:custGeom>
            <a:avLst/>
            <a:gdLst/>
            <a:ahLst/>
            <a:cxnLst/>
            <a:rect l="l" t="t" r="r" b="b"/>
            <a:pathLst>
              <a:path w="985520" h="985519" extrusionOk="0">
                <a:moveTo>
                  <a:pt x="820746" y="984899"/>
                </a:moveTo>
                <a:lnTo>
                  <a:pt x="164152"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7890C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21" name="Google Shape;221;g6e8a369eec_0_162"/>
          <p:cNvSpPr/>
          <p:nvPr/>
        </p:nvSpPr>
        <p:spPr>
          <a:xfrm>
            <a:off x="7501467" y="2728516"/>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2" y="0"/>
                </a:lnTo>
                <a:lnTo>
                  <a:pt x="820746" y="0"/>
                </a:lnTo>
                <a:lnTo>
                  <a:pt x="883565" y="12495"/>
                </a:lnTo>
                <a:lnTo>
                  <a:pt x="936819"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2"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22" name="Google Shape;222;g6e8a369eec_0_162"/>
          <p:cNvSpPr txBox="1"/>
          <p:nvPr/>
        </p:nvSpPr>
        <p:spPr>
          <a:xfrm>
            <a:off x="7841890" y="3118755"/>
            <a:ext cx="631500" cy="519300"/>
          </a:xfrm>
          <a:prstGeom prst="rect">
            <a:avLst/>
          </a:prstGeom>
          <a:noFill/>
          <a:ln>
            <a:noFill/>
          </a:ln>
        </p:spPr>
        <p:txBody>
          <a:bodyPr spcFirstLastPara="1" wrap="square" lIns="0" tIns="26225" rIns="0" bIns="0" anchor="t" anchorCtr="0">
            <a:noAutofit/>
          </a:bodyPr>
          <a:lstStyle/>
          <a:p>
            <a:pPr marL="12700" marR="12700" lvl="0" indent="101600" algn="l" rtl="0">
              <a:lnSpc>
                <a:spcPct val="119166"/>
              </a:lnSpc>
              <a:spcBef>
                <a:spcPts val="0"/>
              </a:spcBef>
              <a:spcAft>
                <a:spcPts val="0"/>
              </a:spcAft>
              <a:buNone/>
            </a:pPr>
            <a:r>
              <a:rPr lang="en-IN" sz="1600">
                <a:solidFill>
                  <a:srgbClr val="FFFFFF"/>
                </a:solidFill>
                <a:latin typeface="Arial"/>
                <a:ea typeface="Arial"/>
                <a:cs typeface="Arial"/>
                <a:sym typeface="Arial"/>
              </a:rPr>
              <a:t>Web  Server</a:t>
            </a:r>
            <a:endParaRPr sz="1600">
              <a:latin typeface="Arial"/>
              <a:ea typeface="Arial"/>
              <a:cs typeface="Arial"/>
              <a:sym typeface="Arial"/>
            </a:endParaRPr>
          </a:p>
        </p:txBody>
      </p:sp>
      <p:sp>
        <p:nvSpPr>
          <p:cNvPr id="223" name="Google Shape;223;g6e8a369eec_0_162"/>
          <p:cNvSpPr txBox="1"/>
          <p:nvPr/>
        </p:nvSpPr>
        <p:spPr>
          <a:xfrm>
            <a:off x="5961700" y="1662449"/>
            <a:ext cx="1314000" cy="713700"/>
          </a:xfrm>
          <a:prstGeom prst="rect">
            <a:avLst/>
          </a:prstGeom>
          <a:solidFill>
            <a:srgbClr val="F15E22"/>
          </a:solidFill>
          <a:ln w="9525" cap="flat" cmpd="sng">
            <a:solidFill>
              <a:srgbClr val="D9D9D9"/>
            </a:solidFill>
            <a:prstDash val="solid"/>
            <a:round/>
            <a:headEnd type="none" w="sm" len="sm"/>
            <a:tailEnd type="none" w="sm" len="sm"/>
          </a:ln>
        </p:spPr>
        <p:txBody>
          <a:bodyPr spcFirstLastPara="1" wrap="square" lIns="0" tIns="116825" rIns="0" bIns="0" anchor="t" anchorCtr="0">
            <a:noAutofit/>
          </a:bodyPr>
          <a:lstStyle/>
          <a:p>
            <a:pPr marL="317500" marR="203200" lvl="0" indent="-101600" algn="l" rtl="0">
              <a:lnSpc>
                <a:spcPct val="119166"/>
              </a:lnSpc>
              <a:spcBef>
                <a:spcPts val="0"/>
              </a:spcBef>
              <a:spcAft>
                <a:spcPts val="0"/>
              </a:spcAft>
              <a:buNone/>
            </a:pPr>
            <a:r>
              <a:rPr lang="en-IN" sz="1600">
                <a:solidFill>
                  <a:srgbClr val="FFFFFF"/>
                </a:solidFill>
                <a:latin typeface="Arial"/>
                <a:ea typeface="Arial"/>
                <a:cs typeface="Arial"/>
                <a:sym typeface="Arial"/>
              </a:rPr>
              <a:t>Queueing  System</a:t>
            </a:r>
            <a:endParaRPr sz="1600">
              <a:latin typeface="Arial"/>
              <a:ea typeface="Arial"/>
              <a:cs typeface="Arial"/>
              <a:sym typeface="Arial"/>
            </a:endParaRPr>
          </a:p>
        </p:txBody>
      </p:sp>
      <p:sp>
        <p:nvSpPr>
          <p:cNvPr id="224" name="Google Shape;224;g6e8a369eec_0_162"/>
          <p:cNvSpPr txBox="1"/>
          <p:nvPr/>
        </p:nvSpPr>
        <p:spPr>
          <a:xfrm>
            <a:off x="5960498" y="4394183"/>
            <a:ext cx="1314000" cy="713700"/>
          </a:xfrm>
          <a:prstGeom prst="rect">
            <a:avLst/>
          </a:prstGeom>
          <a:solidFill>
            <a:srgbClr val="F4D6AD"/>
          </a:solidFill>
          <a:ln w="9525" cap="flat" cmpd="sng">
            <a:solidFill>
              <a:srgbClr val="D9D9D9"/>
            </a:solidFill>
            <a:prstDash val="solid"/>
            <a:round/>
            <a:headEnd type="none" w="sm" len="sm"/>
            <a:tailEnd type="none" w="sm" len="sm"/>
          </a:ln>
        </p:spPr>
        <p:txBody>
          <a:bodyPr spcFirstLastPara="1" wrap="square" lIns="0" tIns="116825" rIns="0" bIns="0" anchor="t" anchorCtr="0">
            <a:noAutofit/>
          </a:bodyPr>
          <a:lstStyle/>
          <a:p>
            <a:pPr marL="520700" marR="190500" lvl="0" indent="-317500" algn="l" rtl="0">
              <a:lnSpc>
                <a:spcPct val="119166"/>
              </a:lnSpc>
              <a:spcBef>
                <a:spcPts val="0"/>
              </a:spcBef>
              <a:spcAft>
                <a:spcPts val="0"/>
              </a:spcAft>
              <a:buNone/>
            </a:pPr>
            <a:r>
              <a:rPr lang="en-IN" sz="1600">
                <a:solidFill>
                  <a:srgbClr val="1B212C"/>
                </a:solidFill>
                <a:latin typeface="Arial"/>
                <a:ea typeface="Arial"/>
                <a:cs typeface="Arial"/>
                <a:sym typeface="Arial"/>
              </a:rPr>
              <a:t>Metastore  DB</a:t>
            </a:r>
            <a:endParaRPr sz="1600">
              <a:latin typeface="Arial"/>
              <a:ea typeface="Arial"/>
              <a:cs typeface="Arial"/>
              <a:sym typeface="Arial"/>
            </a:endParaRPr>
          </a:p>
        </p:txBody>
      </p:sp>
      <p:sp>
        <p:nvSpPr>
          <p:cNvPr id="225" name="Google Shape;225;g6e8a369eec_0_162"/>
          <p:cNvSpPr/>
          <p:nvPr/>
        </p:nvSpPr>
        <p:spPr>
          <a:xfrm>
            <a:off x="6617098" y="4041716"/>
            <a:ext cx="0" cy="276686"/>
          </a:xfrm>
          <a:custGeom>
            <a:avLst/>
            <a:gdLst/>
            <a:ahLst/>
            <a:cxnLst/>
            <a:rect l="l" t="t" r="r" b="b"/>
            <a:pathLst>
              <a:path w="120000" h="207644" extrusionOk="0">
                <a:moveTo>
                  <a:pt x="0" y="0"/>
                </a:moveTo>
                <a:lnTo>
                  <a:pt x="0" y="20714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26" name="Google Shape;226;g6e8a369eec_0_162"/>
          <p:cNvSpPr/>
          <p:nvPr/>
        </p:nvSpPr>
        <p:spPr>
          <a:xfrm>
            <a:off x="6596123" y="4317916"/>
            <a:ext cx="42307" cy="58382"/>
          </a:xfrm>
          <a:custGeom>
            <a:avLst/>
            <a:gdLst/>
            <a:ahLst/>
            <a:cxnLst/>
            <a:rect l="l" t="t" r="r" b="b"/>
            <a:pathLst>
              <a:path w="31750" h="43814" extrusionOk="0">
                <a:moveTo>
                  <a:pt x="15732" y="43225"/>
                </a:moveTo>
                <a:lnTo>
                  <a:pt x="0" y="0"/>
                </a:lnTo>
                <a:lnTo>
                  <a:pt x="31465" y="0"/>
                </a:lnTo>
                <a:lnTo>
                  <a:pt x="15732" y="43225"/>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27" name="Google Shape;227;g6e8a369eec_0_162"/>
          <p:cNvSpPr/>
          <p:nvPr/>
        </p:nvSpPr>
        <p:spPr>
          <a:xfrm>
            <a:off x="6596123" y="4317916"/>
            <a:ext cx="42307" cy="58382"/>
          </a:xfrm>
          <a:custGeom>
            <a:avLst/>
            <a:gdLst/>
            <a:ahLst/>
            <a:cxnLst/>
            <a:rect l="l" t="t" r="r" b="b"/>
            <a:pathLst>
              <a:path w="31750" h="43814" extrusionOk="0">
                <a:moveTo>
                  <a:pt x="0" y="0"/>
                </a:moveTo>
                <a:lnTo>
                  <a:pt x="15732" y="43225"/>
                </a:lnTo>
                <a:lnTo>
                  <a:pt x="31465" y="0"/>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28" name="Google Shape;228;g6e8a369eec_0_162"/>
          <p:cNvSpPr/>
          <p:nvPr/>
        </p:nvSpPr>
        <p:spPr>
          <a:xfrm>
            <a:off x="4771333" y="2019316"/>
            <a:ext cx="1113517" cy="709063"/>
          </a:xfrm>
          <a:custGeom>
            <a:avLst/>
            <a:gdLst/>
            <a:ahLst/>
            <a:cxnLst/>
            <a:rect l="l" t="t" r="r" b="b"/>
            <a:pathLst>
              <a:path w="835660" h="532130" extrusionOk="0">
                <a:moveTo>
                  <a:pt x="0" y="531899"/>
                </a:moveTo>
                <a:lnTo>
                  <a:pt x="0" y="0"/>
                </a:lnTo>
                <a:lnTo>
                  <a:pt x="83564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29" name="Google Shape;229;g6e8a369eec_0_162"/>
          <p:cNvSpPr/>
          <p:nvPr/>
        </p:nvSpPr>
        <p:spPr>
          <a:xfrm>
            <a:off x="5885532" y="1998339"/>
            <a:ext cx="58382" cy="42307"/>
          </a:xfrm>
          <a:custGeom>
            <a:avLst/>
            <a:gdLst/>
            <a:ahLst/>
            <a:cxnLst/>
            <a:rect l="l" t="t" r="r" b="b"/>
            <a:pathLst>
              <a:path w="43814" h="31750" extrusionOk="0">
                <a:moveTo>
                  <a:pt x="0" y="31465"/>
                </a:moveTo>
                <a:lnTo>
                  <a:pt x="0" y="0"/>
                </a:lnTo>
                <a:lnTo>
                  <a:pt x="43225" y="15732"/>
                </a:lnTo>
                <a:lnTo>
                  <a:pt x="0" y="31465"/>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30" name="Google Shape;230;g6e8a369eec_0_162"/>
          <p:cNvSpPr/>
          <p:nvPr/>
        </p:nvSpPr>
        <p:spPr>
          <a:xfrm>
            <a:off x="5885532" y="1998339"/>
            <a:ext cx="58382" cy="42307"/>
          </a:xfrm>
          <a:custGeom>
            <a:avLst/>
            <a:gdLst/>
            <a:ahLst/>
            <a:cxnLst/>
            <a:rect l="l" t="t" r="r" b="b"/>
            <a:pathLst>
              <a:path w="43814" h="31750" extrusionOk="0">
                <a:moveTo>
                  <a:pt x="0" y="31465"/>
                </a:moveTo>
                <a:lnTo>
                  <a:pt x="43225" y="15732"/>
                </a:lnTo>
                <a:lnTo>
                  <a:pt x="0" y="0"/>
                </a:lnTo>
                <a:lnTo>
                  <a:pt x="0" y="3146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31" name="Google Shape;231;g6e8a369eec_0_162"/>
          <p:cNvSpPr/>
          <p:nvPr/>
        </p:nvSpPr>
        <p:spPr>
          <a:xfrm>
            <a:off x="4771333" y="4041716"/>
            <a:ext cx="1112671" cy="709062"/>
          </a:xfrm>
          <a:custGeom>
            <a:avLst/>
            <a:gdLst/>
            <a:ahLst/>
            <a:cxnLst/>
            <a:rect l="l" t="t" r="r" b="b"/>
            <a:pathLst>
              <a:path w="835025" h="532129" extrusionOk="0">
                <a:moveTo>
                  <a:pt x="0" y="0"/>
                </a:moveTo>
                <a:lnTo>
                  <a:pt x="0" y="531899"/>
                </a:lnTo>
                <a:lnTo>
                  <a:pt x="834749" y="53189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32" name="Google Shape;232;g6e8a369eec_0_162"/>
          <p:cNvSpPr/>
          <p:nvPr/>
        </p:nvSpPr>
        <p:spPr>
          <a:xfrm>
            <a:off x="5884333" y="4729939"/>
            <a:ext cx="58382" cy="42307"/>
          </a:xfrm>
          <a:custGeom>
            <a:avLst/>
            <a:gdLst/>
            <a:ahLst/>
            <a:cxnLst/>
            <a:rect l="l" t="t" r="r" b="b"/>
            <a:pathLst>
              <a:path w="43814" h="31750" extrusionOk="0">
                <a:moveTo>
                  <a:pt x="0" y="31465"/>
                </a:moveTo>
                <a:lnTo>
                  <a:pt x="0" y="0"/>
                </a:lnTo>
                <a:lnTo>
                  <a:pt x="43225" y="15732"/>
                </a:lnTo>
                <a:lnTo>
                  <a:pt x="0" y="31465"/>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33" name="Google Shape;233;g6e8a369eec_0_162"/>
          <p:cNvSpPr/>
          <p:nvPr/>
        </p:nvSpPr>
        <p:spPr>
          <a:xfrm>
            <a:off x="5884333" y="4729939"/>
            <a:ext cx="58382" cy="42307"/>
          </a:xfrm>
          <a:custGeom>
            <a:avLst/>
            <a:gdLst/>
            <a:ahLst/>
            <a:cxnLst/>
            <a:rect l="l" t="t" r="r" b="b"/>
            <a:pathLst>
              <a:path w="43814" h="31750" extrusionOk="0">
                <a:moveTo>
                  <a:pt x="0" y="31465"/>
                </a:moveTo>
                <a:lnTo>
                  <a:pt x="43225" y="15732"/>
                </a:lnTo>
                <a:lnTo>
                  <a:pt x="0" y="0"/>
                </a:lnTo>
                <a:lnTo>
                  <a:pt x="0" y="31465"/>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34" name="Google Shape;234;g6e8a369eec_0_162"/>
          <p:cNvSpPr/>
          <p:nvPr/>
        </p:nvSpPr>
        <p:spPr>
          <a:xfrm>
            <a:off x="7349865" y="4041716"/>
            <a:ext cx="808061" cy="709062"/>
          </a:xfrm>
          <a:custGeom>
            <a:avLst/>
            <a:gdLst/>
            <a:ahLst/>
            <a:cxnLst/>
            <a:rect l="l" t="t" r="r" b="b"/>
            <a:pathLst>
              <a:path w="606425" h="532129" extrusionOk="0">
                <a:moveTo>
                  <a:pt x="606149" y="0"/>
                </a:moveTo>
                <a:lnTo>
                  <a:pt x="606149" y="531899"/>
                </a:lnTo>
                <a:lnTo>
                  <a:pt x="0" y="53189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35" name="Google Shape;235;g6e8a369eec_0_162"/>
          <p:cNvSpPr/>
          <p:nvPr/>
        </p:nvSpPr>
        <p:spPr>
          <a:xfrm>
            <a:off x="7292232" y="4729939"/>
            <a:ext cx="58382" cy="42307"/>
          </a:xfrm>
          <a:custGeom>
            <a:avLst/>
            <a:gdLst/>
            <a:ahLst/>
            <a:cxnLst/>
            <a:rect l="l" t="t" r="r" b="b"/>
            <a:pathLst>
              <a:path w="43814" h="31750" extrusionOk="0">
                <a:moveTo>
                  <a:pt x="43225" y="31465"/>
                </a:moveTo>
                <a:lnTo>
                  <a:pt x="0" y="15732"/>
                </a:lnTo>
                <a:lnTo>
                  <a:pt x="43225" y="0"/>
                </a:lnTo>
                <a:lnTo>
                  <a:pt x="43225" y="31465"/>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36" name="Google Shape;236;g6e8a369eec_0_162"/>
          <p:cNvSpPr/>
          <p:nvPr/>
        </p:nvSpPr>
        <p:spPr>
          <a:xfrm>
            <a:off x="7292232" y="4729939"/>
            <a:ext cx="58382" cy="42307"/>
          </a:xfrm>
          <a:custGeom>
            <a:avLst/>
            <a:gdLst/>
            <a:ahLst/>
            <a:cxnLst/>
            <a:rect l="l" t="t" r="r" b="b"/>
            <a:pathLst>
              <a:path w="43814" h="31750" extrusionOk="0">
                <a:moveTo>
                  <a:pt x="43225" y="0"/>
                </a:moveTo>
                <a:lnTo>
                  <a:pt x="0" y="15732"/>
                </a:lnTo>
                <a:lnTo>
                  <a:pt x="43225" y="31465"/>
                </a:lnTo>
                <a:lnTo>
                  <a:pt x="43225" y="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37" name="Google Shape;237;g6e8a369eec_0_162"/>
          <p:cNvSpPr txBox="1"/>
          <p:nvPr/>
        </p:nvSpPr>
        <p:spPr>
          <a:xfrm>
            <a:off x="901668" y="2269476"/>
            <a:ext cx="1169100" cy="2373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IN" sz="1300">
                <a:solidFill>
                  <a:srgbClr val="FFFFFF"/>
                </a:solidFill>
                <a:latin typeface="Arial"/>
                <a:ea typeface="Arial"/>
                <a:cs typeface="Arial"/>
                <a:sym typeface="Arial"/>
              </a:rPr>
              <a:t>Worker Node 1</a:t>
            </a:r>
            <a:endParaRPr sz="1300">
              <a:latin typeface="Arial"/>
              <a:ea typeface="Arial"/>
              <a:cs typeface="Arial"/>
              <a:sym typeface="Arial"/>
            </a:endParaRPr>
          </a:p>
        </p:txBody>
      </p:sp>
      <p:sp>
        <p:nvSpPr>
          <p:cNvPr id="238" name="Google Shape;238;g6e8a369eec_0_162"/>
          <p:cNvSpPr/>
          <p:nvPr/>
        </p:nvSpPr>
        <p:spPr>
          <a:xfrm>
            <a:off x="2370567" y="2728516"/>
            <a:ext cx="1313204" cy="1313204"/>
          </a:xfrm>
          <a:custGeom>
            <a:avLst/>
            <a:gdLst/>
            <a:ahLst/>
            <a:cxnLst/>
            <a:rect l="l" t="t" r="r" b="b"/>
            <a:pathLst>
              <a:path w="985519" h="985519" extrusionOk="0">
                <a:moveTo>
                  <a:pt x="820746" y="984899"/>
                </a:moveTo>
                <a:lnTo>
                  <a:pt x="164153"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3"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7" y="962488"/>
                </a:lnTo>
                <a:lnTo>
                  <a:pt x="864385" y="979036"/>
                </a:lnTo>
                <a:lnTo>
                  <a:pt x="820746" y="984899"/>
                </a:lnTo>
                <a:close/>
              </a:path>
            </a:pathLst>
          </a:custGeom>
          <a:solidFill>
            <a:srgbClr val="1B212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39" name="Google Shape;239;g6e8a369eec_0_162"/>
          <p:cNvSpPr/>
          <p:nvPr/>
        </p:nvSpPr>
        <p:spPr>
          <a:xfrm>
            <a:off x="2370567" y="2728516"/>
            <a:ext cx="1313204" cy="1313204"/>
          </a:xfrm>
          <a:custGeom>
            <a:avLst/>
            <a:gdLst/>
            <a:ahLst/>
            <a:cxnLst/>
            <a:rect l="l" t="t" r="r" b="b"/>
            <a:pathLst>
              <a:path w="985519" h="985519" extrusionOk="0">
                <a:moveTo>
                  <a:pt x="0" y="164153"/>
                </a:moveTo>
                <a:lnTo>
                  <a:pt x="5863" y="120514"/>
                </a:lnTo>
                <a:lnTo>
                  <a:pt x="22411" y="81301"/>
                </a:lnTo>
                <a:lnTo>
                  <a:pt x="48079" y="48079"/>
                </a:lnTo>
                <a:lnTo>
                  <a:pt x="81301" y="22411"/>
                </a:lnTo>
                <a:lnTo>
                  <a:pt x="120514" y="5863"/>
                </a:lnTo>
                <a:lnTo>
                  <a:pt x="164153"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7" y="962488"/>
                </a:lnTo>
                <a:lnTo>
                  <a:pt x="864385" y="979036"/>
                </a:lnTo>
                <a:lnTo>
                  <a:pt x="820746" y="984899"/>
                </a:lnTo>
                <a:lnTo>
                  <a:pt x="164153"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40" name="Google Shape;240;g6e8a369eec_0_162"/>
          <p:cNvSpPr txBox="1"/>
          <p:nvPr/>
        </p:nvSpPr>
        <p:spPr>
          <a:xfrm>
            <a:off x="2302167" y="2600916"/>
            <a:ext cx="1450500" cy="1568700"/>
          </a:xfrm>
          <a:prstGeom prst="rect">
            <a:avLst/>
          </a:pr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700">
              <a:latin typeface="Times New Roman"/>
              <a:ea typeface="Times New Roman"/>
              <a:cs typeface="Times New Roman"/>
              <a:sym typeface="Times New Roman"/>
            </a:endParaRPr>
          </a:p>
          <a:p>
            <a:pPr marL="0" marR="0" lvl="0" indent="0" algn="l" rtl="0">
              <a:lnSpc>
                <a:spcPct val="100000"/>
              </a:lnSpc>
              <a:spcBef>
                <a:spcPts val="100"/>
              </a:spcBef>
              <a:spcAft>
                <a:spcPts val="0"/>
              </a:spcAft>
              <a:buNone/>
            </a:pPr>
            <a:endParaRPr sz="1900">
              <a:latin typeface="Times New Roman"/>
              <a:ea typeface="Times New Roman"/>
              <a:cs typeface="Times New Roman"/>
              <a:sym typeface="Times New Roman"/>
            </a:endParaRPr>
          </a:p>
          <a:p>
            <a:pPr marL="431800" marR="317500" lvl="0" indent="-114300" algn="l" rtl="0">
              <a:lnSpc>
                <a:spcPct val="119166"/>
              </a:lnSpc>
              <a:spcBef>
                <a:spcPts val="0"/>
              </a:spcBef>
              <a:spcAft>
                <a:spcPts val="0"/>
              </a:spcAft>
              <a:buNone/>
            </a:pPr>
            <a:r>
              <a:rPr lang="en-IN" sz="1600">
                <a:solidFill>
                  <a:srgbClr val="FFFFFF"/>
                </a:solidFill>
                <a:latin typeface="Arial"/>
                <a:ea typeface="Arial"/>
                <a:cs typeface="Arial"/>
                <a:sym typeface="Arial"/>
              </a:rPr>
              <a:t>Executor  (1 - N)</a:t>
            </a:r>
            <a:endParaRPr sz="1600">
              <a:latin typeface="Arial"/>
              <a:ea typeface="Arial"/>
              <a:cs typeface="Arial"/>
              <a:sym typeface="Arial"/>
            </a:endParaRPr>
          </a:p>
        </p:txBody>
      </p:sp>
      <p:sp>
        <p:nvSpPr>
          <p:cNvPr id="241" name="Google Shape;241;g6e8a369eec_0_162"/>
          <p:cNvSpPr txBox="1"/>
          <p:nvPr/>
        </p:nvSpPr>
        <p:spPr>
          <a:xfrm>
            <a:off x="2442633" y="2269476"/>
            <a:ext cx="1169100" cy="2373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IN" sz="1300">
                <a:solidFill>
                  <a:srgbClr val="FFFFFF"/>
                </a:solidFill>
                <a:latin typeface="Arial"/>
                <a:ea typeface="Arial"/>
                <a:cs typeface="Arial"/>
                <a:sym typeface="Arial"/>
              </a:rPr>
              <a:t>Worker Node 2</a:t>
            </a:r>
            <a:endParaRPr sz="1300">
              <a:latin typeface="Arial"/>
              <a:ea typeface="Arial"/>
              <a:cs typeface="Arial"/>
              <a:sym typeface="Arial"/>
            </a:endParaRPr>
          </a:p>
        </p:txBody>
      </p:sp>
      <p:sp>
        <p:nvSpPr>
          <p:cNvPr id="242" name="Google Shape;242;g6e8a369eec_0_162"/>
          <p:cNvSpPr txBox="1"/>
          <p:nvPr/>
        </p:nvSpPr>
        <p:spPr>
          <a:xfrm>
            <a:off x="4172751" y="2269476"/>
            <a:ext cx="1197300" cy="2373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IN" sz="1300">
                <a:latin typeface="Arial"/>
                <a:ea typeface="Arial"/>
                <a:cs typeface="Arial"/>
                <a:sym typeface="Arial"/>
              </a:rPr>
              <a:t>Worker Node N</a:t>
            </a:r>
            <a:endParaRPr sz="1300">
              <a:latin typeface="Arial"/>
              <a:ea typeface="Arial"/>
              <a:cs typeface="Arial"/>
              <a:sym typeface="Arial"/>
            </a:endParaRPr>
          </a:p>
        </p:txBody>
      </p:sp>
      <p:sp>
        <p:nvSpPr>
          <p:cNvPr id="243" name="Google Shape;243;g6e8a369eec_0_162"/>
          <p:cNvSpPr txBox="1"/>
          <p:nvPr/>
        </p:nvSpPr>
        <p:spPr>
          <a:xfrm>
            <a:off x="3811775" y="3259809"/>
            <a:ext cx="175200" cy="237300"/>
          </a:xfrm>
          <a:prstGeom prst="rect">
            <a:avLst/>
          </a:prstGeom>
          <a:noFill/>
          <a:ln w="9525" cap="flat" cmpd="sng">
            <a:solidFill>
              <a:srgbClr val="000000"/>
            </a:solidFill>
            <a:prstDash val="solid"/>
            <a:round/>
            <a:headEnd type="none" w="sm" len="sm"/>
            <a:tailEnd type="none" w="sm" len="sm"/>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IN" sz="1300">
                <a:latin typeface="Arial"/>
                <a:ea typeface="Arial"/>
                <a:cs typeface="Arial"/>
                <a:sym typeface="Arial"/>
              </a:rPr>
              <a:t>...</a:t>
            </a:r>
            <a:endParaRPr sz="1300">
              <a:latin typeface="Arial"/>
              <a:ea typeface="Arial"/>
              <a:cs typeface="Arial"/>
              <a:sym typeface="Arial"/>
            </a:endParaRPr>
          </a:p>
        </p:txBody>
      </p:sp>
      <p:sp>
        <p:nvSpPr>
          <p:cNvPr id="244" name="Google Shape;244;g6e8a369eec_0_162"/>
          <p:cNvSpPr txBox="1"/>
          <p:nvPr/>
        </p:nvSpPr>
        <p:spPr>
          <a:xfrm>
            <a:off x="8281521" y="2269476"/>
            <a:ext cx="1003200" cy="2373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IN" sz="1300">
                <a:latin typeface="Arial"/>
                <a:ea typeface="Arial"/>
                <a:cs typeface="Arial"/>
                <a:sym typeface="Arial"/>
              </a:rPr>
              <a:t>Master Node</a:t>
            </a:r>
            <a:endParaRPr sz="1300">
              <a:latin typeface="Arial"/>
              <a:ea typeface="Arial"/>
              <a:cs typeface="Arial"/>
              <a:sym typeface="Arial"/>
            </a:endParaRPr>
          </a:p>
        </p:txBody>
      </p:sp>
      <p:sp>
        <p:nvSpPr>
          <p:cNvPr id="245" name="Google Shape;245;g6e8a369eec_0_162"/>
          <p:cNvSpPr/>
          <p:nvPr/>
        </p:nvSpPr>
        <p:spPr>
          <a:xfrm>
            <a:off x="10278599" y="3549283"/>
            <a:ext cx="886751" cy="886751"/>
          </a:xfrm>
          <a:custGeom>
            <a:avLst/>
            <a:gdLst/>
            <a:ahLst/>
            <a:cxnLst/>
            <a:rect l="l" t="t" r="r" b="b"/>
            <a:pathLst>
              <a:path w="665479" h="665479" extrusionOk="0">
                <a:moveTo>
                  <a:pt x="332549" y="665099"/>
                </a:moveTo>
                <a:lnTo>
                  <a:pt x="283408" y="661494"/>
                </a:lnTo>
                <a:lnTo>
                  <a:pt x="236505" y="651020"/>
                </a:lnTo>
                <a:lnTo>
                  <a:pt x="192355" y="634191"/>
                </a:lnTo>
                <a:lnTo>
                  <a:pt x="151472" y="611524"/>
                </a:lnTo>
                <a:lnTo>
                  <a:pt x="114372" y="583531"/>
                </a:lnTo>
                <a:lnTo>
                  <a:pt x="81568" y="550727"/>
                </a:lnTo>
                <a:lnTo>
                  <a:pt x="53575" y="513626"/>
                </a:lnTo>
                <a:lnTo>
                  <a:pt x="30908" y="472744"/>
                </a:lnTo>
                <a:lnTo>
                  <a:pt x="14079" y="428594"/>
                </a:lnTo>
                <a:lnTo>
                  <a:pt x="3605" y="381691"/>
                </a:lnTo>
                <a:lnTo>
                  <a:pt x="0" y="332549"/>
                </a:lnTo>
                <a:lnTo>
                  <a:pt x="3605" y="283408"/>
                </a:lnTo>
                <a:lnTo>
                  <a:pt x="14079" y="236505"/>
                </a:lnTo>
                <a:lnTo>
                  <a:pt x="30908" y="192355"/>
                </a:lnTo>
                <a:lnTo>
                  <a:pt x="53575" y="151473"/>
                </a:lnTo>
                <a:lnTo>
                  <a:pt x="81568" y="114372"/>
                </a:lnTo>
                <a:lnTo>
                  <a:pt x="114372" y="81568"/>
                </a:lnTo>
                <a:lnTo>
                  <a:pt x="151472" y="53575"/>
                </a:lnTo>
                <a:lnTo>
                  <a:pt x="192355" y="30908"/>
                </a:lnTo>
                <a:lnTo>
                  <a:pt x="236505" y="14079"/>
                </a:lnTo>
                <a:lnTo>
                  <a:pt x="283408" y="3605"/>
                </a:lnTo>
                <a:lnTo>
                  <a:pt x="332549" y="0"/>
                </a:lnTo>
                <a:lnTo>
                  <a:pt x="381691" y="3605"/>
                </a:lnTo>
                <a:lnTo>
                  <a:pt x="428594" y="14079"/>
                </a:lnTo>
                <a:lnTo>
                  <a:pt x="472744" y="30908"/>
                </a:lnTo>
                <a:lnTo>
                  <a:pt x="513627" y="53575"/>
                </a:lnTo>
                <a:lnTo>
                  <a:pt x="550727" y="81568"/>
                </a:lnTo>
                <a:lnTo>
                  <a:pt x="583531" y="114372"/>
                </a:lnTo>
                <a:lnTo>
                  <a:pt x="611524" y="151473"/>
                </a:lnTo>
                <a:lnTo>
                  <a:pt x="634191" y="192355"/>
                </a:lnTo>
                <a:lnTo>
                  <a:pt x="651020" y="236505"/>
                </a:lnTo>
                <a:lnTo>
                  <a:pt x="661494" y="283408"/>
                </a:lnTo>
                <a:lnTo>
                  <a:pt x="665099" y="332549"/>
                </a:lnTo>
                <a:lnTo>
                  <a:pt x="661494" y="381691"/>
                </a:lnTo>
                <a:lnTo>
                  <a:pt x="651020" y="428594"/>
                </a:lnTo>
                <a:lnTo>
                  <a:pt x="634191" y="472744"/>
                </a:lnTo>
                <a:lnTo>
                  <a:pt x="611524" y="513626"/>
                </a:lnTo>
                <a:lnTo>
                  <a:pt x="583531" y="550727"/>
                </a:lnTo>
                <a:lnTo>
                  <a:pt x="550727" y="583531"/>
                </a:lnTo>
                <a:lnTo>
                  <a:pt x="513627" y="611524"/>
                </a:lnTo>
                <a:lnTo>
                  <a:pt x="472744" y="634191"/>
                </a:lnTo>
                <a:lnTo>
                  <a:pt x="428594" y="651020"/>
                </a:lnTo>
                <a:lnTo>
                  <a:pt x="381691" y="661494"/>
                </a:lnTo>
                <a:lnTo>
                  <a:pt x="332549" y="665099"/>
                </a:lnTo>
                <a:close/>
              </a:path>
            </a:pathLst>
          </a:custGeom>
          <a:solidFill>
            <a:srgbClr val="A5056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46" name="Google Shape;246;g6e8a369eec_0_162"/>
          <p:cNvSpPr/>
          <p:nvPr/>
        </p:nvSpPr>
        <p:spPr>
          <a:xfrm>
            <a:off x="10533760" y="3813885"/>
            <a:ext cx="376531" cy="93075"/>
          </a:xfrm>
          <a:custGeom>
            <a:avLst/>
            <a:gdLst/>
            <a:ahLst/>
            <a:cxnLst/>
            <a:rect l="l" t="t" r="r" b="b"/>
            <a:pathLst>
              <a:path w="282575" h="69850" extrusionOk="0">
                <a:moveTo>
                  <a:pt x="34640" y="69281"/>
                </a:moveTo>
                <a:lnTo>
                  <a:pt x="21157" y="66559"/>
                </a:lnTo>
                <a:lnTo>
                  <a:pt x="10146" y="59135"/>
                </a:lnTo>
                <a:lnTo>
                  <a:pt x="2722" y="48124"/>
                </a:lnTo>
                <a:lnTo>
                  <a:pt x="0" y="34640"/>
                </a:lnTo>
                <a:lnTo>
                  <a:pt x="2722" y="21157"/>
                </a:lnTo>
                <a:lnTo>
                  <a:pt x="10146" y="10146"/>
                </a:lnTo>
                <a:lnTo>
                  <a:pt x="21157" y="2722"/>
                </a:lnTo>
                <a:lnTo>
                  <a:pt x="34640" y="0"/>
                </a:lnTo>
                <a:lnTo>
                  <a:pt x="48124" y="2722"/>
                </a:lnTo>
                <a:lnTo>
                  <a:pt x="59135" y="10146"/>
                </a:lnTo>
                <a:lnTo>
                  <a:pt x="66559" y="21157"/>
                </a:lnTo>
                <a:lnTo>
                  <a:pt x="69281" y="34640"/>
                </a:lnTo>
                <a:lnTo>
                  <a:pt x="66559" y="48124"/>
                </a:lnTo>
                <a:lnTo>
                  <a:pt x="59135" y="59135"/>
                </a:lnTo>
                <a:lnTo>
                  <a:pt x="48124" y="66559"/>
                </a:lnTo>
                <a:lnTo>
                  <a:pt x="34640" y="69281"/>
                </a:lnTo>
                <a:close/>
              </a:path>
              <a:path w="282575" h="69850" extrusionOk="0">
                <a:moveTo>
                  <a:pt x="247718" y="69281"/>
                </a:moveTo>
                <a:lnTo>
                  <a:pt x="234235" y="66559"/>
                </a:lnTo>
                <a:lnTo>
                  <a:pt x="223224" y="59135"/>
                </a:lnTo>
                <a:lnTo>
                  <a:pt x="215800" y="48124"/>
                </a:lnTo>
                <a:lnTo>
                  <a:pt x="213078" y="34640"/>
                </a:lnTo>
                <a:lnTo>
                  <a:pt x="215800" y="21157"/>
                </a:lnTo>
                <a:lnTo>
                  <a:pt x="223224" y="10146"/>
                </a:lnTo>
                <a:lnTo>
                  <a:pt x="234235" y="2722"/>
                </a:lnTo>
                <a:lnTo>
                  <a:pt x="247718" y="0"/>
                </a:lnTo>
                <a:lnTo>
                  <a:pt x="261202" y="2722"/>
                </a:lnTo>
                <a:lnTo>
                  <a:pt x="272213" y="10146"/>
                </a:lnTo>
                <a:lnTo>
                  <a:pt x="279637" y="21157"/>
                </a:lnTo>
                <a:lnTo>
                  <a:pt x="282359" y="34640"/>
                </a:lnTo>
                <a:lnTo>
                  <a:pt x="279637" y="48124"/>
                </a:lnTo>
                <a:lnTo>
                  <a:pt x="272213" y="59135"/>
                </a:lnTo>
                <a:lnTo>
                  <a:pt x="261202" y="66559"/>
                </a:lnTo>
                <a:lnTo>
                  <a:pt x="247718" y="69281"/>
                </a:lnTo>
                <a:close/>
              </a:path>
            </a:pathLst>
          </a:custGeom>
          <a:solidFill>
            <a:srgbClr val="83035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47" name="Google Shape;247;g6e8a369eec_0_162"/>
          <p:cNvSpPr/>
          <p:nvPr/>
        </p:nvSpPr>
        <p:spPr>
          <a:xfrm>
            <a:off x="10527409" y="3807536"/>
            <a:ext cx="105300" cy="105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48" name="Google Shape;248;g6e8a369eec_0_162"/>
          <p:cNvSpPr/>
          <p:nvPr/>
        </p:nvSpPr>
        <p:spPr>
          <a:xfrm>
            <a:off x="10811515" y="3807536"/>
            <a:ext cx="105300" cy="105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49" name="Google Shape;249;g6e8a369eec_0_162"/>
          <p:cNvSpPr/>
          <p:nvPr/>
        </p:nvSpPr>
        <p:spPr>
          <a:xfrm>
            <a:off x="10481673" y="4186052"/>
            <a:ext cx="480605" cy="82921"/>
          </a:xfrm>
          <a:custGeom>
            <a:avLst/>
            <a:gdLst/>
            <a:ahLst/>
            <a:cxnLst/>
            <a:rect l="l" t="t" r="r" b="b"/>
            <a:pathLst>
              <a:path w="360679" h="62230" extrusionOk="0">
                <a:moveTo>
                  <a:pt x="0" y="0"/>
                </a:moveTo>
                <a:lnTo>
                  <a:pt x="45054" y="27078"/>
                </a:lnTo>
                <a:lnTo>
                  <a:pt x="90096" y="46420"/>
                </a:lnTo>
                <a:lnTo>
                  <a:pt x="135124" y="58025"/>
                </a:lnTo>
                <a:lnTo>
                  <a:pt x="180139" y="61894"/>
                </a:lnTo>
                <a:lnTo>
                  <a:pt x="225141" y="58025"/>
                </a:lnTo>
                <a:lnTo>
                  <a:pt x="270130" y="46420"/>
                </a:lnTo>
                <a:lnTo>
                  <a:pt x="315105" y="27078"/>
                </a:lnTo>
                <a:lnTo>
                  <a:pt x="360067" y="0"/>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50" name="Google Shape;250;g6e8a369eec_0_162"/>
          <p:cNvSpPr/>
          <p:nvPr/>
        </p:nvSpPr>
        <p:spPr>
          <a:xfrm>
            <a:off x="10278599" y="3549283"/>
            <a:ext cx="886751" cy="886751"/>
          </a:xfrm>
          <a:custGeom>
            <a:avLst/>
            <a:gdLst/>
            <a:ahLst/>
            <a:cxnLst/>
            <a:rect l="l" t="t" r="r" b="b"/>
            <a:pathLst>
              <a:path w="665479" h="665479" extrusionOk="0">
                <a:moveTo>
                  <a:pt x="0" y="332549"/>
                </a:moveTo>
                <a:lnTo>
                  <a:pt x="3605" y="283408"/>
                </a:lnTo>
                <a:lnTo>
                  <a:pt x="14079" y="236505"/>
                </a:lnTo>
                <a:lnTo>
                  <a:pt x="30908" y="192355"/>
                </a:lnTo>
                <a:lnTo>
                  <a:pt x="53575" y="151473"/>
                </a:lnTo>
                <a:lnTo>
                  <a:pt x="81568" y="114372"/>
                </a:lnTo>
                <a:lnTo>
                  <a:pt x="114372" y="81568"/>
                </a:lnTo>
                <a:lnTo>
                  <a:pt x="151472" y="53575"/>
                </a:lnTo>
                <a:lnTo>
                  <a:pt x="192355" y="30908"/>
                </a:lnTo>
                <a:lnTo>
                  <a:pt x="236505" y="14079"/>
                </a:lnTo>
                <a:lnTo>
                  <a:pt x="283408" y="3605"/>
                </a:lnTo>
                <a:lnTo>
                  <a:pt x="332549" y="0"/>
                </a:lnTo>
                <a:lnTo>
                  <a:pt x="381691" y="3605"/>
                </a:lnTo>
                <a:lnTo>
                  <a:pt x="428594" y="14079"/>
                </a:lnTo>
                <a:lnTo>
                  <a:pt x="472744" y="30908"/>
                </a:lnTo>
                <a:lnTo>
                  <a:pt x="513627" y="53575"/>
                </a:lnTo>
                <a:lnTo>
                  <a:pt x="550727" y="81568"/>
                </a:lnTo>
                <a:lnTo>
                  <a:pt x="583531" y="114372"/>
                </a:lnTo>
                <a:lnTo>
                  <a:pt x="611524" y="151473"/>
                </a:lnTo>
                <a:lnTo>
                  <a:pt x="634191" y="192355"/>
                </a:lnTo>
                <a:lnTo>
                  <a:pt x="651020" y="236505"/>
                </a:lnTo>
                <a:lnTo>
                  <a:pt x="661494" y="283408"/>
                </a:lnTo>
                <a:lnTo>
                  <a:pt x="665099" y="332549"/>
                </a:lnTo>
                <a:lnTo>
                  <a:pt x="661494" y="381691"/>
                </a:lnTo>
                <a:lnTo>
                  <a:pt x="651020" y="428594"/>
                </a:lnTo>
                <a:lnTo>
                  <a:pt x="634191" y="472744"/>
                </a:lnTo>
                <a:lnTo>
                  <a:pt x="611524" y="513626"/>
                </a:lnTo>
                <a:lnTo>
                  <a:pt x="583531" y="550727"/>
                </a:lnTo>
                <a:lnTo>
                  <a:pt x="550727" y="583531"/>
                </a:lnTo>
                <a:lnTo>
                  <a:pt x="513627" y="611524"/>
                </a:lnTo>
                <a:lnTo>
                  <a:pt x="472744" y="634191"/>
                </a:lnTo>
                <a:lnTo>
                  <a:pt x="428594" y="651020"/>
                </a:lnTo>
                <a:lnTo>
                  <a:pt x="381691" y="661494"/>
                </a:lnTo>
                <a:lnTo>
                  <a:pt x="332549" y="665099"/>
                </a:lnTo>
                <a:lnTo>
                  <a:pt x="283408" y="661494"/>
                </a:lnTo>
                <a:lnTo>
                  <a:pt x="236505" y="651020"/>
                </a:lnTo>
                <a:lnTo>
                  <a:pt x="192355" y="634191"/>
                </a:lnTo>
                <a:lnTo>
                  <a:pt x="151472" y="611524"/>
                </a:lnTo>
                <a:lnTo>
                  <a:pt x="114372" y="583531"/>
                </a:lnTo>
                <a:lnTo>
                  <a:pt x="81568" y="550727"/>
                </a:lnTo>
                <a:lnTo>
                  <a:pt x="53575" y="513626"/>
                </a:lnTo>
                <a:lnTo>
                  <a:pt x="30908" y="472744"/>
                </a:lnTo>
                <a:lnTo>
                  <a:pt x="14079" y="428594"/>
                </a:lnTo>
                <a:lnTo>
                  <a:pt x="3605" y="381691"/>
                </a:lnTo>
                <a:lnTo>
                  <a:pt x="0" y="332549"/>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51" name="Google Shape;251;g6e8a369eec_0_162"/>
          <p:cNvSpPr/>
          <p:nvPr/>
        </p:nvSpPr>
        <p:spPr>
          <a:xfrm>
            <a:off x="8890799" y="3385083"/>
            <a:ext cx="1387665" cy="607527"/>
          </a:xfrm>
          <a:custGeom>
            <a:avLst/>
            <a:gdLst/>
            <a:ahLst/>
            <a:cxnLst/>
            <a:rect l="l" t="t" r="r" b="b"/>
            <a:pathLst>
              <a:path w="1041400" h="455930" extrusionOk="0">
                <a:moveTo>
                  <a:pt x="1040849" y="455699"/>
                </a:moveTo>
                <a:lnTo>
                  <a:pt x="491871" y="455699"/>
                </a:lnTo>
                <a:lnTo>
                  <a:pt x="491871" y="0"/>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52" name="Google Shape;252;g6e8a369eec_0_162"/>
          <p:cNvSpPr/>
          <p:nvPr/>
        </p:nvSpPr>
        <p:spPr>
          <a:xfrm>
            <a:off x="8833166" y="3364105"/>
            <a:ext cx="58383" cy="42307"/>
          </a:xfrm>
          <a:custGeom>
            <a:avLst/>
            <a:gdLst/>
            <a:ahLst/>
            <a:cxnLst/>
            <a:rect l="l" t="t" r="r" b="b"/>
            <a:pathLst>
              <a:path w="43815" h="31750" extrusionOk="0">
                <a:moveTo>
                  <a:pt x="43224" y="31465"/>
                </a:moveTo>
                <a:lnTo>
                  <a:pt x="0" y="15732"/>
                </a:lnTo>
                <a:lnTo>
                  <a:pt x="43224" y="0"/>
                </a:lnTo>
                <a:lnTo>
                  <a:pt x="43224" y="31465"/>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53" name="Google Shape;253;g6e8a369eec_0_162"/>
          <p:cNvSpPr/>
          <p:nvPr/>
        </p:nvSpPr>
        <p:spPr>
          <a:xfrm>
            <a:off x="8833166" y="3364105"/>
            <a:ext cx="58383" cy="42307"/>
          </a:xfrm>
          <a:custGeom>
            <a:avLst/>
            <a:gdLst/>
            <a:ahLst/>
            <a:cxnLst/>
            <a:rect l="l" t="t" r="r" b="b"/>
            <a:pathLst>
              <a:path w="43815" h="31750" extrusionOk="0">
                <a:moveTo>
                  <a:pt x="43224" y="0"/>
                </a:moveTo>
                <a:lnTo>
                  <a:pt x="0" y="15732"/>
                </a:lnTo>
                <a:lnTo>
                  <a:pt x="43224" y="31465"/>
                </a:lnTo>
                <a:lnTo>
                  <a:pt x="43224"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54" name="Google Shape;254;g6e8a369eec_0_162"/>
          <p:cNvSpPr/>
          <p:nvPr/>
        </p:nvSpPr>
        <p:spPr>
          <a:xfrm>
            <a:off x="5504300" y="3385116"/>
            <a:ext cx="456067" cy="0"/>
          </a:xfrm>
          <a:custGeom>
            <a:avLst/>
            <a:gdLst/>
            <a:ahLst/>
            <a:cxnLst/>
            <a:rect l="l" t="t" r="r" b="b"/>
            <a:pathLst>
              <a:path w="342264" h="120000" extrusionOk="0">
                <a:moveTo>
                  <a:pt x="342149"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55" name="Google Shape;255;g6e8a369eec_0_162"/>
          <p:cNvSpPr/>
          <p:nvPr/>
        </p:nvSpPr>
        <p:spPr>
          <a:xfrm>
            <a:off x="5446665" y="3364139"/>
            <a:ext cx="58382" cy="42307"/>
          </a:xfrm>
          <a:custGeom>
            <a:avLst/>
            <a:gdLst/>
            <a:ahLst/>
            <a:cxnLst/>
            <a:rect l="l" t="t" r="r" b="b"/>
            <a:pathLst>
              <a:path w="43814" h="31750" extrusionOk="0">
                <a:moveTo>
                  <a:pt x="43225" y="31465"/>
                </a:moveTo>
                <a:lnTo>
                  <a:pt x="0" y="15732"/>
                </a:lnTo>
                <a:lnTo>
                  <a:pt x="43225" y="0"/>
                </a:lnTo>
                <a:lnTo>
                  <a:pt x="43225" y="31465"/>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56" name="Google Shape;256;g6e8a369eec_0_162"/>
          <p:cNvSpPr/>
          <p:nvPr/>
        </p:nvSpPr>
        <p:spPr>
          <a:xfrm>
            <a:off x="5446665" y="3364139"/>
            <a:ext cx="58382" cy="42307"/>
          </a:xfrm>
          <a:custGeom>
            <a:avLst/>
            <a:gdLst/>
            <a:ahLst/>
            <a:cxnLst/>
            <a:rect l="l" t="t" r="r" b="b"/>
            <a:pathLst>
              <a:path w="43814" h="31750" extrusionOk="0">
                <a:moveTo>
                  <a:pt x="43225" y="0"/>
                </a:moveTo>
                <a:lnTo>
                  <a:pt x="0" y="15732"/>
                </a:lnTo>
                <a:lnTo>
                  <a:pt x="43225" y="31465"/>
                </a:lnTo>
                <a:lnTo>
                  <a:pt x="43225" y="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57" name="Google Shape;257;g6e8a369eec_0_162"/>
          <p:cNvSpPr txBox="1"/>
          <p:nvPr/>
        </p:nvSpPr>
        <p:spPr>
          <a:xfrm>
            <a:off x="865965" y="4676116"/>
            <a:ext cx="2972700" cy="243900"/>
          </a:xfrm>
          <a:prstGeom prst="rect">
            <a:avLst/>
          </a:prstGeom>
          <a:solidFill>
            <a:srgbClr val="FFFF00"/>
          </a:solidFill>
          <a:ln>
            <a:noFill/>
          </a:ln>
        </p:spPr>
        <p:txBody>
          <a:bodyPr spcFirstLastPara="1" wrap="square" lIns="0" tIns="0" rIns="0" bIns="0" anchor="t" anchorCtr="0">
            <a:noAutofit/>
          </a:bodyPr>
          <a:lstStyle/>
          <a:p>
            <a:pPr marL="0" marR="0" lvl="0" indent="0" algn="l" rtl="0">
              <a:lnSpc>
                <a:spcPct val="115833"/>
              </a:lnSpc>
              <a:spcBef>
                <a:spcPts val="0"/>
              </a:spcBef>
              <a:spcAft>
                <a:spcPts val="0"/>
              </a:spcAft>
              <a:buNone/>
            </a:pPr>
            <a:r>
              <a:rPr lang="en-IN" sz="1600" u="sng">
                <a:latin typeface="Arial"/>
                <a:ea typeface="Arial"/>
                <a:cs typeface="Arial"/>
                <a:sym typeface="Arial"/>
              </a:rPr>
              <a:t>Worker Node ≠ Worker (process)</a:t>
            </a:r>
            <a:endParaRPr sz="1600">
              <a:latin typeface="Arial"/>
              <a:ea typeface="Arial"/>
              <a:cs typeface="Arial"/>
              <a:sym typeface="Arial"/>
            </a:endParaRPr>
          </a:p>
        </p:txBody>
      </p:sp>
      <p:sp>
        <p:nvSpPr>
          <p:cNvPr id="258" name="Google Shape;258;g6e8a369eec_0_162"/>
          <p:cNvSpPr/>
          <p:nvPr/>
        </p:nvSpPr>
        <p:spPr>
          <a:xfrm>
            <a:off x="7425632" y="1692116"/>
            <a:ext cx="703140" cy="267378"/>
          </a:xfrm>
          <a:custGeom>
            <a:avLst/>
            <a:gdLst/>
            <a:ahLst/>
            <a:cxnLst/>
            <a:rect l="l" t="t" r="r" b="b"/>
            <a:pathLst>
              <a:path w="527685" h="200659" extrusionOk="0">
                <a:moveTo>
                  <a:pt x="100199" y="200399"/>
                </a:moveTo>
                <a:lnTo>
                  <a:pt x="0" y="100199"/>
                </a:lnTo>
                <a:lnTo>
                  <a:pt x="100199" y="0"/>
                </a:lnTo>
                <a:lnTo>
                  <a:pt x="100199" y="50099"/>
                </a:lnTo>
                <a:lnTo>
                  <a:pt x="527099" y="50099"/>
                </a:lnTo>
                <a:lnTo>
                  <a:pt x="527099" y="150299"/>
                </a:lnTo>
                <a:lnTo>
                  <a:pt x="100199" y="150299"/>
                </a:lnTo>
                <a:lnTo>
                  <a:pt x="100199" y="200399"/>
                </a:lnTo>
                <a:close/>
              </a:path>
            </a:pathLst>
          </a:custGeom>
          <a:solidFill>
            <a:srgbClr val="6C036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59" name="Google Shape;259;g6e8a369eec_0_162"/>
          <p:cNvSpPr/>
          <p:nvPr/>
        </p:nvSpPr>
        <p:spPr>
          <a:xfrm>
            <a:off x="7425632" y="1692116"/>
            <a:ext cx="703140" cy="267378"/>
          </a:xfrm>
          <a:custGeom>
            <a:avLst/>
            <a:gdLst/>
            <a:ahLst/>
            <a:cxnLst/>
            <a:rect l="l" t="t" r="r" b="b"/>
            <a:pathLst>
              <a:path w="527685" h="200659" extrusionOk="0">
                <a:moveTo>
                  <a:pt x="0" y="100199"/>
                </a:moveTo>
                <a:lnTo>
                  <a:pt x="100199" y="0"/>
                </a:lnTo>
                <a:lnTo>
                  <a:pt x="100199" y="50099"/>
                </a:lnTo>
                <a:lnTo>
                  <a:pt x="527099" y="50099"/>
                </a:lnTo>
                <a:lnTo>
                  <a:pt x="527099" y="150299"/>
                </a:lnTo>
                <a:lnTo>
                  <a:pt x="100199" y="150299"/>
                </a:lnTo>
                <a:lnTo>
                  <a:pt x="100199" y="200399"/>
                </a:lnTo>
                <a:lnTo>
                  <a:pt x="0" y="100199"/>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60" name="Google Shape;260;g6e8a369eec_0_162"/>
          <p:cNvSpPr txBox="1"/>
          <p:nvPr/>
        </p:nvSpPr>
        <p:spPr>
          <a:xfrm>
            <a:off x="8338100" y="1590199"/>
            <a:ext cx="2349600" cy="486000"/>
          </a:xfrm>
          <a:prstGeom prst="rect">
            <a:avLst/>
          </a:prstGeom>
          <a:noFill/>
          <a:ln>
            <a:noFill/>
          </a:ln>
        </p:spPr>
        <p:txBody>
          <a:bodyPr spcFirstLastPara="1" wrap="square" lIns="0" tIns="11825" rIns="0" bIns="0" anchor="t" anchorCtr="0">
            <a:noAutofit/>
          </a:bodyPr>
          <a:lstStyle/>
          <a:p>
            <a:pPr marL="12700" marR="12700" lvl="0" indent="0" algn="l" rtl="0">
              <a:lnSpc>
                <a:spcPct val="102299"/>
              </a:lnSpc>
              <a:spcBef>
                <a:spcPts val="0"/>
              </a:spcBef>
              <a:spcAft>
                <a:spcPts val="0"/>
              </a:spcAft>
              <a:buNone/>
            </a:pPr>
            <a:r>
              <a:rPr lang="en-IN" sz="1500">
                <a:latin typeface="Arial"/>
                <a:ea typeface="Arial"/>
                <a:cs typeface="Arial"/>
                <a:sym typeface="Arial"/>
              </a:rPr>
              <a:t>Becomes an external queue  component ( RabbitMQ )</a:t>
            </a:r>
            <a:endParaRPr sz="1500">
              <a:latin typeface="Arial"/>
              <a:ea typeface="Arial"/>
              <a:cs typeface="Arial"/>
              <a:sym typeface="Arial"/>
            </a:endParaRPr>
          </a:p>
        </p:txBody>
      </p:sp>
      <p:sp>
        <p:nvSpPr>
          <p:cNvPr id="261" name="Google Shape;261;g6e8a369eec_0_162"/>
          <p:cNvSpPr/>
          <p:nvPr/>
        </p:nvSpPr>
        <p:spPr>
          <a:xfrm>
            <a:off x="829600" y="2728516"/>
            <a:ext cx="1313204" cy="1313204"/>
          </a:xfrm>
          <a:custGeom>
            <a:avLst/>
            <a:gdLst/>
            <a:ahLst/>
            <a:cxnLst/>
            <a:rect l="l" t="t" r="r" b="b"/>
            <a:pathLst>
              <a:path w="985519" h="985519" extrusionOk="0">
                <a:moveTo>
                  <a:pt x="820746" y="984899"/>
                </a:moveTo>
                <a:lnTo>
                  <a:pt x="164153"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3"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7" y="962488"/>
                </a:lnTo>
                <a:lnTo>
                  <a:pt x="864385" y="979036"/>
                </a:lnTo>
                <a:lnTo>
                  <a:pt x="820746" y="984899"/>
                </a:lnTo>
                <a:close/>
              </a:path>
            </a:pathLst>
          </a:custGeom>
          <a:solidFill>
            <a:srgbClr val="1B212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62" name="Google Shape;262;g6e8a369eec_0_162"/>
          <p:cNvSpPr/>
          <p:nvPr/>
        </p:nvSpPr>
        <p:spPr>
          <a:xfrm>
            <a:off x="829600" y="2728516"/>
            <a:ext cx="1313204" cy="1313204"/>
          </a:xfrm>
          <a:custGeom>
            <a:avLst/>
            <a:gdLst/>
            <a:ahLst/>
            <a:cxnLst/>
            <a:rect l="l" t="t" r="r" b="b"/>
            <a:pathLst>
              <a:path w="985519" h="985519" extrusionOk="0">
                <a:moveTo>
                  <a:pt x="0" y="164153"/>
                </a:moveTo>
                <a:lnTo>
                  <a:pt x="5863" y="120514"/>
                </a:lnTo>
                <a:lnTo>
                  <a:pt x="22411" y="81301"/>
                </a:lnTo>
                <a:lnTo>
                  <a:pt x="48079" y="48079"/>
                </a:lnTo>
                <a:lnTo>
                  <a:pt x="81301" y="22411"/>
                </a:lnTo>
                <a:lnTo>
                  <a:pt x="120514" y="5863"/>
                </a:lnTo>
                <a:lnTo>
                  <a:pt x="164153"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7" y="962488"/>
                </a:lnTo>
                <a:lnTo>
                  <a:pt x="864385" y="979036"/>
                </a:lnTo>
                <a:lnTo>
                  <a:pt x="820746" y="984899"/>
                </a:lnTo>
                <a:lnTo>
                  <a:pt x="164153"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63" name="Google Shape;263;g6e8a369eec_0_162"/>
          <p:cNvSpPr txBox="1"/>
          <p:nvPr/>
        </p:nvSpPr>
        <p:spPr>
          <a:xfrm>
            <a:off x="761199" y="2600916"/>
            <a:ext cx="1450500" cy="1568700"/>
          </a:xfrm>
          <a:prstGeom prst="rect">
            <a:avLst/>
          </a:pr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700">
              <a:latin typeface="Times New Roman"/>
              <a:ea typeface="Times New Roman"/>
              <a:cs typeface="Times New Roman"/>
              <a:sym typeface="Times New Roman"/>
            </a:endParaRPr>
          </a:p>
          <a:p>
            <a:pPr marL="0" marR="0" lvl="0" indent="0" algn="l" rtl="0">
              <a:lnSpc>
                <a:spcPct val="100000"/>
              </a:lnSpc>
              <a:spcBef>
                <a:spcPts val="100"/>
              </a:spcBef>
              <a:spcAft>
                <a:spcPts val="0"/>
              </a:spcAft>
              <a:buNone/>
            </a:pPr>
            <a:endParaRPr sz="1900">
              <a:latin typeface="Times New Roman"/>
              <a:ea typeface="Times New Roman"/>
              <a:cs typeface="Times New Roman"/>
              <a:sym typeface="Times New Roman"/>
            </a:endParaRPr>
          </a:p>
          <a:p>
            <a:pPr marL="431800" marR="317500" lvl="0" indent="-114300" algn="l" rtl="0">
              <a:lnSpc>
                <a:spcPct val="119166"/>
              </a:lnSpc>
              <a:spcBef>
                <a:spcPts val="0"/>
              </a:spcBef>
              <a:spcAft>
                <a:spcPts val="0"/>
              </a:spcAft>
              <a:buNone/>
            </a:pPr>
            <a:r>
              <a:rPr lang="en-IN" sz="1600">
                <a:solidFill>
                  <a:srgbClr val="FFFFFF"/>
                </a:solidFill>
                <a:latin typeface="Arial"/>
                <a:ea typeface="Arial"/>
                <a:cs typeface="Arial"/>
                <a:sym typeface="Arial"/>
              </a:rPr>
              <a:t>Executor  (1 - N)</a:t>
            </a:r>
            <a:endParaRPr sz="1600">
              <a:latin typeface="Arial"/>
              <a:ea typeface="Arial"/>
              <a:cs typeface="Arial"/>
              <a:sym typeface="Arial"/>
            </a:endParaRPr>
          </a:p>
        </p:txBody>
      </p:sp>
      <p:pic>
        <p:nvPicPr>
          <p:cNvPr id="264" name="Google Shape;264;g6e8a369eec_0_162"/>
          <p:cNvPicPr preferRelativeResize="0"/>
          <p:nvPr/>
        </p:nvPicPr>
        <p:blipFill rotWithShape="1">
          <a:blip r:embed="rId4">
            <a:alphaModFix/>
          </a:blip>
          <a:srcRect/>
          <a:stretch/>
        </p:blipFill>
        <p:spPr>
          <a:xfrm>
            <a:off x="44667" y="0"/>
            <a:ext cx="401467" cy="4014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6e8a369eec_0_219"/>
          <p:cNvSpPr txBox="1">
            <a:spLocks noGrp="1"/>
          </p:cNvSpPr>
          <p:nvPr>
            <p:ph type="title" idx="4294967295"/>
          </p:nvPr>
        </p:nvSpPr>
        <p:spPr>
          <a:xfrm>
            <a:off x="0" y="0"/>
            <a:ext cx="12192000" cy="521700"/>
          </a:xfrm>
          <a:prstGeom prst="rect">
            <a:avLst/>
          </a:prstGeom>
          <a:noFill/>
          <a:ln>
            <a:noFill/>
          </a:ln>
        </p:spPr>
        <p:txBody>
          <a:bodyPr spcFirstLastPara="1" wrap="square" lIns="0" tIns="16925" rIns="0" bIns="0" anchor="t" anchorCtr="0">
            <a:noAutofit/>
          </a:bodyPr>
          <a:lstStyle/>
          <a:p>
            <a:pPr marL="12700" lvl="0" indent="0" algn="l" rtl="0">
              <a:lnSpc>
                <a:spcPct val="100000"/>
              </a:lnSpc>
              <a:spcBef>
                <a:spcPts val="0"/>
              </a:spcBef>
              <a:spcAft>
                <a:spcPts val="0"/>
              </a:spcAft>
              <a:buNone/>
            </a:pPr>
            <a:r>
              <a:rPr lang="en-IN" sz="2400">
                <a:latin typeface="Quattrocento Sans"/>
                <a:ea typeface="Quattrocento Sans"/>
                <a:cs typeface="Quattrocento Sans"/>
                <a:sym typeface="Quattrocento Sans"/>
              </a:rPr>
              <a:t>      </a:t>
            </a:r>
            <a:r>
              <a:rPr lang="en-IN" sz="1800">
                <a:latin typeface="Quattrocento Sans"/>
                <a:ea typeface="Quattrocento Sans"/>
                <a:cs typeface="Quattrocento Sans"/>
                <a:sym typeface="Quattrocento Sans"/>
              </a:rPr>
              <a:t>How Airflow Works?</a:t>
            </a:r>
            <a:endParaRPr sz="1800">
              <a:latin typeface="Quattrocento Sans"/>
              <a:ea typeface="Quattrocento Sans"/>
              <a:cs typeface="Quattrocento Sans"/>
              <a:sym typeface="Quattrocento Sans"/>
            </a:endParaRPr>
          </a:p>
        </p:txBody>
      </p:sp>
      <p:sp>
        <p:nvSpPr>
          <p:cNvPr id="270" name="Google Shape;270;g6e8a369eec_0_219"/>
          <p:cNvSpPr txBox="1"/>
          <p:nvPr/>
        </p:nvSpPr>
        <p:spPr>
          <a:xfrm>
            <a:off x="195400" y="1032167"/>
            <a:ext cx="12055200" cy="5487600"/>
          </a:xfrm>
          <a:prstGeom prst="rect">
            <a:avLst/>
          </a:prstGeom>
          <a:noFill/>
          <a:ln>
            <a:noFill/>
          </a:ln>
        </p:spPr>
        <p:txBody>
          <a:bodyPr spcFirstLastPara="1" wrap="square" lIns="0" tIns="52475" rIns="0" bIns="0" anchor="t" anchorCtr="0">
            <a:noAutofit/>
          </a:bodyPr>
          <a:lstStyle/>
          <a:p>
            <a:pPr marL="482600" marR="0" lvl="0" indent="-444500" algn="l" rtl="0">
              <a:lnSpc>
                <a:spcPct val="100000"/>
              </a:lnSpc>
              <a:spcBef>
                <a:spcPts val="0"/>
              </a:spcBef>
              <a:spcAft>
                <a:spcPts val="0"/>
              </a:spcAft>
              <a:buSzPts val="1200"/>
              <a:buFont typeface="Quattrocento Sans"/>
              <a:buChar char="●"/>
            </a:pPr>
            <a:r>
              <a:rPr lang="en-IN" sz="1200">
                <a:latin typeface="Quattrocento Sans"/>
                <a:ea typeface="Quattrocento Sans"/>
                <a:cs typeface="Quattrocento Sans"/>
                <a:sym typeface="Quattrocento Sans"/>
              </a:rPr>
              <a:t>The Scheduler reads the DAG folder.</a:t>
            </a:r>
            <a:endParaRPr sz="1200">
              <a:latin typeface="Quattrocento Sans"/>
              <a:ea typeface="Quattrocento Sans"/>
              <a:cs typeface="Quattrocento Sans"/>
              <a:sym typeface="Quattrocento Sans"/>
            </a:endParaRPr>
          </a:p>
          <a:p>
            <a:pPr marL="609600" marR="0" lvl="0" indent="0" algn="l" rtl="0">
              <a:lnSpc>
                <a:spcPct val="100000"/>
              </a:lnSpc>
              <a:spcBef>
                <a:spcPts val="300"/>
              </a:spcBef>
              <a:spcAft>
                <a:spcPts val="0"/>
              </a:spcAft>
              <a:buNone/>
            </a:pPr>
            <a:endParaRPr sz="1200">
              <a:latin typeface="Quattrocento Sans"/>
              <a:ea typeface="Quattrocento Sans"/>
              <a:cs typeface="Quattrocento Sans"/>
              <a:sym typeface="Quattrocento Sans"/>
            </a:endParaRPr>
          </a:p>
          <a:p>
            <a:pPr marL="482600" marR="0" lvl="0" indent="-444500" algn="l" rtl="0">
              <a:lnSpc>
                <a:spcPct val="100000"/>
              </a:lnSpc>
              <a:spcBef>
                <a:spcPts val="300"/>
              </a:spcBef>
              <a:spcAft>
                <a:spcPts val="0"/>
              </a:spcAft>
              <a:buSzPts val="1200"/>
              <a:buFont typeface="Quattrocento Sans"/>
              <a:buChar char="●"/>
            </a:pPr>
            <a:r>
              <a:rPr lang="en-IN" sz="1200">
                <a:latin typeface="Quattrocento Sans"/>
                <a:ea typeface="Quattrocento Sans"/>
                <a:cs typeface="Quattrocento Sans"/>
                <a:sym typeface="Quattrocento Sans"/>
              </a:rPr>
              <a:t>Your DAG is parsed by a process to create a DagRun based on the scheduling parameters of your DAG.</a:t>
            </a:r>
            <a:endParaRPr sz="1200">
              <a:latin typeface="Quattrocento Sans"/>
              <a:ea typeface="Quattrocento Sans"/>
              <a:cs typeface="Quattrocento Sans"/>
              <a:sym typeface="Quattrocento Sans"/>
            </a:endParaRPr>
          </a:p>
          <a:p>
            <a:pPr marL="609600" marR="355600" lvl="0" indent="0" algn="l" rtl="0">
              <a:lnSpc>
                <a:spcPct val="114599"/>
              </a:lnSpc>
              <a:spcBef>
                <a:spcPts val="0"/>
              </a:spcBef>
              <a:spcAft>
                <a:spcPts val="0"/>
              </a:spcAft>
              <a:buNone/>
            </a:pPr>
            <a:endParaRPr sz="1200">
              <a:latin typeface="Quattrocento Sans"/>
              <a:ea typeface="Quattrocento Sans"/>
              <a:cs typeface="Quattrocento Sans"/>
              <a:sym typeface="Quattrocento Sans"/>
            </a:endParaRPr>
          </a:p>
          <a:p>
            <a:pPr marL="482600" marR="355600" lvl="0" indent="-444500" algn="l" rtl="0">
              <a:lnSpc>
                <a:spcPct val="114599"/>
              </a:lnSpc>
              <a:spcBef>
                <a:spcPts val="0"/>
              </a:spcBef>
              <a:spcAft>
                <a:spcPts val="0"/>
              </a:spcAft>
              <a:buSzPts val="1200"/>
              <a:buFont typeface="Quattrocento Sans"/>
              <a:buChar char="●"/>
            </a:pPr>
            <a:r>
              <a:rPr lang="en-IN" sz="1200">
                <a:latin typeface="Quattrocento Sans"/>
                <a:ea typeface="Quattrocento Sans"/>
                <a:cs typeface="Quattrocento Sans"/>
                <a:sym typeface="Quattrocento Sans"/>
              </a:rPr>
              <a:t>A TaskInstance is instantiated for each Task that needs to be executed and ﬂagged to “Scheduled” in the  metadata database.</a:t>
            </a:r>
            <a:endParaRPr sz="1200">
              <a:latin typeface="Quattrocento Sans"/>
              <a:ea typeface="Quattrocento Sans"/>
              <a:cs typeface="Quattrocento Sans"/>
              <a:sym typeface="Quattrocento Sans"/>
            </a:endParaRPr>
          </a:p>
          <a:p>
            <a:pPr marL="609600" marR="12700" lvl="0" indent="0" algn="l" rtl="0">
              <a:lnSpc>
                <a:spcPct val="114599"/>
              </a:lnSpc>
              <a:spcBef>
                <a:spcPts val="0"/>
              </a:spcBef>
              <a:spcAft>
                <a:spcPts val="0"/>
              </a:spcAft>
              <a:buNone/>
            </a:pPr>
            <a:endParaRPr sz="1200">
              <a:latin typeface="Quattrocento Sans"/>
              <a:ea typeface="Quattrocento Sans"/>
              <a:cs typeface="Quattrocento Sans"/>
              <a:sym typeface="Quattrocento Sans"/>
            </a:endParaRPr>
          </a:p>
          <a:p>
            <a:pPr marL="482600" marR="12700" lvl="0" indent="-444500" algn="l" rtl="0">
              <a:lnSpc>
                <a:spcPct val="114599"/>
              </a:lnSpc>
              <a:spcBef>
                <a:spcPts val="0"/>
              </a:spcBef>
              <a:spcAft>
                <a:spcPts val="0"/>
              </a:spcAft>
              <a:buSzPts val="1200"/>
              <a:buFont typeface="Quattrocento Sans"/>
              <a:buChar char="●"/>
            </a:pPr>
            <a:r>
              <a:rPr lang="en-IN" sz="1200">
                <a:latin typeface="Quattrocento Sans"/>
                <a:ea typeface="Quattrocento Sans"/>
                <a:cs typeface="Quattrocento Sans"/>
                <a:sym typeface="Quattrocento Sans"/>
              </a:rPr>
              <a:t>The Scheduler gets all TaskInstances ﬂagged “Scheduled” from the metadata database, changes the state to  “Queued” and sends them to the executors to be executed.</a:t>
            </a:r>
            <a:endParaRPr sz="1200">
              <a:latin typeface="Quattrocento Sans"/>
              <a:ea typeface="Quattrocento Sans"/>
              <a:cs typeface="Quattrocento Sans"/>
              <a:sym typeface="Quattrocento Sans"/>
            </a:endParaRPr>
          </a:p>
          <a:p>
            <a:pPr marL="609600" marR="558800" lvl="0" indent="0" algn="l" rtl="0">
              <a:lnSpc>
                <a:spcPct val="114599"/>
              </a:lnSpc>
              <a:spcBef>
                <a:spcPts val="0"/>
              </a:spcBef>
              <a:spcAft>
                <a:spcPts val="0"/>
              </a:spcAft>
              <a:buNone/>
            </a:pPr>
            <a:endParaRPr sz="1200">
              <a:latin typeface="Quattrocento Sans"/>
              <a:ea typeface="Quattrocento Sans"/>
              <a:cs typeface="Quattrocento Sans"/>
              <a:sym typeface="Quattrocento Sans"/>
            </a:endParaRPr>
          </a:p>
          <a:p>
            <a:pPr marL="482600" marR="558800" lvl="0" indent="-444500" algn="l" rtl="0">
              <a:lnSpc>
                <a:spcPct val="114599"/>
              </a:lnSpc>
              <a:spcBef>
                <a:spcPts val="0"/>
              </a:spcBef>
              <a:spcAft>
                <a:spcPts val="0"/>
              </a:spcAft>
              <a:buSzPts val="1200"/>
              <a:buFont typeface="Quattrocento Sans"/>
              <a:buChar char="●"/>
            </a:pPr>
            <a:r>
              <a:rPr lang="en-IN" sz="1200">
                <a:latin typeface="Quattrocento Sans"/>
                <a:ea typeface="Quattrocento Sans"/>
                <a:cs typeface="Quattrocento Sans"/>
                <a:sym typeface="Quattrocento Sans"/>
              </a:rPr>
              <a:t>Executors pull out Tasks from the queue ( depending on your execution setup ), change the state from  “Queued” to “Running” and Workers start executing the TaskInstances.</a:t>
            </a:r>
            <a:endParaRPr sz="1200">
              <a:latin typeface="Quattrocento Sans"/>
              <a:ea typeface="Quattrocento Sans"/>
              <a:cs typeface="Quattrocento Sans"/>
              <a:sym typeface="Quattrocento Sans"/>
            </a:endParaRPr>
          </a:p>
          <a:p>
            <a:pPr marL="609600" marR="152400" lvl="0" indent="0" algn="just" rtl="0">
              <a:lnSpc>
                <a:spcPct val="114599"/>
              </a:lnSpc>
              <a:spcBef>
                <a:spcPts val="0"/>
              </a:spcBef>
              <a:spcAft>
                <a:spcPts val="0"/>
              </a:spcAft>
              <a:buNone/>
            </a:pPr>
            <a:endParaRPr sz="1200">
              <a:latin typeface="Quattrocento Sans"/>
              <a:ea typeface="Quattrocento Sans"/>
              <a:cs typeface="Quattrocento Sans"/>
              <a:sym typeface="Quattrocento Sans"/>
            </a:endParaRPr>
          </a:p>
          <a:p>
            <a:pPr marL="482600" marR="152400" lvl="0" indent="-444500" algn="just" rtl="0">
              <a:lnSpc>
                <a:spcPct val="114599"/>
              </a:lnSpc>
              <a:spcBef>
                <a:spcPts val="0"/>
              </a:spcBef>
              <a:spcAft>
                <a:spcPts val="0"/>
              </a:spcAft>
              <a:buSzPts val="1200"/>
              <a:buFont typeface="Quattrocento Sans"/>
              <a:buChar char="●"/>
            </a:pPr>
            <a:r>
              <a:rPr lang="en-IN" sz="1200">
                <a:latin typeface="Quattrocento Sans"/>
                <a:ea typeface="Quattrocento Sans"/>
                <a:cs typeface="Quattrocento Sans"/>
                <a:sym typeface="Quattrocento Sans"/>
              </a:rPr>
              <a:t>When a Task is ﬁnished, the Executor changes the state of that task to its ﬁnal state (success, failed, etc) in  the database and the DAGRun is updated by the Scheduler with the state “Success” or “Failed”. Of course,  the web server periodically fetch data from the metadatabase to update the UI.</a:t>
            </a:r>
            <a:endParaRPr sz="1200">
              <a:latin typeface="Quattrocento Sans"/>
              <a:ea typeface="Quattrocento Sans"/>
              <a:cs typeface="Quattrocento Sans"/>
              <a:sym typeface="Quattrocento Sans"/>
            </a:endParaRPr>
          </a:p>
        </p:txBody>
      </p:sp>
      <p:pic>
        <p:nvPicPr>
          <p:cNvPr id="271" name="Google Shape;271;g6e8a369eec_0_219"/>
          <p:cNvPicPr preferRelativeResize="0"/>
          <p:nvPr/>
        </p:nvPicPr>
        <p:blipFill rotWithShape="1">
          <a:blip r:embed="rId3">
            <a:alphaModFix/>
          </a:blip>
          <a:srcRect/>
          <a:stretch/>
        </p:blipFill>
        <p:spPr>
          <a:xfrm>
            <a:off x="0" y="0"/>
            <a:ext cx="401467" cy="4014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6e8a369eec_0_225"/>
          <p:cNvSpPr/>
          <p:nvPr/>
        </p:nvSpPr>
        <p:spPr>
          <a:xfrm>
            <a:off x="3425299" y="2679683"/>
            <a:ext cx="5373818" cy="1567893"/>
          </a:xfrm>
          <a:custGeom>
            <a:avLst/>
            <a:gdLst/>
            <a:ahLst/>
            <a:cxnLst/>
            <a:rect l="l" t="t" r="r" b="b"/>
            <a:pathLst>
              <a:path w="4032884" h="1176655" extrusionOk="0">
                <a:moveTo>
                  <a:pt x="0" y="0"/>
                </a:moveTo>
                <a:lnTo>
                  <a:pt x="4032599" y="0"/>
                </a:lnTo>
                <a:lnTo>
                  <a:pt x="4032599" y="1176299"/>
                </a:lnTo>
                <a:lnTo>
                  <a:pt x="0" y="1176299"/>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77" name="Google Shape;277;g6e8a369eec_0_225"/>
          <p:cNvSpPr txBox="1">
            <a:spLocks noGrp="1"/>
          </p:cNvSpPr>
          <p:nvPr>
            <p:ph type="title" idx="4294967295"/>
          </p:nvPr>
        </p:nvSpPr>
        <p:spPr>
          <a:xfrm>
            <a:off x="0" y="0"/>
            <a:ext cx="12192000" cy="521700"/>
          </a:xfrm>
          <a:prstGeom prst="rect">
            <a:avLst/>
          </a:prstGeom>
          <a:noFill/>
          <a:ln>
            <a:noFill/>
          </a:ln>
        </p:spPr>
        <p:txBody>
          <a:bodyPr spcFirstLastPara="1" wrap="square" lIns="0" tIns="16925" rIns="0" bIns="0" anchor="t" anchorCtr="0">
            <a:noAutofit/>
          </a:bodyPr>
          <a:lstStyle/>
          <a:p>
            <a:pPr marL="12700" lvl="0" indent="0" algn="l" rtl="0">
              <a:lnSpc>
                <a:spcPct val="100000"/>
              </a:lnSpc>
              <a:spcBef>
                <a:spcPts val="0"/>
              </a:spcBef>
              <a:spcAft>
                <a:spcPts val="0"/>
              </a:spcAft>
              <a:buNone/>
            </a:pPr>
            <a:r>
              <a:rPr lang="en-IN" sz="2400">
                <a:latin typeface="Quattrocento Sans"/>
                <a:ea typeface="Quattrocento Sans"/>
                <a:cs typeface="Quattrocento Sans"/>
                <a:sym typeface="Quattrocento Sans"/>
              </a:rPr>
              <a:t>      </a:t>
            </a:r>
            <a:r>
              <a:rPr lang="en-IN" sz="1800">
                <a:latin typeface="Quattrocento Sans"/>
                <a:ea typeface="Quattrocento Sans"/>
                <a:cs typeface="Quattrocento Sans"/>
                <a:sym typeface="Quattrocento Sans"/>
              </a:rPr>
              <a:t>How Your Work Gets Done?</a:t>
            </a:r>
            <a:endParaRPr sz="1800">
              <a:latin typeface="Quattrocento Sans"/>
              <a:ea typeface="Quattrocento Sans"/>
              <a:cs typeface="Quattrocento Sans"/>
              <a:sym typeface="Quattrocento Sans"/>
            </a:endParaRPr>
          </a:p>
        </p:txBody>
      </p:sp>
      <p:sp>
        <p:nvSpPr>
          <p:cNvPr id="278" name="Google Shape;278;g6e8a369eec_0_225"/>
          <p:cNvSpPr/>
          <p:nvPr/>
        </p:nvSpPr>
        <p:spPr>
          <a:xfrm>
            <a:off x="5454700" y="2807283"/>
            <a:ext cx="1313205" cy="1313204"/>
          </a:xfrm>
          <a:custGeom>
            <a:avLst/>
            <a:gdLst/>
            <a:ahLst/>
            <a:cxnLst/>
            <a:rect l="l" t="t" r="r" b="b"/>
            <a:pathLst>
              <a:path w="985520" h="985519" extrusionOk="0">
                <a:moveTo>
                  <a:pt x="820746" y="984899"/>
                </a:moveTo>
                <a:lnTo>
                  <a:pt x="164152"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4E556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79" name="Google Shape;279;g6e8a369eec_0_225"/>
          <p:cNvSpPr/>
          <p:nvPr/>
        </p:nvSpPr>
        <p:spPr>
          <a:xfrm>
            <a:off x="5454700" y="2807283"/>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2"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80" name="Google Shape;280;g6e8a369eec_0_225"/>
          <p:cNvSpPr txBox="1"/>
          <p:nvPr/>
        </p:nvSpPr>
        <p:spPr>
          <a:xfrm>
            <a:off x="5636868" y="3318172"/>
            <a:ext cx="947700" cy="2775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IN" sz="1600">
                <a:solidFill>
                  <a:srgbClr val="FFFFFF"/>
                </a:solidFill>
                <a:latin typeface="Arial"/>
                <a:ea typeface="Arial"/>
                <a:cs typeface="Arial"/>
                <a:sym typeface="Arial"/>
              </a:rPr>
              <a:t>Scheduler</a:t>
            </a:r>
            <a:endParaRPr sz="1600">
              <a:latin typeface="Arial"/>
              <a:ea typeface="Arial"/>
              <a:cs typeface="Arial"/>
              <a:sym typeface="Arial"/>
            </a:endParaRPr>
          </a:p>
        </p:txBody>
      </p:sp>
      <p:sp>
        <p:nvSpPr>
          <p:cNvPr id="281" name="Google Shape;281;g6e8a369eec_0_225"/>
          <p:cNvSpPr/>
          <p:nvPr/>
        </p:nvSpPr>
        <p:spPr>
          <a:xfrm>
            <a:off x="3913732" y="2807283"/>
            <a:ext cx="1313205" cy="1313204"/>
          </a:xfrm>
          <a:custGeom>
            <a:avLst/>
            <a:gdLst/>
            <a:ahLst/>
            <a:cxnLst/>
            <a:rect l="l" t="t" r="r" b="b"/>
            <a:pathLst>
              <a:path w="985520" h="985519" extrusionOk="0">
                <a:moveTo>
                  <a:pt x="820746" y="984899"/>
                </a:moveTo>
                <a:lnTo>
                  <a:pt x="164153"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3"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1B212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82" name="Google Shape;282;g6e8a369eec_0_225"/>
          <p:cNvSpPr/>
          <p:nvPr/>
        </p:nvSpPr>
        <p:spPr>
          <a:xfrm>
            <a:off x="3913732" y="2807283"/>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3"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3"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83" name="Google Shape;283;g6e8a369eec_0_225"/>
          <p:cNvSpPr txBox="1"/>
          <p:nvPr/>
        </p:nvSpPr>
        <p:spPr>
          <a:xfrm>
            <a:off x="4152457" y="3197521"/>
            <a:ext cx="833100" cy="519300"/>
          </a:xfrm>
          <a:prstGeom prst="rect">
            <a:avLst/>
          </a:prstGeom>
          <a:noFill/>
          <a:ln>
            <a:noFill/>
          </a:ln>
        </p:spPr>
        <p:txBody>
          <a:bodyPr spcFirstLastPara="1" wrap="square" lIns="0" tIns="26225" rIns="0" bIns="0" anchor="t" anchorCtr="0">
            <a:noAutofit/>
          </a:bodyPr>
          <a:lstStyle/>
          <a:p>
            <a:pPr marL="152400" marR="12700" lvl="0" indent="-139700" algn="l" rtl="0">
              <a:lnSpc>
                <a:spcPct val="119166"/>
              </a:lnSpc>
              <a:spcBef>
                <a:spcPts val="0"/>
              </a:spcBef>
              <a:spcAft>
                <a:spcPts val="0"/>
              </a:spcAft>
              <a:buNone/>
            </a:pPr>
            <a:r>
              <a:rPr lang="en-IN" sz="1600">
                <a:solidFill>
                  <a:srgbClr val="FFFFFF"/>
                </a:solidFill>
                <a:latin typeface="Arial"/>
                <a:ea typeface="Arial"/>
                <a:cs typeface="Arial"/>
                <a:sym typeface="Arial"/>
              </a:rPr>
              <a:t>Executor  (1 - n)</a:t>
            </a:r>
            <a:endParaRPr sz="1600">
              <a:latin typeface="Arial"/>
              <a:ea typeface="Arial"/>
              <a:cs typeface="Arial"/>
              <a:sym typeface="Arial"/>
            </a:endParaRPr>
          </a:p>
        </p:txBody>
      </p:sp>
      <p:sp>
        <p:nvSpPr>
          <p:cNvPr id="284" name="Google Shape;284;g6e8a369eec_0_225"/>
          <p:cNvSpPr/>
          <p:nvPr/>
        </p:nvSpPr>
        <p:spPr>
          <a:xfrm>
            <a:off x="6995665" y="2807283"/>
            <a:ext cx="1313205" cy="1313204"/>
          </a:xfrm>
          <a:custGeom>
            <a:avLst/>
            <a:gdLst/>
            <a:ahLst/>
            <a:cxnLst/>
            <a:rect l="l" t="t" r="r" b="b"/>
            <a:pathLst>
              <a:path w="985520" h="985519" extrusionOk="0">
                <a:moveTo>
                  <a:pt x="820746" y="984899"/>
                </a:moveTo>
                <a:lnTo>
                  <a:pt x="164152"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7890C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85" name="Google Shape;285;g6e8a369eec_0_225"/>
          <p:cNvSpPr/>
          <p:nvPr/>
        </p:nvSpPr>
        <p:spPr>
          <a:xfrm>
            <a:off x="6995665" y="2807283"/>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2"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86" name="Google Shape;286;g6e8a369eec_0_225"/>
          <p:cNvSpPr txBox="1"/>
          <p:nvPr/>
        </p:nvSpPr>
        <p:spPr>
          <a:xfrm>
            <a:off x="7336091" y="3197521"/>
            <a:ext cx="631500" cy="519300"/>
          </a:xfrm>
          <a:prstGeom prst="rect">
            <a:avLst/>
          </a:prstGeom>
          <a:noFill/>
          <a:ln>
            <a:noFill/>
          </a:ln>
        </p:spPr>
        <p:txBody>
          <a:bodyPr spcFirstLastPara="1" wrap="square" lIns="0" tIns="26225" rIns="0" bIns="0" anchor="t" anchorCtr="0">
            <a:noAutofit/>
          </a:bodyPr>
          <a:lstStyle/>
          <a:p>
            <a:pPr marL="12700" marR="12700" lvl="0" indent="101600" algn="l" rtl="0">
              <a:lnSpc>
                <a:spcPct val="119166"/>
              </a:lnSpc>
              <a:spcBef>
                <a:spcPts val="0"/>
              </a:spcBef>
              <a:spcAft>
                <a:spcPts val="0"/>
              </a:spcAft>
              <a:buNone/>
            </a:pPr>
            <a:r>
              <a:rPr lang="en-IN" sz="1600">
                <a:solidFill>
                  <a:srgbClr val="FFFFFF"/>
                </a:solidFill>
                <a:latin typeface="Arial"/>
                <a:ea typeface="Arial"/>
                <a:cs typeface="Arial"/>
                <a:sym typeface="Arial"/>
              </a:rPr>
              <a:t>Web  Server</a:t>
            </a:r>
            <a:endParaRPr sz="1600">
              <a:latin typeface="Arial"/>
              <a:ea typeface="Arial"/>
              <a:cs typeface="Arial"/>
              <a:sym typeface="Arial"/>
            </a:endParaRPr>
          </a:p>
        </p:txBody>
      </p:sp>
      <p:sp>
        <p:nvSpPr>
          <p:cNvPr id="287" name="Google Shape;287;g6e8a369eec_0_225"/>
          <p:cNvSpPr/>
          <p:nvPr/>
        </p:nvSpPr>
        <p:spPr>
          <a:xfrm>
            <a:off x="5454700" y="1759949"/>
            <a:ext cx="1313205" cy="713294"/>
          </a:xfrm>
          <a:custGeom>
            <a:avLst/>
            <a:gdLst/>
            <a:ahLst/>
            <a:cxnLst/>
            <a:rect l="l" t="t" r="r" b="b"/>
            <a:pathLst>
              <a:path w="985520" h="535305" extrusionOk="0">
                <a:moveTo>
                  <a:pt x="0" y="0"/>
                </a:moveTo>
                <a:lnTo>
                  <a:pt x="984899" y="0"/>
                </a:lnTo>
                <a:lnTo>
                  <a:pt x="984899" y="535199"/>
                </a:lnTo>
                <a:lnTo>
                  <a:pt x="0" y="535199"/>
                </a:lnTo>
                <a:lnTo>
                  <a:pt x="0" y="0"/>
                </a:lnTo>
                <a:close/>
              </a:path>
            </a:pathLst>
          </a:custGeom>
          <a:solidFill>
            <a:srgbClr val="F15E2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88" name="Google Shape;288;g6e8a369eec_0_225"/>
          <p:cNvSpPr txBox="1"/>
          <p:nvPr/>
        </p:nvSpPr>
        <p:spPr>
          <a:xfrm>
            <a:off x="5454700" y="1759949"/>
            <a:ext cx="1314000" cy="713700"/>
          </a:xfrm>
          <a:prstGeom prst="rect">
            <a:avLst/>
          </a:prstGeom>
          <a:noFill/>
          <a:ln w="9525" cap="flat" cmpd="sng">
            <a:solidFill>
              <a:srgbClr val="D9D9D9"/>
            </a:solidFill>
            <a:prstDash val="solid"/>
            <a:round/>
            <a:headEnd type="none" w="sm" len="sm"/>
            <a:tailEnd type="none" w="sm" len="sm"/>
          </a:ln>
        </p:spPr>
        <p:txBody>
          <a:bodyPr spcFirstLastPara="1" wrap="square" lIns="0" tIns="116825" rIns="0" bIns="0" anchor="t" anchorCtr="0">
            <a:noAutofit/>
          </a:bodyPr>
          <a:lstStyle/>
          <a:p>
            <a:pPr marL="317500" marR="203200" lvl="0" indent="-101600" algn="l" rtl="0">
              <a:lnSpc>
                <a:spcPct val="119166"/>
              </a:lnSpc>
              <a:spcBef>
                <a:spcPts val="0"/>
              </a:spcBef>
              <a:spcAft>
                <a:spcPts val="0"/>
              </a:spcAft>
              <a:buNone/>
            </a:pPr>
            <a:r>
              <a:rPr lang="en-IN" sz="1600">
                <a:solidFill>
                  <a:srgbClr val="FFFFFF"/>
                </a:solidFill>
                <a:latin typeface="Arial"/>
                <a:ea typeface="Arial"/>
                <a:cs typeface="Arial"/>
                <a:sym typeface="Arial"/>
              </a:rPr>
              <a:t>Queueing  System</a:t>
            </a:r>
            <a:endParaRPr sz="1600">
              <a:latin typeface="Arial"/>
              <a:ea typeface="Arial"/>
              <a:cs typeface="Arial"/>
              <a:sym typeface="Arial"/>
            </a:endParaRPr>
          </a:p>
        </p:txBody>
      </p:sp>
      <p:sp>
        <p:nvSpPr>
          <p:cNvPr id="289" name="Google Shape;289;g6e8a369eec_0_225"/>
          <p:cNvSpPr txBox="1"/>
          <p:nvPr/>
        </p:nvSpPr>
        <p:spPr>
          <a:xfrm>
            <a:off x="5457098" y="4454216"/>
            <a:ext cx="1314000" cy="713700"/>
          </a:xfrm>
          <a:prstGeom prst="rect">
            <a:avLst/>
          </a:prstGeom>
          <a:solidFill>
            <a:srgbClr val="F4D6AD"/>
          </a:solidFill>
          <a:ln w="9525" cap="flat" cmpd="sng">
            <a:solidFill>
              <a:srgbClr val="D9D9D9"/>
            </a:solidFill>
            <a:prstDash val="solid"/>
            <a:round/>
            <a:headEnd type="none" w="sm" len="sm"/>
            <a:tailEnd type="none" w="sm" len="sm"/>
          </a:ln>
        </p:spPr>
        <p:txBody>
          <a:bodyPr spcFirstLastPara="1" wrap="square" lIns="0" tIns="116825" rIns="0" bIns="0" anchor="t" anchorCtr="0">
            <a:noAutofit/>
          </a:bodyPr>
          <a:lstStyle/>
          <a:p>
            <a:pPr marL="520700" marR="190500" lvl="0" indent="-317500" algn="l" rtl="0">
              <a:lnSpc>
                <a:spcPct val="119166"/>
              </a:lnSpc>
              <a:spcBef>
                <a:spcPts val="0"/>
              </a:spcBef>
              <a:spcAft>
                <a:spcPts val="0"/>
              </a:spcAft>
              <a:buNone/>
            </a:pPr>
            <a:r>
              <a:rPr lang="en-IN" sz="1600">
                <a:solidFill>
                  <a:srgbClr val="1B212C"/>
                </a:solidFill>
                <a:latin typeface="Arial"/>
                <a:ea typeface="Arial"/>
                <a:cs typeface="Arial"/>
                <a:sym typeface="Arial"/>
              </a:rPr>
              <a:t>Metastore  DB</a:t>
            </a:r>
            <a:endParaRPr sz="1600">
              <a:latin typeface="Arial"/>
              <a:ea typeface="Arial"/>
              <a:cs typeface="Arial"/>
              <a:sym typeface="Arial"/>
            </a:endParaRPr>
          </a:p>
        </p:txBody>
      </p:sp>
      <p:sp>
        <p:nvSpPr>
          <p:cNvPr id="290" name="Google Shape;290;g6e8a369eec_0_225"/>
          <p:cNvSpPr/>
          <p:nvPr/>
        </p:nvSpPr>
        <p:spPr>
          <a:xfrm>
            <a:off x="1227600" y="1940283"/>
            <a:ext cx="1144824" cy="1144824"/>
          </a:xfrm>
          <a:custGeom>
            <a:avLst/>
            <a:gdLst/>
            <a:ahLst/>
            <a:cxnLst/>
            <a:rect l="l" t="t" r="r" b="b"/>
            <a:pathLst>
              <a:path w="859155" h="859155" extrusionOk="0">
                <a:moveTo>
                  <a:pt x="715747" y="858899"/>
                </a:moveTo>
                <a:lnTo>
                  <a:pt x="0" y="858899"/>
                </a:lnTo>
                <a:lnTo>
                  <a:pt x="0" y="0"/>
                </a:lnTo>
                <a:lnTo>
                  <a:pt x="858899" y="0"/>
                </a:lnTo>
                <a:lnTo>
                  <a:pt x="858899" y="715746"/>
                </a:lnTo>
                <a:lnTo>
                  <a:pt x="715747" y="858899"/>
                </a:lnTo>
                <a:close/>
              </a:path>
            </a:pathLst>
          </a:custGeom>
          <a:solidFill>
            <a:srgbClr val="B4A7D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91" name="Google Shape;291;g6e8a369eec_0_225"/>
          <p:cNvSpPr/>
          <p:nvPr/>
        </p:nvSpPr>
        <p:spPr>
          <a:xfrm>
            <a:off x="2181929" y="2894612"/>
            <a:ext cx="191227" cy="191227"/>
          </a:xfrm>
          <a:custGeom>
            <a:avLst/>
            <a:gdLst/>
            <a:ahLst/>
            <a:cxnLst/>
            <a:rect l="l" t="t" r="r" b="b"/>
            <a:pathLst>
              <a:path w="143510" h="143510" extrusionOk="0">
                <a:moveTo>
                  <a:pt x="0" y="143152"/>
                </a:moveTo>
                <a:lnTo>
                  <a:pt x="28630" y="28630"/>
                </a:lnTo>
                <a:lnTo>
                  <a:pt x="143152" y="0"/>
                </a:lnTo>
                <a:lnTo>
                  <a:pt x="0" y="143152"/>
                </a:lnTo>
                <a:close/>
              </a:path>
            </a:pathLst>
          </a:custGeom>
          <a:solidFill>
            <a:srgbClr val="8F85A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92" name="Google Shape;292;g6e8a369eec_0_225"/>
          <p:cNvSpPr/>
          <p:nvPr/>
        </p:nvSpPr>
        <p:spPr>
          <a:xfrm>
            <a:off x="1227600" y="1940283"/>
            <a:ext cx="1144824" cy="1144824"/>
          </a:xfrm>
          <a:custGeom>
            <a:avLst/>
            <a:gdLst/>
            <a:ahLst/>
            <a:cxnLst/>
            <a:rect l="l" t="t" r="r" b="b"/>
            <a:pathLst>
              <a:path w="859155" h="859155" extrusionOk="0">
                <a:moveTo>
                  <a:pt x="715747" y="858899"/>
                </a:moveTo>
                <a:lnTo>
                  <a:pt x="744377" y="744377"/>
                </a:lnTo>
                <a:lnTo>
                  <a:pt x="858899" y="715746"/>
                </a:lnTo>
                <a:lnTo>
                  <a:pt x="715747" y="858899"/>
                </a:lnTo>
                <a:lnTo>
                  <a:pt x="0" y="858899"/>
                </a:lnTo>
                <a:lnTo>
                  <a:pt x="0" y="0"/>
                </a:lnTo>
                <a:lnTo>
                  <a:pt x="858899" y="0"/>
                </a:lnTo>
                <a:lnTo>
                  <a:pt x="858899" y="715746"/>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93" name="Google Shape;293;g6e8a369eec_0_225"/>
          <p:cNvSpPr txBox="1"/>
          <p:nvPr/>
        </p:nvSpPr>
        <p:spPr>
          <a:xfrm>
            <a:off x="1495284" y="2151087"/>
            <a:ext cx="609600" cy="519300"/>
          </a:xfrm>
          <a:prstGeom prst="rect">
            <a:avLst/>
          </a:prstGeom>
          <a:noFill/>
          <a:ln>
            <a:noFill/>
          </a:ln>
        </p:spPr>
        <p:txBody>
          <a:bodyPr spcFirstLastPara="1" wrap="square" lIns="0" tIns="26225" rIns="0" bIns="0" anchor="t" anchorCtr="0">
            <a:noAutofit/>
          </a:bodyPr>
          <a:lstStyle/>
          <a:p>
            <a:pPr marL="12700" marR="12700" lvl="0" indent="101600" algn="l" rtl="0">
              <a:lnSpc>
                <a:spcPct val="119166"/>
              </a:lnSpc>
              <a:spcBef>
                <a:spcPts val="0"/>
              </a:spcBef>
              <a:spcAft>
                <a:spcPts val="0"/>
              </a:spcAft>
              <a:buNone/>
            </a:pPr>
            <a:r>
              <a:rPr lang="en-IN" sz="1600">
                <a:latin typeface="Arial"/>
                <a:ea typeface="Arial"/>
                <a:cs typeface="Arial"/>
                <a:sym typeface="Arial"/>
              </a:rPr>
              <a:t>Dag  Folder</a:t>
            </a:r>
            <a:endParaRPr sz="1600">
              <a:latin typeface="Arial"/>
              <a:ea typeface="Arial"/>
              <a:cs typeface="Arial"/>
              <a:sym typeface="Arial"/>
            </a:endParaRPr>
          </a:p>
        </p:txBody>
      </p:sp>
      <p:sp>
        <p:nvSpPr>
          <p:cNvPr id="294" name="Google Shape;294;g6e8a369eec_0_225"/>
          <p:cNvSpPr/>
          <p:nvPr/>
        </p:nvSpPr>
        <p:spPr>
          <a:xfrm>
            <a:off x="10077599" y="3628049"/>
            <a:ext cx="886751" cy="886751"/>
          </a:xfrm>
          <a:custGeom>
            <a:avLst/>
            <a:gdLst/>
            <a:ahLst/>
            <a:cxnLst/>
            <a:rect l="l" t="t" r="r" b="b"/>
            <a:pathLst>
              <a:path w="665479" h="665479" extrusionOk="0">
                <a:moveTo>
                  <a:pt x="332549" y="665099"/>
                </a:moveTo>
                <a:lnTo>
                  <a:pt x="283408" y="661494"/>
                </a:lnTo>
                <a:lnTo>
                  <a:pt x="236505" y="651020"/>
                </a:lnTo>
                <a:lnTo>
                  <a:pt x="192355" y="634191"/>
                </a:lnTo>
                <a:lnTo>
                  <a:pt x="151472" y="611524"/>
                </a:lnTo>
                <a:lnTo>
                  <a:pt x="114372" y="583531"/>
                </a:lnTo>
                <a:lnTo>
                  <a:pt x="81568" y="550727"/>
                </a:lnTo>
                <a:lnTo>
                  <a:pt x="53575" y="513626"/>
                </a:lnTo>
                <a:lnTo>
                  <a:pt x="30908" y="472744"/>
                </a:lnTo>
                <a:lnTo>
                  <a:pt x="14079" y="428594"/>
                </a:lnTo>
                <a:lnTo>
                  <a:pt x="3605" y="381691"/>
                </a:lnTo>
                <a:lnTo>
                  <a:pt x="0" y="332549"/>
                </a:lnTo>
                <a:lnTo>
                  <a:pt x="3605" y="283408"/>
                </a:lnTo>
                <a:lnTo>
                  <a:pt x="14079" y="236505"/>
                </a:lnTo>
                <a:lnTo>
                  <a:pt x="30908" y="192355"/>
                </a:lnTo>
                <a:lnTo>
                  <a:pt x="53575" y="151473"/>
                </a:lnTo>
                <a:lnTo>
                  <a:pt x="81568" y="114372"/>
                </a:lnTo>
                <a:lnTo>
                  <a:pt x="114372" y="81568"/>
                </a:lnTo>
                <a:lnTo>
                  <a:pt x="151472" y="53575"/>
                </a:lnTo>
                <a:lnTo>
                  <a:pt x="192355" y="30908"/>
                </a:lnTo>
                <a:lnTo>
                  <a:pt x="236505" y="14079"/>
                </a:lnTo>
                <a:lnTo>
                  <a:pt x="283408" y="3605"/>
                </a:lnTo>
                <a:lnTo>
                  <a:pt x="332549" y="0"/>
                </a:lnTo>
                <a:lnTo>
                  <a:pt x="381691" y="3605"/>
                </a:lnTo>
                <a:lnTo>
                  <a:pt x="428594" y="14079"/>
                </a:lnTo>
                <a:lnTo>
                  <a:pt x="472744" y="30908"/>
                </a:lnTo>
                <a:lnTo>
                  <a:pt x="513627" y="53575"/>
                </a:lnTo>
                <a:lnTo>
                  <a:pt x="550727" y="81568"/>
                </a:lnTo>
                <a:lnTo>
                  <a:pt x="583531" y="114372"/>
                </a:lnTo>
                <a:lnTo>
                  <a:pt x="611524" y="151473"/>
                </a:lnTo>
                <a:lnTo>
                  <a:pt x="634191" y="192355"/>
                </a:lnTo>
                <a:lnTo>
                  <a:pt x="651020" y="236505"/>
                </a:lnTo>
                <a:lnTo>
                  <a:pt x="661494" y="283408"/>
                </a:lnTo>
                <a:lnTo>
                  <a:pt x="665099" y="332549"/>
                </a:lnTo>
                <a:lnTo>
                  <a:pt x="661494" y="381691"/>
                </a:lnTo>
                <a:lnTo>
                  <a:pt x="651020" y="428594"/>
                </a:lnTo>
                <a:lnTo>
                  <a:pt x="634191" y="472744"/>
                </a:lnTo>
                <a:lnTo>
                  <a:pt x="611524" y="513626"/>
                </a:lnTo>
                <a:lnTo>
                  <a:pt x="583531" y="550727"/>
                </a:lnTo>
                <a:lnTo>
                  <a:pt x="550727" y="583531"/>
                </a:lnTo>
                <a:lnTo>
                  <a:pt x="513627" y="611524"/>
                </a:lnTo>
                <a:lnTo>
                  <a:pt x="472744" y="634191"/>
                </a:lnTo>
                <a:lnTo>
                  <a:pt x="428594" y="651020"/>
                </a:lnTo>
                <a:lnTo>
                  <a:pt x="381691" y="661494"/>
                </a:lnTo>
                <a:lnTo>
                  <a:pt x="332549" y="665099"/>
                </a:lnTo>
                <a:close/>
              </a:path>
            </a:pathLst>
          </a:custGeom>
          <a:solidFill>
            <a:srgbClr val="A5056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95" name="Google Shape;295;g6e8a369eec_0_225"/>
          <p:cNvSpPr/>
          <p:nvPr/>
        </p:nvSpPr>
        <p:spPr>
          <a:xfrm>
            <a:off x="10332758" y="3892652"/>
            <a:ext cx="376531" cy="93075"/>
          </a:xfrm>
          <a:custGeom>
            <a:avLst/>
            <a:gdLst/>
            <a:ahLst/>
            <a:cxnLst/>
            <a:rect l="l" t="t" r="r" b="b"/>
            <a:pathLst>
              <a:path w="282575" h="69850" extrusionOk="0">
                <a:moveTo>
                  <a:pt x="34640" y="69281"/>
                </a:moveTo>
                <a:lnTo>
                  <a:pt x="21157" y="66559"/>
                </a:lnTo>
                <a:lnTo>
                  <a:pt x="10146" y="59135"/>
                </a:lnTo>
                <a:lnTo>
                  <a:pt x="2722" y="48124"/>
                </a:lnTo>
                <a:lnTo>
                  <a:pt x="0" y="34640"/>
                </a:lnTo>
                <a:lnTo>
                  <a:pt x="2722" y="21157"/>
                </a:lnTo>
                <a:lnTo>
                  <a:pt x="10146" y="10146"/>
                </a:lnTo>
                <a:lnTo>
                  <a:pt x="21157" y="2722"/>
                </a:lnTo>
                <a:lnTo>
                  <a:pt x="34640" y="0"/>
                </a:lnTo>
                <a:lnTo>
                  <a:pt x="48124" y="2722"/>
                </a:lnTo>
                <a:lnTo>
                  <a:pt x="59135" y="10146"/>
                </a:lnTo>
                <a:lnTo>
                  <a:pt x="66559" y="21157"/>
                </a:lnTo>
                <a:lnTo>
                  <a:pt x="69281" y="34640"/>
                </a:lnTo>
                <a:lnTo>
                  <a:pt x="66559" y="48124"/>
                </a:lnTo>
                <a:lnTo>
                  <a:pt x="59135" y="59135"/>
                </a:lnTo>
                <a:lnTo>
                  <a:pt x="48124" y="66559"/>
                </a:lnTo>
                <a:lnTo>
                  <a:pt x="34640" y="69281"/>
                </a:lnTo>
                <a:close/>
              </a:path>
              <a:path w="282575" h="69850" extrusionOk="0">
                <a:moveTo>
                  <a:pt x="247718" y="69281"/>
                </a:moveTo>
                <a:lnTo>
                  <a:pt x="234235" y="66559"/>
                </a:lnTo>
                <a:lnTo>
                  <a:pt x="223224" y="59135"/>
                </a:lnTo>
                <a:lnTo>
                  <a:pt x="215800" y="48124"/>
                </a:lnTo>
                <a:lnTo>
                  <a:pt x="213078" y="34640"/>
                </a:lnTo>
                <a:lnTo>
                  <a:pt x="215800" y="21157"/>
                </a:lnTo>
                <a:lnTo>
                  <a:pt x="223224" y="10146"/>
                </a:lnTo>
                <a:lnTo>
                  <a:pt x="234235" y="2722"/>
                </a:lnTo>
                <a:lnTo>
                  <a:pt x="247718" y="0"/>
                </a:lnTo>
                <a:lnTo>
                  <a:pt x="261202" y="2722"/>
                </a:lnTo>
                <a:lnTo>
                  <a:pt x="272213" y="10146"/>
                </a:lnTo>
                <a:lnTo>
                  <a:pt x="279637" y="21157"/>
                </a:lnTo>
                <a:lnTo>
                  <a:pt x="282359" y="34640"/>
                </a:lnTo>
                <a:lnTo>
                  <a:pt x="279637" y="48124"/>
                </a:lnTo>
                <a:lnTo>
                  <a:pt x="272213" y="59135"/>
                </a:lnTo>
                <a:lnTo>
                  <a:pt x="261202" y="66559"/>
                </a:lnTo>
                <a:lnTo>
                  <a:pt x="247718" y="69281"/>
                </a:lnTo>
                <a:close/>
              </a:path>
            </a:pathLst>
          </a:custGeom>
          <a:solidFill>
            <a:srgbClr val="83035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96" name="Google Shape;296;g6e8a369eec_0_225"/>
          <p:cNvSpPr/>
          <p:nvPr/>
        </p:nvSpPr>
        <p:spPr>
          <a:xfrm>
            <a:off x="10326409" y="3886303"/>
            <a:ext cx="105300" cy="105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97" name="Google Shape;297;g6e8a369eec_0_225"/>
          <p:cNvSpPr/>
          <p:nvPr/>
        </p:nvSpPr>
        <p:spPr>
          <a:xfrm>
            <a:off x="10610515" y="3886303"/>
            <a:ext cx="105300" cy="1053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98" name="Google Shape;298;g6e8a369eec_0_225"/>
          <p:cNvSpPr/>
          <p:nvPr/>
        </p:nvSpPr>
        <p:spPr>
          <a:xfrm>
            <a:off x="10280673" y="4264819"/>
            <a:ext cx="480605" cy="82920"/>
          </a:xfrm>
          <a:custGeom>
            <a:avLst/>
            <a:gdLst/>
            <a:ahLst/>
            <a:cxnLst/>
            <a:rect l="l" t="t" r="r" b="b"/>
            <a:pathLst>
              <a:path w="360679" h="62229" extrusionOk="0">
                <a:moveTo>
                  <a:pt x="0" y="0"/>
                </a:moveTo>
                <a:lnTo>
                  <a:pt x="45054" y="27078"/>
                </a:lnTo>
                <a:lnTo>
                  <a:pt x="90096" y="46420"/>
                </a:lnTo>
                <a:lnTo>
                  <a:pt x="135124" y="58025"/>
                </a:lnTo>
                <a:lnTo>
                  <a:pt x="180139" y="61894"/>
                </a:lnTo>
                <a:lnTo>
                  <a:pt x="225141" y="58025"/>
                </a:lnTo>
                <a:lnTo>
                  <a:pt x="270130" y="46420"/>
                </a:lnTo>
                <a:lnTo>
                  <a:pt x="315105" y="27078"/>
                </a:lnTo>
                <a:lnTo>
                  <a:pt x="360067" y="0"/>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99" name="Google Shape;299;g6e8a369eec_0_225"/>
          <p:cNvSpPr/>
          <p:nvPr/>
        </p:nvSpPr>
        <p:spPr>
          <a:xfrm>
            <a:off x="10077599" y="3628049"/>
            <a:ext cx="886751" cy="886751"/>
          </a:xfrm>
          <a:custGeom>
            <a:avLst/>
            <a:gdLst/>
            <a:ahLst/>
            <a:cxnLst/>
            <a:rect l="l" t="t" r="r" b="b"/>
            <a:pathLst>
              <a:path w="665479" h="665479" extrusionOk="0">
                <a:moveTo>
                  <a:pt x="0" y="332549"/>
                </a:moveTo>
                <a:lnTo>
                  <a:pt x="3605" y="283408"/>
                </a:lnTo>
                <a:lnTo>
                  <a:pt x="14079" y="236505"/>
                </a:lnTo>
                <a:lnTo>
                  <a:pt x="30908" y="192355"/>
                </a:lnTo>
                <a:lnTo>
                  <a:pt x="53575" y="151473"/>
                </a:lnTo>
                <a:lnTo>
                  <a:pt x="81568" y="114372"/>
                </a:lnTo>
                <a:lnTo>
                  <a:pt x="114372" y="81568"/>
                </a:lnTo>
                <a:lnTo>
                  <a:pt x="151472" y="53575"/>
                </a:lnTo>
                <a:lnTo>
                  <a:pt x="192355" y="30908"/>
                </a:lnTo>
                <a:lnTo>
                  <a:pt x="236505" y="14079"/>
                </a:lnTo>
                <a:lnTo>
                  <a:pt x="283408" y="3605"/>
                </a:lnTo>
                <a:lnTo>
                  <a:pt x="332549" y="0"/>
                </a:lnTo>
                <a:lnTo>
                  <a:pt x="381691" y="3605"/>
                </a:lnTo>
                <a:lnTo>
                  <a:pt x="428594" y="14079"/>
                </a:lnTo>
                <a:lnTo>
                  <a:pt x="472744" y="30908"/>
                </a:lnTo>
                <a:lnTo>
                  <a:pt x="513627" y="53575"/>
                </a:lnTo>
                <a:lnTo>
                  <a:pt x="550727" y="81568"/>
                </a:lnTo>
                <a:lnTo>
                  <a:pt x="583531" y="114372"/>
                </a:lnTo>
                <a:lnTo>
                  <a:pt x="611524" y="151473"/>
                </a:lnTo>
                <a:lnTo>
                  <a:pt x="634191" y="192355"/>
                </a:lnTo>
                <a:lnTo>
                  <a:pt x="651020" y="236505"/>
                </a:lnTo>
                <a:lnTo>
                  <a:pt x="661494" y="283408"/>
                </a:lnTo>
                <a:lnTo>
                  <a:pt x="665099" y="332549"/>
                </a:lnTo>
                <a:lnTo>
                  <a:pt x="661494" y="381691"/>
                </a:lnTo>
                <a:lnTo>
                  <a:pt x="651020" y="428594"/>
                </a:lnTo>
                <a:lnTo>
                  <a:pt x="634191" y="472744"/>
                </a:lnTo>
                <a:lnTo>
                  <a:pt x="611524" y="513626"/>
                </a:lnTo>
                <a:lnTo>
                  <a:pt x="583531" y="550727"/>
                </a:lnTo>
                <a:lnTo>
                  <a:pt x="550727" y="583531"/>
                </a:lnTo>
                <a:lnTo>
                  <a:pt x="513627" y="611524"/>
                </a:lnTo>
                <a:lnTo>
                  <a:pt x="472744" y="634191"/>
                </a:lnTo>
                <a:lnTo>
                  <a:pt x="428594" y="651020"/>
                </a:lnTo>
                <a:lnTo>
                  <a:pt x="381691" y="661494"/>
                </a:lnTo>
                <a:lnTo>
                  <a:pt x="332549" y="665099"/>
                </a:lnTo>
                <a:lnTo>
                  <a:pt x="283408" y="661494"/>
                </a:lnTo>
                <a:lnTo>
                  <a:pt x="236505" y="651020"/>
                </a:lnTo>
                <a:lnTo>
                  <a:pt x="192355" y="634191"/>
                </a:lnTo>
                <a:lnTo>
                  <a:pt x="151472" y="611524"/>
                </a:lnTo>
                <a:lnTo>
                  <a:pt x="114372" y="583531"/>
                </a:lnTo>
                <a:lnTo>
                  <a:pt x="81568" y="550727"/>
                </a:lnTo>
                <a:lnTo>
                  <a:pt x="53575" y="513626"/>
                </a:lnTo>
                <a:lnTo>
                  <a:pt x="30908" y="472744"/>
                </a:lnTo>
                <a:lnTo>
                  <a:pt x="14079" y="428594"/>
                </a:lnTo>
                <a:lnTo>
                  <a:pt x="3605" y="381691"/>
                </a:lnTo>
                <a:lnTo>
                  <a:pt x="0" y="332549"/>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00" name="Google Shape;300;g6e8a369eec_0_225"/>
          <p:cNvSpPr/>
          <p:nvPr/>
        </p:nvSpPr>
        <p:spPr>
          <a:xfrm>
            <a:off x="8384998" y="3463849"/>
            <a:ext cx="1692275" cy="607527"/>
          </a:xfrm>
          <a:custGeom>
            <a:avLst/>
            <a:gdLst/>
            <a:ahLst/>
            <a:cxnLst/>
            <a:rect l="l" t="t" r="r" b="b"/>
            <a:pathLst>
              <a:path w="1270000" h="455930" extrusionOk="0">
                <a:moveTo>
                  <a:pt x="1269449" y="455699"/>
                </a:moveTo>
                <a:lnTo>
                  <a:pt x="606149" y="455699"/>
                </a:lnTo>
                <a:lnTo>
                  <a:pt x="606149" y="0"/>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01" name="Google Shape;301;g6e8a369eec_0_225"/>
          <p:cNvSpPr/>
          <p:nvPr/>
        </p:nvSpPr>
        <p:spPr>
          <a:xfrm>
            <a:off x="8327365" y="3442872"/>
            <a:ext cx="58382" cy="42307"/>
          </a:xfrm>
          <a:custGeom>
            <a:avLst/>
            <a:gdLst/>
            <a:ahLst/>
            <a:cxnLst/>
            <a:rect l="l" t="t" r="r" b="b"/>
            <a:pathLst>
              <a:path w="43814" h="31750" extrusionOk="0">
                <a:moveTo>
                  <a:pt x="43225" y="31465"/>
                </a:moveTo>
                <a:lnTo>
                  <a:pt x="0" y="15732"/>
                </a:lnTo>
                <a:lnTo>
                  <a:pt x="43225" y="0"/>
                </a:lnTo>
                <a:lnTo>
                  <a:pt x="43225" y="31465"/>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02" name="Google Shape;302;g6e8a369eec_0_225"/>
          <p:cNvSpPr/>
          <p:nvPr/>
        </p:nvSpPr>
        <p:spPr>
          <a:xfrm>
            <a:off x="8327365" y="3442872"/>
            <a:ext cx="58382" cy="42307"/>
          </a:xfrm>
          <a:custGeom>
            <a:avLst/>
            <a:gdLst/>
            <a:ahLst/>
            <a:cxnLst/>
            <a:rect l="l" t="t" r="r" b="b"/>
            <a:pathLst>
              <a:path w="43814" h="31750" extrusionOk="0">
                <a:moveTo>
                  <a:pt x="43225" y="0"/>
                </a:moveTo>
                <a:lnTo>
                  <a:pt x="0" y="15732"/>
                </a:lnTo>
                <a:lnTo>
                  <a:pt x="43225" y="31465"/>
                </a:lnTo>
                <a:lnTo>
                  <a:pt x="43225"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03" name="Google Shape;303;g6e8a369eec_0_225"/>
          <p:cNvSpPr/>
          <p:nvPr/>
        </p:nvSpPr>
        <p:spPr>
          <a:xfrm>
            <a:off x="2541609" y="2061212"/>
            <a:ext cx="3035940" cy="766601"/>
          </a:xfrm>
          <a:custGeom>
            <a:avLst/>
            <a:gdLst/>
            <a:ahLst/>
            <a:cxnLst/>
            <a:rect l="l" t="t" r="r" b="b"/>
            <a:pathLst>
              <a:path w="2278379" h="575310" extrusionOk="0">
                <a:moveTo>
                  <a:pt x="2277942" y="575311"/>
                </a:moveTo>
                <a:lnTo>
                  <a:pt x="2235223" y="541780"/>
                </a:lnTo>
                <a:lnTo>
                  <a:pt x="2184530" y="495071"/>
                </a:lnTo>
                <a:lnTo>
                  <a:pt x="2156305" y="467768"/>
                </a:lnTo>
                <a:lnTo>
                  <a:pt x="2126220" y="438361"/>
                </a:lnTo>
                <a:lnTo>
                  <a:pt x="2094321" y="407248"/>
                </a:lnTo>
                <a:lnTo>
                  <a:pt x="2060651" y="374827"/>
                </a:lnTo>
                <a:lnTo>
                  <a:pt x="2025257" y="341493"/>
                </a:lnTo>
                <a:lnTo>
                  <a:pt x="1988182" y="307646"/>
                </a:lnTo>
                <a:lnTo>
                  <a:pt x="1949470" y="273680"/>
                </a:lnTo>
                <a:lnTo>
                  <a:pt x="1909168" y="239994"/>
                </a:lnTo>
                <a:lnTo>
                  <a:pt x="1867319" y="206985"/>
                </a:lnTo>
                <a:lnTo>
                  <a:pt x="1823969" y="175050"/>
                </a:lnTo>
                <a:lnTo>
                  <a:pt x="1779161" y="144586"/>
                </a:lnTo>
                <a:lnTo>
                  <a:pt x="1732941" y="115990"/>
                </a:lnTo>
                <a:lnTo>
                  <a:pt x="1685354" y="89660"/>
                </a:lnTo>
                <a:lnTo>
                  <a:pt x="1636443" y="65992"/>
                </a:lnTo>
                <a:lnTo>
                  <a:pt x="1586255" y="45383"/>
                </a:lnTo>
                <a:lnTo>
                  <a:pt x="1534833" y="28231"/>
                </a:lnTo>
                <a:lnTo>
                  <a:pt x="1482222" y="14933"/>
                </a:lnTo>
                <a:lnTo>
                  <a:pt x="1428467" y="5886"/>
                </a:lnTo>
                <a:lnTo>
                  <a:pt x="1389735" y="2154"/>
                </a:lnTo>
                <a:lnTo>
                  <a:pt x="1348354" y="226"/>
                </a:lnTo>
                <a:lnTo>
                  <a:pt x="1304528" y="0"/>
                </a:lnTo>
                <a:lnTo>
                  <a:pt x="1258462" y="1373"/>
                </a:lnTo>
                <a:lnTo>
                  <a:pt x="1210359" y="4245"/>
                </a:lnTo>
                <a:lnTo>
                  <a:pt x="1160424" y="8514"/>
                </a:lnTo>
                <a:lnTo>
                  <a:pt x="1108861" y="14078"/>
                </a:lnTo>
                <a:lnTo>
                  <a:pt x="1055875" y="20835"/>
                </a:lnTo>
                <a:lnTo>
                  <a:pt x="1001670" y="28683"/>
                </a:lnTo>
                <a:lnTo>
                  <a:pt x="946449" y="37522"/>
                </a:lnTo>
                <a:lnTo>
                  <a:pt x="890418" y="47249"/>
                </a:lnTo>
                <a:lnTo>
                  <a:pt x="833781" y="57762"/>
                </a:lnTo>
                <a:lnTo>
                  <a:pt x="776741" y="68960"/>
                </a:lnTo>
                <a:lnTo>
                  <a:pt x="719503" y="80742"/>
                </a:lnTo>
                <a:lnTo>
                  <a:pt x="662271" y="93005"/>
                </a:lnTo>
                <a:lnTo>
                  <a:pt x="605250" y="105647"/>
                </a:lnTo>
                <a:lnTo>
                  <a:pt x="554906" y="117122"/>
                </a:lnTo>
                <a:lnTo>
                  <a:pt x="505034" y="128744"/>
                </a:lnTo>
                <a:lnTo>
                  <a:pt x="455776" y="140444"/>
                </a:lnTo>
                <a:lnTo>
                  <a:pt x="407277" y="152149"/>
                </a:lnTo>
                <a:lnTo>
                  <a:pt x="359679" y="163788"/>
                </a:lnTo>
                <a:lnTo>
                  <a:pt x="313126" y="175289"/>
                </a:lnTo>
                <a:lnTo>
                  <a:pt x="267761" y="186582"/>
                </a:lnTo>
                <a:lnTo>
                  <a:pt x="223728" y="197594"/>
                </a:lnTo>
                <a:lnTo>
                  <a:pt x="181171" y="208255"/>
                </a:lnTo>
                <a:lnTo>
                  <a:pt x="135236" y="219738"/>
                </a:lnTo>
                <a:lnTo>
                  <a:pt x="91554" y="230585"/>
                </a:lnTo>
                <a:lnTo>
                  <a:pt x="50330" y="240692"/>
                </a:lnTo>
                <a:lnTo>
                  <a:pt x="11767" y="249959"/>
                </a:lnTo>
                <a:lnTo>
                  <a:pt x="0" y="252728"/>
                </a:lnTo>
              </a:path>
            </a:pathLst>
          </a:custGeom>
          <a:noFill/>
          <a:ln w="190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04" name="Google Shape;304;g6e8a369eec_0_225"/>
          <p:cNvSpPr/>
          <p:nvPr/>
        </p:nvSpPr>
        <p:spPr>
          <a:xfrm>
            <a:off x="2416180" y="2344453"/>
            <a:ext cx="146700" cy="1077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05" name="Google Shape;305;g6e8a369eec_0_225"/>
          <p:cNvSpPr/>
          <p:nvPr/>
        </p:nvSpPr>
        <p:spPr>
          <a:xfrm>
            <a:off x="2499999" y="1516347"/>
            <a:ext cx="1050057" cy="787754"/>
          </a:xfrm>
          <a:custGeom>
            <a:avLst/>
            <a:gdLst/>
            <a:ahLst/>
            <a:cxnLst/>
            <a:rect l="l" t="t" r="r" b="b"/>
            <a:pathLst>
              <a:path w="788035" h="591185" extrusionOk="0">
                <a:moveTo>
                  <a:pt x="787799" y="524999"/>
                </a:moveTo>
                <a:lnTo>
                  <a:pt x="0" y="524999"/>
                </a:lnTo>
                <a:lnTo>
                  <a:pt x="0" y="0"/>
                </a:lnTo>
                <a:lnTo>
                  <a:pt x="787799" y="0"/>
                </a:lnTo>
                <a:lnTo>
                  <a:pt x="787799" y="524999"/>
                </a:lnTo>
                <a:close/>
              </a:path>
              <a:path w="788035" h="591185" extrusionOk="0">
                <a:moveTo>
                  <a:pt x="229777" y="590624"/>
                </a:moveTo>
                <a:lnTo>
                  <a:pt x="131299" y="524999"/>
                </a:lnTo>
                <a:lnTo>
                  <a:pt x="328249" y="524999"/>
                </a:lnTo>
                <a:lnTo>
                  <a:pt x="229777" y="59062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06" name="Google Shape;306;g6e8a369eec_0_225"/>
          <p:cNvSpPr/>
          <p:nvPr/>
        </p:nvSpPr>
        <p:spPr>
          <a:xfrm>
            <a:off x="2500000" y="1516347"/>
            <a:ext cx="1050057" cy="787754"/>
          </a:xfrm>
          <a:custGeom>
            <a:avLst/>
            <a:gdLst/>
            <a:ahLst/>
            <a:cxnLst/>
            <a:rect l="l" t="t" r="r" b="b"/>
            <a:pathLst>
              <a:path w="788035" h="591185" extrusionOk="0">
                <a:moveTo>
                  <a:pt x="0" y="0"/>
                </a:moveTo>
                <a:lnTo>
                  <a:pt x="131299" y="0"/>
                </a:lnTo>
                <a:lnTo>
                  <a:pt x="328249" y="0"/>
                </a:lnTo>
                <a:lnTo>
                  <a:pt x="787799" y="0"/>
                </a:lnTo>
                <a:lnTo>
                  <a:pt x="787799" y="306249"/>
                </a:lnTo>
                <a:lnTo>
                  <a:pt x="787799" y="437499"/>
                </a:lnTo>
                <a:lnTo>
                  <a:pt x="787799" y="524999"/>
                </a:lnTo>
                <a:lnTo>
                  <a:pt x="328249" y="524999"/>
                </a:lnTo>
                <a:lnTo>
                  <a:pt x="229777" y="590624"/>
                </a:lnTo>
                <a:lnTo>
                  <a:pt x="131299" y="524999"/>
                </a:lnTo>
                <a:lnTo>
                  <a:pt x="0" y="524999"/>
                </a:lnTo>
                <a:lnTo>
                  <a:pt x="0" y="437499"/>
                </a:lnTo>
                <a:lnTo>
                  <a:pt x="0" y="306249"/>
                </a:lnTo>
                <a:lnTo>
                  <a:pt x="0" y="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07" name="Google Shape;307;g6e8a369eec_0_225"/>
          <p:cNvSpPr txBox="1"/>
          <p:nvPr/>
        </p:nvSpPr>
        <p:spPr>
          <a:xfrm>
            <a:off x="2765379" y="1720636"/>
            <a:ext cx="519900" cy="2775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IN" sz="1600">
                <a:latin typeface="Arial"/>
                <a:ea typeface="Arial"/>
                <a:cs typeface="Arial"/>
                <a:sym typeface="Arial"/>
              </a:rPr>
              <a:t>Dag?</a:t>
            </a:r>
            <a:endParaRPr sz="1600">
              <a:latin typeface="Arial"/>
              <a:ea typeface="Arial"/>
              <a:cs typeface="Arial"/>
              <a:sym typeface="Arial"/>
            </a:endParaRPr>
          </a:p>
        </p:txBody>
      </p:sp>
      <p:sp>
        <p:nvSpPr>
          <p:cNvPr id="308" name="Google Shape;308;g6e8a369eec_0_225"/>
          <p:cNvSpPr/>
          <p:nvPr/>
        </p:nvSpPr>
        <p:spPr>
          <a:xfrm>
            <a:off x="3367833" y="3776831"/>
            <a:ext cx="1258206" cy="1258206"/>
          </a:xfrm>
          <a:custGeom>
            <a:avLst/>
            <a:gdLst/>
            <a:ahLst/>
            <a:cxnLst/>
            <a:rect l="l" t="t" r="r" b="b"/>
            <a:pathLst>
              <a:path w="944245" h="944245" extrusionOk="0">
                <a:moveTo>
                  <a:pt x="0" y="944188"/>
                </a:moveTo>
                <a:lnTo>
                  <a:pt x="944188"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09" name="Google Shape;309;g6e8a369eec_0_225"/>
          <p:cNvSpPr/>
          <p:nvPr/>
        </p:nvSpPr>
        <p:spPr>
          <a:xfrm>
            <a:off x="4611917" y="3736077"/>
            <a:ext cx="55845" cy="55845"/>
          </a:xfrm>
          <a:custGeom>
            <a:avLst/>
            <a:gdLst/>
            <a:ahLst/>
            <a:cxnLst/>
            <a:rect l="l" t="t" r="r" b="b"/>
            <a:pathLst>
              <a:path w="41910" h="41910" extrusionOk="0">
                <a:moveTo>
                  <a:pt x="22249" y="41689"/>
                </a:moveTo>
                <a:lnTo>
                  <a:pt x="0" y="19439"/>
                </a:lnTo>
                <a:lnTo>
                  <a:pt x="41689" y="0"/>
                </a:lnTo>
                <a:lnTo>
                  <a:pt x="22249" y="41689"/>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10" name="Google Shape;310;g6e8a369eec_0_225"/>
          <p:cNvSpPr/>
          <p:nvPr/>
        </p:nvSpPr>
        <p:spPr>
          <a:xfrm>
            <a:off x="4611917" y="3736077"/>
            <a:ext cx="55845" cy="55845"/>
          </a:xfrm>
          <a:custGeom>
            <a:avLst/>
            <a:gdLst/>
            <a:ahLst/>
            <a:cxnLst/>
            <a:rect l="l" t="t" r="r" b="b"/>
            <a:pathLst>
              <a:path w="41910" h="41910" extrusionOk="0">
                <a:moveTo>
                  <a:pt x="22249" y="41689"/>
                </a:moveTo>
                <a:lnTo>
                  <a:pt x="41689" y="0"/>
                </a:lnTo>
                <a:lnTo>
                  <a:pt x="0" y="19439"/>
                </a:lnTo>
                <a:lnTo>
                  <a:pt x="22249" y="41689"/>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11" name="Google Shape;311;g6e8a369eec_0_225"/>
          <p:cNvSpPr txBox="1"/>
          <p:nvPr/>
        </p:nvSpPr>
        <p:spPr>
          <a:xfrm>
            <a:off x="2364612" y="5004739"/>
            <a:ext cx="1839900" cy="2775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IN" sz="1600">
                <a:latin typeface="Arial"/>
                <a:ea typeface="Arial"/>
                <a:cs typeface="Arial"/>
                <a:sym typeface="Arial"/>
              </a:rPr>
              <a:t>n - worker (process)</a:t>
            </a:r>
            <a:endParaRPr sz="1600">
              <a:latin typeface="Arial"/>
              <a:ea typeface="Arial"/>
              <a:cs typeface="Arial"/>
              <a:sym typeface="Arial"/>
            </a:endParaRPr>
          </a:p>
        </p:txBody>
      </p:sp>
      <p:pic>
        <p:nvPicPr>
          <p:cNvPr id="312" name="Google Shape;312;g6e8a369eec_0_225"/>
          <p:cNvPicPr preferRelativeResize="0"/>
          <p:nvPr/>
        </p:nvPicPr>
        <p:blipFill rotWithShape="1">
          <a:blip r:embed="rId6">
            <a:alphaModFix/>
          </a:blip>
          <a:srcRect/>
          <a:stretch/>
        </p:blipFill>
        <p:spPr>
          <a:xfrm>
            <a:off x="0" y="0"/>
            <a:ext cx="401467" cy="4014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g6e8a369eec_0_265"/>
          <p:cNvSpPr/>
          <p:nvPr/>
        </p:nvSpPr>
        <p:spPr>
          <a:xfrm>
            <a:off x="3425283" y="2478765"/>
            <a:ext cx="5373818" cy="1567893"/>
          </a:xfrm>
          <a:custGeom>
            <a:avLst/>
            <a:gdLst/>
            <a:ahLst/>
            <a:cxnLst/>
            <a:rect l="l" t="t" r="r" b="b"/>
            <a:pathLst>
              <a:path w="4032884" h="1176655" extrusionOk="0">
                <a:moveTo>
                  <a:pt x="0" y="0"/>
                </a:moveTo>
                <a:lnTo>
                  <a:pt x="4032599" y="0"/>
                </a:lnTo>
                <a:lnTo>
                  <a:pt x="4032599" y="1176299"/>
                </a:lnTo>
                <a:lnTo>
                  <a:pt x="0" y="1176299"/>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18" name="Google Shape;318;g6e8a369eec_0_265"/>
          <p:cNvSpPr txBox="1">
            <a:spLocks noGrp="1"/>
          </p:cNvSpPr>
          <p:nvPr>
            <p:ph type="title" idx="4294967295"/>
          </p:nvPr>
        </p:nvSpPr>
        <p:spPr>
          <a:xfrm>
            <a:off x="0" y="0"/>
            <a:ext cx="12192000" cy="521700"/>
          </a:xfrm>
          <a:prstGeom prst="rect">
            <a:avLst/>
          </a:prstGeom>
          <a:noFill/>
          <a:ln>
            <a:noFill/>
          </a:ln>
        </p:spPr>
        <p:txBody>
          <a:bodyPr spcFirstLastPara="1" wrap="square" lIns="0" tIns="16925" rIns="0" bIns="0" anchor="t" anchorCtr="0">
            <a:noAutofit/>
          </a:bodyPr>
          <a:lstStyle/>
          <a:p>
            <a:pPr marL="12700" lvl="0" indent="0" algn="l" rtl="0">
              <a:lnSpc>
                <a:spcPct val="100000"/>
              </a:lnSpc>
              <a:spcBef>
                <a:spcPts val="0"/>
              </a:spcBef>
              <a:spcAft>
                <a:spcPts val="0"/>
              </a:spcAft>
              <a:buNone/>
            </a:pPr>
            <a:r>
              <a:rPr lang="en-IN" sz="2400">
                <a:latin typeface="Quattrocento Sans"/>
                <a:ea typeface="Quattrocento Sans"/>
                <a:cs typeface="Quattrocento Sans"/>
                <a:sym typeface="Quattrocento Sans"/>
              </a:rPr>
              <a:t>      </a:t>
            </a:r>
            <a:r>
              <a:rPr lang="en-IN" sz="1800">
                <a:latin typeface="Quattrocento Sans"/>
                <a:ea typeface="Quattrocento Sans"/>
                <a:cs typeface="Quattrocento Sans"/>
                <a:sym typeface="Quattrocento Sans"/>
              </a:rPr>
              <a:t>How Your Work Gets Done - Cont?</a:t>
            </a:r>
            <a:endParaRPr sz="1800">
              <a:latin typeface="Quattrocento Sans"/>
              <a:ea typeface="Quattrocento Sans"/>
              <a:cs typeface="Quattrocento Sans"/>
              <a:sym typeface="Quattrocento Sans"/>
            </a:endParaRPr>
          </a:p>
        </p:txBody>
      </p:sp>
      <p:sp>
        <p:nvSpPr>
          <p:cNvPr id="319" name="Google Shape;319;g6e8a369eec_0_265"/>
          <p:cNvSpPr/>
          <p:nvPr/>
        </p:nvSpPr>
        <p:spPr>
          <a:xfrm>
            <a:off x="5454683" y="2606367"/>
            <a:ext cx="1313205" cy="1313204"/>
          </a:xfrm>
          <a:custGeom>
            <a:avLst/>
            <a:gdLst/>
            <a:ahLst/>
            <a:cxnLst/>
            <a:rect l="l" t="t" r="r" b="b"/>
            <a:pathLst>
              <a:path w="985520" h="985519" extrusionOk="0">
                <a:moveTo>
                  <a:pt x="820746" y="984899"/>
                </a:moveTo>
                <a:lnTo>
                  <a:pt x="164152"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4E556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20" name="Google Shape;320;g6e8a369eec_0_265"/>
          <p:cNvSpPr/>
          <p:nvPr/>
        </p:nvSpPr>
        <p:spPr>
          <a:xfrm>
            <a:off x="5454683" y="2606367"/>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2"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21" name="Google Shape;321;g6e8a369eec_0_265"/>
          <p:cNvSpPr txBox="1"/>
          <p:nvPr/>
        </p:nvSpPr>
        <p:spPr>
          <a:xfrm>
            <a:off x="5636852" y="3117255"/>
            <a:ext cx="947700" cy="2775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IN" sz="1600">
                <a:solidFill>
                  <a:srgbClr val="FFFFFF"/>
                </a:solidFill>
                <a:latin typeface="Arial"/>
                <a:ea typeface="Arial"/>
                <a:cs typeface="Arial"/>
                <a:sym typeface="Arial"/>
              </a:rPr>
              <a:t>Scheduler</a:t>
            </a:r>
            <a:endParaRPr sz="1600">
              <a:latin typeface="Arial"/>
              <a:ea typeface="Arial"/>
              <a:cs typeface="Arial"/>
              <a:sym typeface="Arial"/>
            </a:endParaRPr>
          </a:p>
        </p:txBody>
      </p:sp>
      <p:sp>
        <p:nvSpPr>
          <p:cNvPr id="322" name="Google Shape;322;g6e8a369eec_0_265"/>
          <p:cNvSpPr/>
          <p:nvPr/>
        </p:nvSpPr>
        <p:spPr>
          <a:xfrm>
            <a:off x="3913716" y="2606367"/>
            <a:ext cx="1313205" cy="1313204"/>
          </a:xfrm>
          <a:custGeom>
            <a:avLst/>
            <a:gdLst/>
            <a:ahLst/>
            <a:cxnLst/>
            <a:rect l="l" t="t" r="r" b="b"/>
            <a:pathLst>
              <a:path w="985520" h="985519" extrusionOk="0">
                <a:moveTo>
                  <a:pt x="820746" y="984899"/>
                </a:moveTo>
                <a:lnTo>
                  <a:pt x="164153"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3"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1B212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23" name="Google Shape;323;g6e8a369eec_0_265"/>
          <p:cNvSpPr/>
          <p:nvPr/>
        </p:nvSpPr>
        <p:spPr>
          <a:xfrm>
            <a:off x="3913716" y="2606367"/>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3"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3"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24" name="Google Shape;324;g6e8a369eec_0_265"/>
          <p:cNvSpPr txBox="1"/>
          <p:nvPr/>
        </p:nvSpPr>
        <p:spPr>
          <a:xfrm>
            <a:off x="4152440" y="2996605"/>
            <a:ext cx="833100" cy="519300"/>
          </a:xfrm>
          <a:prstGeom prst="rect">
            <a:avLst/>
          </a:prstGeom>
          <a:noFill/>
          <a:ln>
            <a:noFill/>
          </a:ln>
        </p:spPr>
        <p:txBody>
          <a:bodyPr spcFirstLastPara="1" wrap="square" lIns="0" tIns="26225" rIns="0" bIns="0" anchor="t" anchorCtr="0">
            <a:noAutofit/>
          </a:bodyPr>
          <a:lstStyle/>
          <a:p>
            <a:pPr marL="152400" marR="12700" lvl="0" indent="-139700" algn="l" rtl="0">
              <a:lnSpc>
                <a:spcPct val="119166"/>
              </a:lnSpc>
              <a:spcBef>
                <a:spcPts val="0"/>
              </a:spcBef>
              <a:spcAft>
                <a:spcPts val="0"/>
              </a:spcAft>
              <a:buNone/>
            </a:pPr>
            <a:r>
              <a:rPr lang="en-IN" sz="1600">
                <a:solidFill>
                  <a:srgbClr val="FFFFFF"/>
                </a:solidFill>
                <a:latin typeface="Arial"/>
                <a:ea typeface="Arial"/>
                <a:cs typeface="Arial"/>
                <a:sym typeface="Arial"/>
              </a:rPr>
              <a:t>Executor  (1 - n)</a:t>
            </a:r>
            <a:endParaRPr sz="1600">
              <a:latin typeface="Arial"/>
              <a:ea typeface="Arial"/>
              <a:cs typeface="Arial"/>
              <a:sym typeface="Arial"/>
            </a:endParaRPr>
          </a:p>
        </p:txBody>
      </p:sp>
      <p:sp>
        <p:nvSpPr>
          <p:cNvPr id="325" name="Google Shape;325;g6e8a369eec_0_265"/>
          <p:cNvSpPr/>
          <p:nvPr/>
        </p:nvSpPr>
        <p:spPr>
          <a:xfrm>
            <a:off x="6995649" y="2606367"/>
            <a:ext cx="1313205" cy="1313204"/>
          </a:xfrm>
          <a:custGeom>
            <a:avLst/>
            <a:gdLst/>
            <a:ahLst/>
            <a:cxnLst/>
            <a:rect l="l" t="t" r="r" b="b"/>
            <a:pathLst>
              <a:path w="985520" h="985519" extrusionOk="0">
                <a:moveTo>
                  <a:pt x="820746" y="984899"/>
                </a:moveTo>
                <a:lnTo>
                  <a:pt x="164152"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7890C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26" name="Google Shape;326;g6e8a369eec_0_265"/>
          <p:cNvSpPr/>
          <p:nvPr/>
        </p:nvSpPr>
        <p:spPr>
          <a:xfrm>
            <a:off x="6995649" y="2606367"/>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2"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27" name="Google Shape;327;g6e8a369eec_0_265"/>
          <p:cNvSpPr txBox="1"/>
          <p:nvPr/>
        </p:nvSpPr>
        <p:spPr>
          <a:xfrm>
            <a:off x="7336072" y="2996605"/>
            <a:ext cx="631500" cy="519300"/>
          </a:xfrm>
          <a:prstGeom prst="rect">
            <a:avLst/>
          </a:prstGeom>
          <a:noFill/>
          <a:ln>
            <a:noFill/>
          </a:ln>
        </p:spPr>
        <p:txBody>
          <a:bodyPr spcFirstLastPara="1" wrap="square" lIns="0" tIns="26225" rIns="0" bIns="0" anchor="t" anchorCtr="0">
            <a:noAutofit/>
          </a:bodyPr>
          <a:lstStyle/>
          <a:p>
            <a:pPr marL="12700" marR="12700" lvl="0" indent="101600" algn="l" rtl="0">
              <a:lnSpc>
                <a:spcPct val="119166"/>
              </a:lnSpc>
              <a:spcBef>
                <a:spcPts val="0"/>
              </a:spcBef>
              <a:spcAft>
                <a:spcPts val="0"/>
              </a:spcAft>
              <a:buNone/>
            </a:pPr>
            <a:r>
              <a:rPr lang="en-IN" sz="1600">
                <a:solidFill>
                  <a:srgbClr val="FFFFFF"/>
                </a:solidFill>
                <a:latin typeface="Arial"/>
                <a:ea typeface="Arial"/>
                <a:cs typeface="Arial"/>
                <a:sym typeface="Arial"/>
              </a:rPr>
              <a:t>Web  Server</a:t>
            </a:r>
            <a:endParaRPr sz="1600">
              <a:latin typeface="Arial"/>
              <a:ea typeface="Arial"/>
              <a:cs typeface="Arial"/>
              <a:sym typeface="Arial"/>
            </a:endParaRPr>
          </a:p>
        </p:txBody>
      </p:sp>
      <p:sp>
        <p:nvSpPr>
          <p:cNvPr id="328" name="Google Shape;328;g6e8a369eec_0_265"/>
          <p:cNvSpPr/>
          <p:nvPr/>
        </p:nvSpPr>
        <p:spPr>
          <a:xfrm>
            <a:off x="5454683" y="1559032"/>
            <a:ext cx="1313205" cy="713294"/>
          </a:xfrm>
          <a:custGeom>
            <a:avLst/>
            <a:gdLst/>
            <a:ahLst/>
            <a:cxnLst/>
            <a:rect l="l" t="t" r="r" b="b"/>
            <a:pathLst>
              <a:path w="985520" h="535305" extrusionOk="0">
                <a:moveTo>
                  <a:pt x="0" y="0"/>
                </a:moveTo>
                <a:lnTo>
                  <a:pt x="984899" y="0"/>
                </a:lnTo>
                <a:lnTo>
                  <a:pt x="984899" y="535199"/>
                </a:lnTo>
                <a:lnTo>
                  <a:pt x="0" y="535199"/>
                </a:lnTo>
                <a:lnTo>
                  <a:pt x="0" y="0"/>
                </a:lnTo>
                <a:close/>
              </a:path>
            </a:pathLst>
          </a:custGeom>
          <a:solidFill>
            <a:srgbClr val="F15E2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29" name="Google Shape;329;g6e8a369eec_0_265"/>
          <p:cNvSpPr txBox="1"/>
          <p:nvPr/>
        </p:nvSpPr>
        <p:spPr>
          <a:xfrm>
            <a:off x="5454683" y="1559033"/>
            <a:ext cx="1314000" cy="713700"/>
          </a:xfrm>
          <a:prstGeom prst="rect">
            <a:avLst/>
          </a:prstGeom>
          <a:noFill/>
          <a:ln w="9525" cap="flat" cmpd="sng">
            <a:solidFill>
              <a:srgbClr val="D9D9D9"/>
            </a:solidFill>
            <a:prstDash val="solid"/>
            <a:round/>
            <a:headEnd type="none" w="sm" len="sm"/>
            <a:tailEnd type="none" w="sm" len="sm"/>
          </a:ln>
        </p:spPr>
        <p:txBody>
          <a:bodyPr spcFirstLastPara="1" wrap="square" lIns="0" tIns="116825" rIns="0" bIns="0" anchor="t" anchorCtr="0">
            <a:noAutofit/>
          </a:bodyPr>
          <a:lstStyle/>
          <a:p>
            <a:pPr marL="317500" marR="203200" lvl="0" indent="-101600" algn="l" rtl="0">
              <a:lnSpc>
                <a:spcPct val="119166"/>
              </a:lnSpc>
              <a:spcBef>
                <a:spcPts val="0"/>
              </a:spcBef>
              <a:spcAft>
                <a:spcPts val="0"/>
              </a:spcAft>
              <a:buNone/>
            </a:pPr>
            <a:r>
              <a:rPr lang="en-IN" sz="1600">
                <a:solidFill>
                  <a:srgbClr val="FFFFFF"/>
                </a:solidFill>
                <a:latin typeface="Arial"/>
                <a:ea typeface="Arial"/>
                <a:cs typeface="Arial"/>
                <a:sym typeface="Arial"/>
              </a:rPr>
              <a:t>Queueing  System</a:t>
            </a:r>
            <a:endParaRPr sz="1600">
              <a:latin typeface="Arial"/>
              <a:ea typeface="Arial"/>
              <a:cs typeface="Arial"/>
              <a:sym typeface="Arial"/>
            </a:endParaRPr>
          </a:p>
        </p:txBody>
      </p:sp>
      <p:sp>
        <p:nvSpPr>
          <p:cNvPr id="330" name="Google Shape;330;g6e8a369eec_0_265"/>
          <p:cNvSpPr/>
          <p:nvPr/>
        </p:nvSpPr>
        <p:spPr>
          <a:xfrm>
            <a:off x="5457083" y="4253300"/>
            <a:ext cx="1313205" cy="713293"/>
          </a:xfrm>
          <a:custGeom>
            <a:avLst/>
            <a:gdLst/>
            <a:ahLst/>
            <a:cxnLst/>
            <a:rect l="l" t="t" r="r" b="b"/>
            <a:pathLst>
              <a:path w="985520" h="535304" extrusionOk="0">
                <a:moveTo>
                  <a:pt x="0" y="0"/>
                </a:moveTo>
                <a:lnTo>
                  <a:pt x="984899" y="0"/>
                </a:lnTo>
                <a:lnTo>
                  <a:pt x="984899" y="535199"/>
                </a:lnTo>
                <a:lnTo>
                  <a:pt x="0" y="535199"/>
                </a:lnTo>
                <a:lnTo>
                  <a:pt x="0" y="0"/>
                </a:lnTo>
                <a:close/>
              </a:path>
            </a:pathLst>
          </a:custGeom>
          <a:solidFill>
            <a:srgbClr val="F4D6A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31" name="Google Shape;331;g6e8a369eec_0_265"/>
          <p:cNvSpPr txBox="1"/>
          <p:nvPr/>
        </p:nvSpPr>
        <p:spPr>
          <a:xfrm>
            <a:off x="5457083" y="4253300"/>
            <a:ext cx="1314000" cy="713700"/>
          </a:xfrm>
          <a:prstGeom prst="rect">
            <a:avLst/>
          </a:prstGeom>
          <a:noFill/>
          <a:ln w="9525" cap="flat" cmpd="sng">
            <a:solidFill>
              <a:srgbClr val="D9D9D9"/>
            </a:solidFill>
            <a:prstDash val="solid"/>
            <a:round/>
            <a:headEnd type="none" w="sm" len="sm"/>
            <a:tailEnd type="none" w="sm" len="sm"/>
          </a:ln>
        </p:spPr>
        <p:txBody>
          <a:bodyPr spcFirstLastPara="1" wrap="square" lIns="0" tIns="117675" rIns="0" bIns="0" anchor="t" anchorCtr="0">
            <a:noAutofit/>
          </a:bodyPr>
          <a:lstStyle/>
          <a:p>
            <a:pPr marL="520700" marR="190500" lvl="0" indent="-317500" algn="l" rtl="0">
              <a:lnSpc>
                <a:spcPct val="118333"/>
              </a:lnSpc>
              <a:spcBef>
                <a:spcPts val="0"/>
              </a:spcBef>
              <a:spcAft>
                <a:spcPts val="0"/>
              </a:spcAft>
              <a:buNone/>
            </a:pPr>
            <a:r>
              <a:rPr lang="en-IN" sz="1600">
                <a:solidFill>
                  <a:srgbClr val="1B212C"/>
                </a:solidFill>
                <a:latin typeface="Arial"/>
                <a:ea typeface="Arial"/>
                <a:cs typeface="Arial"/>
                <a:sym typeface="Arial"/>
              </a:rPr>
              <a:t>Metastore  DB</a:t>
            </a:r>
            <a:endParaRPr sz="1600">
              <a:latin typeface="Arial"/>
              <a:ea typeface="Arial"/>
              <a:cs typeface="Arial"/>
              <a:sym typeface="Arial"/>
            </a:endParaRPr>
          </a:p>
        </p:txBody>
      </p:sp>
      <p:sp>
        <p:nvSpPr>
          <p:cNvPr id="332" name="Google Shape;332;g6e8a369eec_0_265"/>
          <p:cNvSpPr/>
          <p:nvPr/>
        </p:nvSpPr>
        <p:spPr>
          <a:xfrm>
            <a:off x="10077582" y="3427132"/>
            <a:ext cx="886751" cy="886752"/>
          </a:xfrm>
          <a:custGeom>
            <a:avLst/>
            <a:gdLst/>
            <a:ahLst/>
            <a:cxnLst/>
            <a:rect l="l" t="t" r="r" b="b"/>
            <a:pathLst>
              <a:path w="665479" h="665480" extrusionOk="0">
                <a:moveTo>
                  <a:pt x="332549" y="665099"/>
                </a:moveTo>
                <a:lnTo>
                  <a:pt x="283408" y="661494"/>
                </a:lnTo>
                <a:lnTo>
                  <a:pt x="236505" y="651020"/>
                </a:lnTo>
                <a:lnTo>
                  <a:pt x="192355" y="634191"/>
                </a:lnTo>
                <a:lnTo>
                  <a:pt x="151472" y="611524"/>
                </a:lnTo>
                <a:lnTo>
                  <a:pt x="114372" y="583531"/>
                </a:lnTo>
                <a:lnTo>
                  <a:pt x="81568" y="550727"/>
                </a:lnTo>
                <a:lnTo>
                  <a:pt x="53575" y="513626"/>
                </a:lnTo>
                <a:lnTo>
                  <a:pt x="30908" y="472744"/>
                </a:lnTo>
                <a:lnTo>
                  <a:pt x="14079" y="428594"/>
                </a:lnTo>
                <a:lnTo>
                  <a:pt x="3605" y="381691"/>
                </a:lnTo>
                <a:lnTo>
                  <a:pt x="0" y="332549"/>
                </a:lnTo>
                <a:lnTo>
                  <a:pt x="3605" y="283408"/>
                </a:lnTo>
                <a:lnTo>
                  <a:pt x="14079" y="236505"/>
                </a:lnTo>
                <a:lnTo>
                  <a:pt x="30908" y="192355"/>
                </a:lnTo>
                <a:lnTo>
                  <a:pt x="53575" y="151473"/>
                </a:lnTo>
                <a:lnTo>
                  <a:pt x="81568" y="114372"/>
                </a:lnTo>
                <a:lnTo>
                  <a:pt x="114372" y="81568"/>
                </a:lnTo>
                <a:lnTo>
                  <a:pt x="151472" y="53575"/>
                </a:lnTo>
                <a:lnTo>
                  <a:pt x="192355" y="30908"/>
                </a:lnTo>
                <a:lnTo>
                  <a:pt x="236505" y="14079"/>
                </a:lnTo>
                <a:lnTo>
                  <a:pt x="283408" y="3605"/>
                </a:lnTo>
                <a:lnTo>
                  <a:pt x="332549" y="0"/>
                </a:lnTo>
                <a:lnTo>
                  <a:pt x="381691" y="3605"/>
                </a:lnTo>
                <a:lnTo>
                  <a:pt x="428594" y="14079"/>
                </a:lnTo>
                <a:lnTo>
                  <a:pt x="472744" y="30908"/>
                </a:lnTo>
                <a:lnTo>
                  <a:pt x="513627" y="53575"/>
                </a:lnTo>
                <a:lnTo>
                  <a:pt x="550727" y="81568"/>
                </a:lnTo>
                <a:lnTo>
                  <a:pt x="583531" y="114372"/>
                </a:lnTo>
                <a:lnTo>
                  <a:pt x="611524" y="151473"/>
                </a:lnTo>
                <a:lnTo>
                  <a:pt x="634191" y="192355"/>
                </a:lnTo>
                <a:lnTo>
                  <a:pt x="651020" y="236505"/>
                </a:lnTo>
                <a:lnTo>
                  <a:pt x="661494" y="283408"/>
                </a:lnTo>
                <a:lnTo>
                  <a:pt x="665099" y="332549"/>
                </a:lnTo>
                <a:lnTo>
                  <a:pt x="661494" y="381691"/>
                </a:lnTo>
                <a:lnTo>
                  <a:pt x="651020" y="428594"/>
                </a:lnTo>
                <a:lnTo>
                  <a:pt x="634191" y="472744"/>
                </a:lnTo>
                <a:lnTo>
                  <a:pt x="611524" y="513626"/>
                </a:lnTo>
                <a:lnTo>
                  <a:pt x="583531" y="550727"/>
                </a:lnTo>
                <a:lnTo>
                  <a:pt x="550727" y="583531"/>
                </a:lnTo>
                <a:lnTo>
                  <a:pt x="513627" y="611524"/>
                </a:lnTo>
                <a:lnTo>
                  <a:pt x="472744" y="634191"/>
                </a:lnTo>
                <a:lnTo>
                  <a:pt x="428594" y="651020"/>
                </a:lnTo>
                <a:lnTo>
                  <a:pt x="381691" y="661494"/>
                </a:lnTo>
                <a:lnTo>
                  <a:pt x="332549" y="665099"/>
                </a:lnTo>
                <a:close/>
              </a:path>
            </a:pathLst>
          </a:custGeom>
          <a:solidFill>
            <a:srgbClr val="A5056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33" name="Google Shape;333;g6e8a369eec_0_265"/>
          <p:cNvSpPr/>
          <p:nvPr/>
        </p:nvSpPr>
        <p:spPr>
          <a:xfrm>
            <a:off x="10332743" y="3691736"/>
            <a:ext cx="376531" cy="93075"/>
          </a:xfrm>
          <a:custGeom>
            <a:avLst/>
            <a:gdLst/>
            <a:ahLst/>
            <a:cxnLst/>
            <a:rect l="l" t="t" r="r" b="b"/>
            <a:pathLst>
              <a:path w="282575" h="69850" extrusionOk="0">
                <a:moveTo>
                  <a:pt x="34640" y="69281"/>
                </a:moveTo>
                <a:lnTo>
                  <a:pt x="21157" y="66559"/>
                </a:lnTo>
                <a:lnTo>
                  <a:pt x="10146" y="59135"/>
                </a:lnTo>
                <a:lnTo>
                  <a:pt x="2722" y="48124"/>
                </a:lnTo>
                <a:lnTo>
                  <a:pt x="0" y="34640"/>
                </a:lnTo>
                <a:lnTo>
                  <a:pt x="2722" y="21157"/>
                </a:lnTo>
                <a:lnTo>
                  <a:pt x="10146" y="10146"/>
                </a:lnTo>
                <a:lnTo>
                  <a:pt x="21157" y="2722"/>
                </a:lnTo>
                <a:lnTo>
                  <a:pt x="34640" y="0"/>
                </a:lnTo>
                <a:lnTo>
                  <a:pt x="48124" y="2722"/>
                </a:lnTo>
                <a:lnTo>
                  <a:pt x="59135" y="10146"/>
                </a:lnTo>
                <a:lnTo>
                  <a:pt x="66559" y="21157"/>
                </a:lnTo>
                <a:lnTo>
                  <a:pt x="69281" y="34640"/>
                </a:lnTo>
                <a:lnTo>
                  <a:pt x="66559" y="48124"/>
                </a:lnTo>
                <a:lnTo>
                  <a:pt x="59135" y="59135"/>
                </a:lnTo>
                <a:lnTo>
                  <a:pt x="48124" y="66559"/>
                </a:lnTo>
                <a:lnTo>
                  <a:pt x="34640" y="69281"/>
                </a:lnTo>
                <a:close/>
              </a:path>
              <a:path w="282575" h="69850" extrusionOk="0">
                <a:moveTo>
                  <a:pt x="247718" y="69281"/>
                </a:moveTo>
                <a:lnTo>
                  <a:pt x="234235" y="66559"/>
                </a:lnTo>
                <a:lnTo>
                  <a:pt x="223224" y="59135"/>
                </a:lnTo>
                <a:lnTo>
                  <a:pt x="215800" y="48124"/>
                </a:lnTo>
                <a:lnTo>
                  <a:pt x="213078" y="34640"/>
                </a:lnTo>
                <a:lnTo>
                  <a:pt x="215800" y="21157"/>
                </a:lnTo>
                <a:lnTo>
                  <a:pt x="223224" y="10146"/>
                </a:lnTo>
                <a:lnTo>
                  <a:pt x="234235" y="2722"/>
                </a:lnTo>
                <a:lnTo>
                  <a:pt x="247718" y="0"/>
                </a:lnTo>
                <a:lnTo>
                  <a:pt x="261202" y="2722"/>
                </a:lnTo>
                <a:lnTo>
                  <a:pt x="272213" y="10146"/>
                </a:lnTo>
                <a:lnTo>
                  <a:pt x="279637" y="21157"/>
                </a:lnTo>
                <a:lnTo>
                  <a:pt x="282359" y="34640"/>
                </a:lnTo>
                <a:lnTo>
                  <a:pt x="279637" y="48124"/>
                </a:lnTo>
                <a:lnTo>
                  <a:pt x="272213" y="59135"/>
                </a:lnTo>
                <a:lnTo>
                  <a:pt x="261202" y="66559"/>
                </a:lnTo>
                <a:lnTo>
                  <a:pt x="247718" y="69281"/>
                </a:lnTo>
                <a:close/>
              </a:path>
            </a:pathLst>
          </a:custGeom>
          <a:solidFill>
            <a:srgbClr val="83035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34" name="Google Shape;334;g6e8a369eec_0_265"/>
          <p:cNvSpPr/>
          <p:nvPr/>
        </p:nvSpPr>
        <p:spPr>
          <a:xfrm>
            <a:off x="10326392" y="3685385"/>
            <a:ext cx="105300" cy="105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35" name="Google Shape;335;g6e8a369eec_0_265"/>
          <p:cNvSpPr/>
          <p:nvPr/>
        </p:nvSpPr>
        <p:spPr>
          <a:xfrm>
            <a:off x="10610497" y="3685385"/>
            <a:ext cx="105300" cy="1053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36" name="Google Shape;336;g6e8a369eec_0_265"/>
          <p:cNvSpPr/>
          <p:nvPr/>
        </p:nvSpPr>
        <p:spPr>
          <a:xfrm>
            <a:off x="10280656" y="4063903"/>
            <a:ext cx="480605" cy="82921"/>
          </a:xfrm>
          <a:custGeom>
            <a:avLst/>
            <a:gdLst/>
            <a:ahLst/>
            <a:cxnLst/>
            <a:rect l="l" t="t" r="r" b="b"/>
            <a:pathLst>
              <a:path w="360679" h="62230" extrusionOk="0">
                <a:moveTo>
                  <a:pt x="0" y="0"/>
                </a:moveTo>
                <a:lnTo>
                  <a:pt x="45054" y="27078"/>
                </a:lnTo>
                <a:lnTo>
                  <a:pt x="90096" y="46420"/>
                </a:lnTo>
                <a:lnTo>
                  <a:pt x="135124" y="58025"/>
                </a:lnTo>
                <a:lnTo>
                  <a:pt x="180139" y="61894"/>
                </a:lnTo>
                <a:lnTo>
                  <a:pt x="225141" y="58025"/>
                </a:lnTo>
                <a:lnTo>
                  <a:pt x="270130" y="46420"/>
                </a:lnTo>
                <a:lnTo>
                  <a:pt x="315105" y="27078"/>
                </a:lnTo>
                <a:lnTo>
                  <a:pt x="360067" y="0"/>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37" name="Google Shape;337;g6e8a369eec_0_265"/>
          <p:cNvSpPr/>
          <p:nvPr/>
        </p:nvSpPr>
        <p:spPr>
          <a:xfrm>
            <a:off x="10077582" y="3427133"/>
            <a:ext cx="886751" cy="886752"/>
          </a:xfrm>
          <a:custGeom>
            <a:avLst/>
            <a:gdLst/>
            <a:ahLst/>
            <a:cxnLst/>
            <a:rect l="l" t="t" r="r" b="b"/>
            <a:pathLst>
              <a:path w="665479" h="665480" extrusionOk="0">
                <a:moveTo>
                  <a:pt x="0" y="332549"/>
                </a:moveTo>
                <a:lnTo>
                  <a:pt x="3605" y="283408"/>
                </a:lnTo>
                <a:lnTo>
                  <a:pt x="14079" y="236505"/>
                </a:lnTo>
                <a:lnTo>
                  <a:pt x="30908" y="192355"/>
                </a:lnTo>
                <a:lnTo>
                  <a:pt x="53575" y="151473"/>
                </a:lnTo>
                <a:lnTo>
                  <a:pt x="81568" y="114372"/>
                </a:lnTo>
                <a:lnTo>
                  <a:pt x="114372" y="81568"/>
                </a:lnTo>
                <a:lnTo>
                  <a:pt x="151472" y="53575"/>
                </a:lnTo>
                <a:lnTo>
                  <a:pt x="192355" y="30908"/>
                </a:lnTo>
                <a:lnTo>
                  <a:pt x="236505" y="14079"/>
                </a:lnTo>
                <a:lnTo>
                  <a:pt x="283408" y="3605"/>
                </a:lnTo>
                <a:lnTo>
                  <a:pt x="332549" y="0"/>
                </a:lnTo>
                <a:lnTo>
                  <a:pt x="381691" y="3605"/>
                </a:lnTo>
                <a:lnTo>
                  <a:pt x="428594" y="14079"/>
                </a:lnTo>
                <a:lnTo>
                  <a:pt x="472744" y="30908"/>
                </a:lnTo>
                <a:lnTo>
                  <a:pt x="513627" y="53575"/>
                </a:lnTo>
                <a:lnTo>
                  <a:pt x="550727" y="81568"/>
                </a:lnTo>
                <a:lnTo>
                  <a:pt x="583531" y="114372"/>
                </a:lnTo>
                <a:lnTo>
                  <a:pt x="611524" y="151473"/>
                </a:lnTo>
                <a:lnTo>
                  <a:pt x="634191" y="192355"/>
                </a:lnTo>
                <a:lnTo>
                  <a:pt x="651020" y="236505"/>
                </a:lnTo>
                <a:lnTo>
                  <a:pt x="661494" y="283408"/>
                </a:lnTo>
                <a:lnTo>
                  <a:pt x="665099" y="332549"/>
                </a:lnTo>
                <a:lnTo>
                  <a:pt x="661494" y="381691"/>
                </a:lnTo>
                <a:lnTo>
                  <a:pt x="651020" y="428594"/>
                </a:lnTo>
                <a:lnTo>
                  <a:pt x="634191" y="472744"/>
                </a:lnTo>
                <a:lnTo>
                  <a:pt x="611524" y="513626"/>
                </a:lnTo>
                <a:lnTo>
                  <a:pt x="583531" y="550727"/>
                </a:lnTo>
                <a:lnTo>
                  <a:pt x="550727" y="583531"/>
                </a:lnTo>
                <a:lnTo>
                  <a:pt x="513627" y="611524"/>
                </a:lnTo>
                <a:lnTo>
                  <a:pt x="472744" y="634191"/>
                </a:lnTo>
                <a:lnTo>
                  <a:pt x="428594" y="651020"/>
                </a:lnTo>
                <a:lnTo>
                  <a:pt x="381691" y="661494"/>
                </a:lnTo>
                <a:lnTo>
                  <a:pt x="332549" y="665099"/>
                </a:lnTo>
                <a:lnTo>
                  <a:pt x="283408" y="661494"/>
                </a:lnTo>
                <a:lnTo>
                  <a:pt x="236505" y="651020"/>
                </a:lnTo>
                <a:lnTo>
                  <a:pt x="192355" y="634191"/>
                </a:lnTo>
                <a:lnTo>
                  <a:pt x="151472" y="611524"/>
                </a:lnTo>
                <a:lnTo>
                  <a:pt x="114372" y="583531"/>
                </a:lnTo>
                <a:lnTo>
                  <a:pt x="81568" y="550727"/>
                </a:lnTo>
                <a:lnTo>
                  <a:pt x="53575" y="513626"/>
                </a:lnTo>
                <a:lnTo>
                  <a:pt x="30908" y="472744"/>
                </a:lnTo>
                <a:lnTo>
                  <a:pt x="14079" y="428594"/>
                </a:lnTo>
                <a:lnTo>
                  <a:pt x="3605" y="381691"/>
                </a:lnTo>
                <a:lnTo>
                  <a:pt x="0" y="332549"/>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38" name="Google Shape;338;g6e8a369eec_0_265"/>
          <p:cNvSpPr/>
          <p:nvPr/>
        </p:nvSpPr>
        <p:spPr>
          <a:xfrm>
            <a:off x="8384983" y="3262933"/>
            <a:ext cx="1692275" cy="607527"/>
          </a:xfrm>
          <a:custGeom>
            <a:avLst/>
            <a:gdLst/>
            <a:ahLst/>
            <a:cxnLst/>
            <a:rect l="l" t="t" r="r" b="b"/>
            <a:pathLst>
              <a:path w="1270000" h="455930" extrusionOk="0">
                <a:moveTo>
                  <a:pt x="1269449" y="455699"/>
                </a:moveTo>
                <a:lnTo>
                  <a:pt x="606176" y="455699"/>
                </a:lnTo>
                <a:lnTo>
                  <a:pt x="606176" y="0"/>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39" name="Google Shape;339;g6e8a369eec_0_265"/>
          <p:cNvSpPr/>
          <p:nvPr/>
        </p:nvSpPr>
        <p:spPr>
          <a:xfrm>
            <a:off x="8327348" y="3241956"/>
            <a:ext cx="58382" cy="42307"/>
          </a:xfrm>
          <a:custGeom>
            <a:avLst/>
            <a:gdLst/>
            <a:ahLst/>
            <a:cxnLst/>
            <a:rect l="l" t="t" r="r" b="b"/>
            <a:pathLst>
              <a:path w="43814" h="31750" extrusionOk="0">
                <a:moveTo>
                  <a:pt x="43225" y="31465"/>
                </a:moveTo>
                <a:lnTo>
                  <a:pt x="0" y="15732"/>
                </a:lnTo>
                <a:lnTo>
                  <a:pt x="43225" y="0"/>
                </a:lnTo>
                <a:lnTo>
                  <a:pt x="43225" y="31465"/>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40" name="Google Shape;340;g6e8a369eec_0_265"/>
          <p:cNvSpPr/>
          <p:nvPr/>
        </p:nvSpPr>
        <p:spPr>
          <a:xfrm>
            <a:off x="8327348" y="3241956"/>
            <a:ext cx="58382" cy="42307"/>
          </a:xfrm>
          <a:custGeom>
            <a:avLst/>
            <a:gdLst/>
            <a:ahLst/>
            <a:cxnLst/>
            <a:rect l="l" t="t" r="r" b="b"/>
            <a:pathLst>
              <a:path w="43814" h="31750" extrusionOk="0">
                <a:moveTo>
                  <a:pt x="43225" y="0"/>
                </a:moveTo>
                <a:lnTo>
                  <a:pt x="0" y="15732"/>
                </a:lnTo>
                <a:lnTo>
                  <a:pt x="43225" y="31465"/>
                </a:lnTo>
                <a:lnTo>
                  <a:pt x="43225"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41" name="Google Shape;341;g6e8a369eec_0_265"/>
          <p:cNvSpPr/>
          <p:nvPr/>
        </p:nvSpPr>
        <p:spPr>
          <a:xfrm>
            <a:off x="1227583" y="1739367"/>
            <a:ext cx="1144824" cy="1144824"/>
          </a:xfrm>
          <a:custGeom>
            <a:avLst/>
            <a:gdLst/>
            <a:ahLst/>
            <a:cxnLst/>
            <a:rect l="l" t="t" r="r" b="b"/>
            <a:pathLst>
              <a:path w="859155" h="859155" extrusionOk="0">
                <a:moveTo>
                  <a:pt x="715747" y="858899"/>
                </a:moveTo>
                <a:lnTo>
                  <a:pt x="0" y="858899"/>
                </a:lnTo>
                <a:lnTo>
                  <a:pt x="0" y="0"/>
                </a:lnTo>
                <a:lnTo>
                  <a:pt x="858899" y="0"/>
                </a:lnTo>
                <a:lnTo>
                  <a:pt x="858899" y="715746"/>
                </a:lnTo>
                <a:lnTo>
                  <a:pt x="715747" y="858899"/>
                </a:lnTo>
                <a:close/>
              </a:path>
            </a:pathLst>
          </a:custGeom>
          <a:solidFill>
            <a:srgbClr val="B4A7D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42" name="Google Shape;342;g6e8a369eec_0_265"/>
          <p:cNvSpPr/>
          <p:nvPr/>
        </p:nvSpPr>
        <p:spPr>
          <a:xfrm>
            <a:off x="2181912" y="2693696"/>
            <a:ext cx="191227" cy="191227"/>
          </a:xfrm>
          <a:custGeom>
            <a:avLst/>
            <a:gdLst/>
            <a:ahLst/>
            <a:cxnLst/>
            <a:rect l="l" t="t" r="r" b="b"/>
            <a:pathLst>
              <a:path w="143510" h="143510" extrusionOk="0">
                <a:moveTo>
                  <a:pt x="0" y="143152"/>
                </a:moveTo>
                <a:lnTo>
                  <a:pt x="28630" y="28630"/>
                </a:lnTo>
                <a:lnTo>
                  <a:pt x="143152" y="0"/>
                </a:lnTo>
                <a:lnTo>
                  <a:pt x="0" y="143152"/>
                </a:lnTo>
                <a:close/>
              </a:path>
            </a:pathLst>
          </a:custGeom>
          <a:solidFill>
            <a:srgbClr val="8F85A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43" name="Google Shape;343;g6e8a369eec_0_265"/>
          <p:cNvSpPr/>
          <p:nvPr/>
        </p:nvSpPr>
        <p:spPr>
          <a:xfrm>
            <a:off x="1227583" y="1739367"/>
            <a:ext cx="1144824" cy="1144824"/>
          </a:xfrm>
          <a:custGeom>
            <a:avLst/>
            <a:gdLst/>
            <a:ahLst/>
            <a:cxnLst/>
            <a:rect l="l" t="t" r="r" b="b"/>
            <a:pathLst>
              <a:path w="859155" h="859155" extrusionOk="0">
                <a:moveTo>
                  <a:pt x="715747" y="858899"/>
                </a:moveTo>
                <a:lnTo>
                  <a:pt x="744377" y="744377"/>
                </a:lnTo>
                <a:lnTo>
                  <a:pt x="858899" y="715746"/>
                </a:lnTo>
                <a:lnTo>
                  <a:pt x="715747" y="858899"/>
                </a:lnTo>
                <a:lnTo>
                  <a:pt x="0" y="858899"/>
                </a:lnTo>
                <a:lnTo>
                  <a:pt x="0" y="0"/>
                </a:lnTo>
                <a:lnTo>
                  <a:pt x="858899" y="0"/>
                </a:lnTo>
                <a:lnTo>
                  <a:pt x="858899" y="715746"/>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44" name="Google Shape;344;g6e8a369eec_0_265"/>
          <p:cNvSpPr txBox="1"/>
          <p:nvPr/>
        </p:nvSpPr>
        <p:spPr>
          <a:xfrm>
            <a:off x="1495267" y="1950169"/>
            <a:ext cx="609600" cy="519300"/>
          </a:xfrm>
          <a:prstGeom prst="rect">
            <a:avLst/>
          </a:prstGeom>
          <a:noFill/>
          <a:ln>
            <a:noFill/>
          </a:ln>
        </p:spPr>
        <p:txBody>
          <a:bodyPr spcFirstLastPara="1" wrap="square" lIns="0" tIns="26225" rIns="0" bIns="0" anchor="t" anchorCtr="0">
            <a:noAutofit/>
          </a:bodyPr>
          <a:lstStyle/>
          <a:p>
            <a:pPr marL="12700" marR="12700" lvl="0" indent="101600" algn="l" rtl="0">
              <a:lnSpc>
                <a:spcPct val="119166"/>
              </a:lnSpc>
              <a:spcBef>
                <a:spcPts val="0"/>
              </a:spcBef>
              <a:spcAft>
                <a:spcPts val="0"/>
              </a:spcAft>
              <a:buNone/>
            </a:pPr>
            <a:r>
              <a:rPr lang="en-IN" sz="1600">
                <a:latin typeface="Arial"/>
                <a:ea typeface="Arial"/>
                <a:cs typeface="Arial"/>
                <a:sym typeface="Arial"/>
              </a:rPr>
              <a:t>Dag  Folder</a:t>
            </a:r>
            <a:endParaRPr sz="1600">
              <a:latin typeface="Arial"/>
              <a:ea typeface="Arial"/>
              <a:cs typeface="Arial"/>
              <a:sym typeface="Arial"/>
            </a:endParaRPr>
          </a:p>
        </p:txBody>
      </p:sp>
      <p:sp>
        <p:nvSpPr>
          <p:cNvPr id="345" name="Google Shape;345;g6e8a369eec_0_265"/>
          <p:cNvSpPr/>
          <p:nvPr/>
        </p:nvSpPr>
        <p:spPr>
          <a:xfrm>
            <a:off x="2555063" y="2240507"/>
            <a:ext cx="3563085" cy="2366647"/>
          </a:xfrm>
          <a:custGeom>
            <a:avLst/>
            <a:gdLst/>
            <a:ahLst/>
            <a:cxnLst/>
            <a:rect l="l" t="t" r="r" b="b"/>
            <a:pathLst>
              <a:path w="2673985" h="1776095" extrusionOk="0">
                <a:moveTo>
                  <a:pt x="2673615" y="268194"/>
                </a:moveTo>
                <a:lnTo>
                  <a:pt x="2653780" y="227292"/>
                </a:lnTo>
                <a:lnTo>
                  <a:pt x="2619712" y="198262"/>
                </a:lnTo>
                <a:lnTo>
                  <a:pt x="2570306" y="168688"/>
                </a:lnTo>
                <a:lnTo>
                  <a:pt x="2506706" y="139309"/>
                </a:lnTo>
                <a:lnTo>
                  <a:pt x="2469942" y="124924"/>
                </a:lnTo>
                <a:lnTo>
                  <a:pt x="2430060" y="110867"/>
                </a:lnTo>
                <a:lnTo>
                  <a:pt x="2387202" y="97229"/>
                </a:lnTo>
                <a:lnTo>
                  <a:pt x="2341512" y="84103"/>
                </a:lnTo>
                <a:lnTo>
                  <a:pt x="2293134" y="71581"/>
                </a:lnTo>
                <a:lnTo>
                  <a:pt x="2242210" y="59757"/>
                </a:lnTo>
                <a:lnTo>
                  <a:pt x="2188884" y="48723"/>
                </a:lnTo>
                <a:lnTo>
                  <a:pt x="2133298" y="38571"/>
                </a:lnTo>
                <a:lnTo>
                  <a:pt x="2075597" y="29395"/>
                </a:lnTo>
                <a:lnTo>
                  <a:pt x="2015924" y="21286"/>
                </a:lnTo>
                <a:lnTo>
                  <a:pt x="1954421" y="14337"/>
                </a:lnTo>
                <a:lnTo>
                  <a:pt x="1891232" y="8642"/>
                </a:lnTo>
                <a:lnTo>
                  <a:pt x="1826501" y="4292"/>
                </a:lnTo>
                <a:lnTo>
                  <a:pt x="1760370" y="1380"/>
                </a:lnTo>
                <a:lnTo>
                  <a:pt x="1692982" y="0"/>
                </a:lnTo>
                <a:lnTo>
                  <a:pt x="1624482" y="242"/>
                </a:lnTo>
                <a:lnTo>
                  <a:pt x="1555012" y="2201"/>
                </a:lnTo>
                <a:lnTo>
                  <a:pt x="1484715" y="5968"/>
                </a:lnTo>
                <a:lnTo>
                  <a:pt x="1413735" y="11637"/>
                </a:lnTo>
                <a:lnTo>
                  <a:pt x="1342214" y="19299"/>
                </a:lnTo>
                <a:lnTo>
                  <a:pt x="1288773" y="26334"/>
                </a:lnTo>
                <a:lnTo>
                  <a:pt x="1235205" y="34497"/>
                </a:lnTo>
                <a:lnTo>
                  <a:pt x="1181603" y="43763"/>
                </a:lnTo>
                <a:lnTo>
                  <a:pt x="1128060" y="54107"/>
                </a:lnTo>
                <a:lnTo>
                  <a:pt x="1074667" y="65503"/>
                </a:lnTo>
                <a:lnTo>
                  <a:pt x="1021519" y="77926"/>
                </a:lnTo>
                <a:lnTo>
                  <a:pt x="968707" y="91351"/>
                </a:lnTo>
                <a:lnTo>
                  <a:pt x="916324" y="105752"/>
                </a:lnTo>
                <a:lnTo>
                  <a:pt x="864463" y="121105"/>
                </a:lnTo>
                <a:lnTo>
                  <a:pt x="813217" y="137383"/>
                </a:lnTo>
                <a:lnTo>
                  <a:pt x="762677" y="154561"/>
                </a:lnTo>
                <a:lnTo>
                  <a:pt x="712937" y="172614"/>
                </a:lnTo>
                <a:lnTo>
                  <a:pt x="664090" y="191517"/>
                </a:lnTo>
                <a:lnTo>
                  <a:pt x="616228" y="211245"/>
                </a:lnTo>
                <a:lnTo>
                  <a:pt x="569443" y="231771"/>
                </a:lnTo>
                <a:lnTo>
                  <a:pt x="523829" y="253071"/>
                </a:lnTo>
                <a:lnTo>
                  <a:pt x="479478" y="275120"/>
                </a:lnTo>
                <a:lnTo>
                  <a:pt x="436482" y="297891"/>
                </a:lnTo>
                <a:lnTo>
                  <a:pt x="394935" y="321360"/>
                </a:lnTo>
                <a:lnTo>
                  <a:pt x="354928" y="345502"/>
                </a:lnTo>
                <a:lnTo>
                  <a:pt x="316556" y="370290"/>
                </a:lnTo>
                <a:lnTo>
                  <a:pt x="279909" y="395701"/>
                </a:lnTo>
                <a:lnTo>
                  <a:pt x="245082" y="421707"/>
                </a:lnTo>
                <a:lnTo>
                  <a:pt x="212166" y="448285"/>
                </a:lnTo>
                <a:lnTo>
                  <a:pt x="181254" y="475408"/>
                </a:lnTo>
                <a:lnTo>
                  <a:pt x="152439" y="503052"/>
                </a:lnTo>
                <a:lnTo>
                  <a:pt x="125813" y="531191"/>
                </a:lnTo>
                <a:lnTo>
                  <a:pt x="79502" y="588852"/>
                </a:lnTo>
                <a:lnTo>
                  <a:pt x="43060" y="648189"/>
                </a:lnTo>
                <a:lnTo>
                  <a:pt x="17229" y="709000"/>
                </a:lnTo>
                <a:lnTo>
                  <a:pt x="2750" y="771082"/>
                </a:lnTo>
                <a:lnTo>
                  <a:pt x="0" y="802536"/>
                </a:lnTo>
                <a:lnTo>
                  <a:pt x="365" y="834231"/>
                </a:lnTo>
                <a:lnTo>
                  <a:pt x="10814" y="898247"/>
                </a:lnTo>
                <a:lnTo>
                  <a:pt x="33860" y="961270"/>
                </a:lnTo>
                <a:lnTo>
                  <a:pt x="69248" y="1024546"/>
                </a:lnTo>
                <a:lnTo>
                  <a:pt x="91396" y="1056161"/>
                </a:lnTo>
                <a:lnTo>
                  <a:pt x="116419" y="1087698"/>
                </a:lnTo>
                <a:lnTo>
                  <a:pt x="144247" y="1119110"/>
                </a:lnTo>
                <a:lnTo>
                  <a:pt x="174810" y="1150350"/>
                </a:lnTo>
                <a:lnTo>
                  <a:pt x="208037" y="1181371"/>
                </a:lnTo>
                <a:lnTo>
                  <a:pt x="243859" y="1212125"/>
                </a:lnTo>
                <a:lnTo>
                  <a:pt x="282204" y="1242565"/>
                </a:lnTo>
                <a:lnTo>
                  <a:pt x="323004" y="1272645"/>
                </a:lnTo>
                <a:lnTo>
                  <a:pt x="366187" y="1302317"/>
                </a:lnTo>
                <a:lnTo>
                  <a:pt x="411683" y="1331534"/>
                </a:lnTo>
                <a:lnTo>
                  <a:pt x="459423" y="1360250"/>
                </a:lnTo>
                <a:lnTo>
                  <a:pt x="509336" y="1388416"/>
                </a:lnTo>
                <a:lnTo>
                  <a:pt x="561351" y="1415986"/>
                </a:lnTo>
                <a:lnTo>
                  <a:pt x="615399" y="1442912"/>
                </a:lnTo>
                <a:lnTo>
                  <a:pt x="671409" y="1469148"/>
                </a:lnTo>
                <a:lnTo>
                  <a:pt x="729311" y="1494647"/>
                </a:lnTo>
                <a:lnTo>
                  <a:pt x="771789" y="1512383"/>
                </a:lnTo>
                <a:lnTo>
                  <a:pt x="815171" y="1529701"/>
                </a:lnTo>
                <a:lnTo>
                  <a:pt x="859431" y="1546585"/>
                </a:lnTo>
                <a:lnTo>
                  <a:pt x="904544" y="1563016"/>
                </a:lnTo>
                <a:lnTo>
                  <a:pt x="950484" y="1578979"/>
                </a:lnTo>
                <a:lnTo>
                  <a:pt x="997225" y="1594455"/>
                </a:lnTo>
                <a:lnTo>
                  <a:pt x="1044743" y="1609429"/>
                </a:lnTo>
                <a:lnTo>
                  <a:pt x="1093010" y="1623881"/>
                </a:lnTo>
                <a:lnTo>
                  <a:pt x="1142003" y="1637796"/>
                </a:lnTo>
                <a:lnTo>
                  <a:pt x="1191694" y="1651157"/>
                </a:lnTo>
                <a:lnTo>
                  <a:pt x="1242059" y="1663945"/>
                </a:lnTo>
                <a:lnTo>
                  <a:pt x="1293072" y="1676144"/>
                </a:lnTo>
                <a:lnTo>
                  <a:pt x="1344708" y="1687737"/>
                </a:lnTo>
                <a:lnTo>
                  <a:pt x="1396940" y="1698706"/>
                </a:lnTo>
                <a:lnTo>
                  <a:pt x="1443112" y="1707779"/>
                </a:lnTo>
                <a:lnTo>
                  <a:pt x="1489705" y="1716350"/>
                </a:lnTo>
                <a:lnTo>
                  <a:pt x="1536701" y="1724408"/>
                </a:lnTo>
                <a:lnTo>
                  <a:pt x="1584082" y="1731940"/>
                </a:lnTo>
                <a:lnTo>
                  <a:pt x="1631832" y="1738936"/>
                </a:lnTo>
                <a:lnTo>
                  <a:pt x="1679934" y="1745384"/>
                </a:lnTo>
                <a:lnTo>
                  <a:pt x="1728370" y="1751273"/>
                </a:lnTo>
                <a:lnTo>
                  <a:pt x="1777123" y="1756590"/>
                </a:lnTo>
                <a:lnTo>
                  <a:pt x="1826177" y="1761325"/>
                </a:lnTo>
                <a:lnTo>
                  <a:pt x="1875514" y="1765466"/>
                </a:lnTo>
                <a:lnTo>
                  <a:pt x="1925116" y="1769002"/>
                </a:lnTo>
                <a:lnTo>
                  <a:pt x="1974967" y="1771920"/>
                </a:lnTo>
                <a:lnTo>
                  <a:pt x="2025050" y="1774210"/>
                </a:lnTo>
                <a:lnTo>
                  <a:pt x="2050172" y="1775116"/>
                </a:lnTo>
                <a:lnTo>
                  <a:pt x="2062227" y="1775492"/>
                </a:lnTo>
              </a:path>
            </a:pathLst>
          </a:custGeom>
          <a:noFill/>
          <a:ln w="190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46" name="Google Shape;346;g6e8a369eec_0_265"/>
          <p:cNvSpPr/>
          <p:nvPr/>
        </p:nvSpPr>
        <p:spPr>
          <a:xfrm>
            <a:off x="5291374" y="4553181"/>
            <a:ext cx="141300" cy="1092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47" name="Google Shape;347;g6e8a369eec_0_265"/>
          <p:cNvSpPr/>
          <p:nvPr/>
        </p:nvSpPr>
        <p:spPr>
          <a:xfrm>
            <a:off x="1434580" y="3002533"/>
            <a:ext cx="2478335" cy="1127901"/>
          </a:xfrm>
          <a:custGeom>
            <a:avLst/>
            <a:gdLst/>
            <a:ahLst/>
            <a:cxnLst/>
            <a:rect l="l" t="t" r="r" b="b"/>
            <a:pathLst>
              <a:path w="1859914" h="846455" extrusionOk="0">
                <a:moveTo>
                  <a:pt x="65999" y="846299"/>
                </a:moveTo>
                <a:lnTo>
                  <a:pt x="0" y="177599"/>
                </a:lnTo>
                <a:lnTo>
                  <a:pt x="1793400" y="0"/>
                </a:lnTo>
                <a:lnTo>
                  <a:pt x="1859400" y="668699"/>
                </a:lnTo>
                <a:lnTo>
                  <a:pt x="1560500" y="698299"/>
                </a:lnTo>
                <a:lnTo>
                  <a:pt x="1469872" y="742699"/>
                </a:lnTo>
                <a:lnTo>
                  <a:pt x="1112150" y="742699"/>
                </a:lnTo>
                <a:lnTo>
                  <a:pt x="65999" y="846299"/>
                </a:lnTo>
                <a:close/>
              </a:path>
              <a:path w="1859914" h="846455" extrusionOk="0">
                <a:moveTo>
                  <a:pt x="1344568" y="804087"/>
                </a:moveTo>
                <a:lnTo>
                  <a:pt x="1112150" y="742699"/>
                </a:lnTo>
                <a:lnTo>
                  <a:pt x="1469872" y="742699"/>
                </a:lnTo>
                <a:lnTo>
                  <a:pt x="1344568" y="80408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48" name="Google Shape;348;g6e8a369eec_0_265"/>
          <p:cNvSpPr/>
          <p:nvPr/>
        </p:nvSpPr>
        <p:spPr>
          <a:xfrm>
            <a:off x="1434580" y="3002533"/>
            <a:ext cx="2478335" cy="1127901"/>
          </a:xfrm>
          <a:custGeom>
            <a:avLst/>
            <a:gdLst/>
            <a:ahLst/>
            <a:cxnLst/>
            <a:rect l="l" t="t" r="r" b="b"/>
            <a:pathLst>
              <a:path w="1859914" h="846455" extrusionOk="0">
                <a:moveTo>
                  <a:pt x="1793400" y="0"/>
                </a:moveTo>
                <a:lnTo>
                  <a:pt x="1494500" y="29599"/>
                </a:lnTo>
                <a:lnTo>
                  <a:pt x="1046150" y="73999"/>
                </a:lnTo>
                <a:lnTo>
                  <a:pt x="0" y="177599"/>
                </a:lnTo>
                <a:lnTo>
                  <a:pt x="38499" y="567674"/>
                </a:lnTo>
                <a:lnTo>
                  <a:pt x="54999" y="734849"/>
                </a:lnTo>
                <a:lnTo>
                  <a:pt x="65999" y="846299"/>
                </a:lnTo>
                <a:lnTo>
                  <a:pt x="1112150" y="742699"/>
                </a:lnTo>
                <a:lnTo>
                  <a:pt x="1344568" y="804087"/>
                </a:lnTo>
                <a:lnTo>
                  <a:pt x="1560500" y="698299"/>
                </a:lnTo>
                <a:lnTo>
                  <a:pt x="1859400" y="668699"/>
                </a:lnTo>
                <a:lnTo>
                  <a:pt x="1848400" y="557249"/>
                </a:lnTo>
                <a:lnTo>
                  <a:pt x="1831900" y="390074"/>
                </a:lnTo>
                <a:lnTo>
                  <a:pt x="1793400" y="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graphicFrame>
        <p:nvGraphicFramePr>
          <p:cNvPr id="349" name="Google Shape;349;g6e8a369eec_0_265"/>
          <p:cNvGraphicFramePr/>
          <p:nvPr/>
        </p:nvGraphicFramePr>
        <p:xfrm>
          <a:off x="6870132" y="4246949"/>
          <a:ext cx="1174350" cy="1042475"/>
        </p:xfrm>
        <a:graphic>
          <a:graphicData uri="http://schemas.openxmlformats.org/drawingml/2006/table">
            <a:tbl>
              <a:tblPr firstRow="1" bandRow="1">
                <a:noFill/>
                <a:tableStyleId>{FCDF20C3-697A-4EFA-B958-4543027146B2}</a:tableStyleId>
              </a:tblPr>
              <a:tblGrid>
                <a:gridCol w="201500">
                  <a:extLst>
                    <a:ext uri="{9D8B030D-6E8A-4147-A177-3AD203B41FA5}">
                      <a16:colId xmlns:a16="http://schemas.microsoft.com/office/drawing/2014/main" val="20000"/>
                    </a:ext>
                  </a:extLst>
                </a:gridCol>
                <a:gridCol w="848375">
                  <a:extLst>
                    <a:ext uri="{9D8B030D-6E8A-4147-A177-3AD203B41FA5}">
                      <a16:colId xmlns:a16="http://schemas.microsoft.com/office/drawing/2014/main" val="20001"/>
                    </a:ext>
                  </a:extLst>
                </a:gridCol>
                <a:gridCol w="124475">
                  <a:extLst>
                    <a:ext uri="{9D8B030D-6E8A-4147-A177-3AD203B41FA5}">
                      <a16:colId xmlns:a16="http://schemas.microsoft.com/office/drawing/2014/main" val="20002"/>
                    </a:ext>
                  </a:extLst>
                </a:gridCol>
              </a:tblGrid>
              <a:tr h="659675">
                <a:tc gridSpan="2">
                  <a:txBody>
                    <a:bodyPr/>
                    <a:lstStyle/>
                    <a:p>
                      <a:pPr marL="114300" marR="0" lvl="0" indent="0" algn="l" rtl="0">
                        <a:lnSpc>
                          <a:spcPct val="100000"/>
                        </a:lnSpc>
                        <a:spcBef>
                          <a:spcPts val="0"/>
                        </a:spcBef>
                        <a:spcAft>
                          <a:spcPts val="0"/>
                        </a:spcAft>
                        <a:buNone/>
                      </a:pPr>
                      <a:r>
                        <a:rPr lang="en-IN" sz="1600" u="none" strike="noStrike" cap="none">
                          <a:solidFill>
                            <a:srgbClr val="1B212C"/>
                          </a:solidFill>
                          <a:latin typeface="Arial"/>
                          <a:ea typeface="Arial"/>
                          <a:cs typeface="Arial"/>
                          <a:sym typeface="Arial"/>
                        </a:rPr>
                        <a:t>DagRun</a:t>
                      </a:r>
                      <a:endParaRPr sz="1600" u="none" strike="noStrike" cap="none">
                        <a:latin typeface="Arial"/>
                        <a:ea typeface="Arial"/>
                        <a:cs typeface="Arial"/>
                        <a:sym typeface="Arial"/>
                      </a:endParaRPr>
                    </a:p>
                  </a:txBody>
                  <a:tcPr marL="0" marR="0" marT="10582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solidFill>
                      <a:srgbClr val="F4D6AD"/>
                    </a:solidFill>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B w="9525" cap="flat" cmpd="sng">
                      <a:solidFill>
                        <a:srgbClr val="D9D9D9"/>
                      </a:solidFill>
                      <a:prstDash val="solid"/>
                      <a:round/>
                      <a:headEnd type="none" w="sm" len="sm"/>
                      <a:tailEnd type="none" w="sm" len="sm"/>
                    </a:lnB>
                    <a:solidFill>
                      <a:srgbClr val="1B212C"/>
                    </a:solidFill>
                  </a:tcPr>
                </a:tc>
                <a:extLst>
                  <a:ext uri="{0D108BD9-81ED-4DB2-BD59-A6C34878D82A}">
                    <a16:rowId xmlns:a16="http://schemas.microsoft.com/office/drawing/2014/main" val="10000"/>
                  </a:ext>
                </a:extLst>
              </a:tr>
              <a:tr h="382800">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B w="9525" cap="flat" cmpd="sng">
                      <a:solidFill>
                        <a:srgbClr val="D9D9D9"/>
                      </a:solidFill>
                      <a:prstDash val="solid"/>
                      <a:round/>
                      <a:headEnd type="none" w="sm" len="sm"/>
                      <a:tailEnd type="none" w="sm" len="sm"/>
                    </a:lnB>
                    <a:solidFill>
                      <a:srgbClr val="F4D6AD"/>
                    </a:solidFill>
                  </a:tcPr>
                </a:tc>
                <a:tc>
                  <a:txBody>
                    <a:bodyPr/>
                    <a:lstStyle/>
                    <a:p>
                      <a:pPr marL="114300" marR="0" lvl="0" indent="0" algn="l" rtl="0">
                        <a:lnSpc>
                          <a:spcPct val="100000"/>
                        </a:lnSpc>
                        <a:spcBef>
                          <a:spcPts val="0"/>
                        </a:spcBef>
                        <a:spcAft>
                          <a:spcPts val="0"/>
                        </a:spcAft>
                        <a:buNone/>
                      </a:pPr>
                      <a:r>
                        <a:rPr lang="en-IN" sz="1300" u="none" strike="noStrike" cap="none">
                          <a:solidFill>
                            <a:srgbClr val="FFFFFF"/>
                          </a:solidFill>
                          <a:latin typeface="Arial"/>
                          <a:ea typeface="Arial"/>
                          <a:cs typeface="Arial"/>
                          <a:sym typeface="Arial"/>
                        </a:rPr>
                        <a:t>Running</a:t>
                      </a:r>
                      <a:endParaRPr sz="1300" u="none" strike="noStrike" cap="none">
                        <a:latin typeface="Arial"/>
                        <a:ea typeface="Arial"/>
                        <a:cs typeface="Arial"/>
                        <a:sym typeface="Arial"/>
                      </a:endParaRPr>
                    </a:p>
                  </a:txBody>
                  <a:tcPr marL="0" marR="0" marT="8467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93C47D"/>
                    </a:solidFill>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93C47D"/>
                    </a:solidFill>
                  </a:tcPr>
                </a:tc>
                <a:extLst>
                  <a:ext uri="{0D108BD9-81ED-4DB2-BD59-A6C34878D82A}">
                    <a16:rowId xmlns:a16="http://schemas.microsoft.com/office/drawing/2014/main" val="10001"/>
                  </a:ext>
                </a:extLst>
              </a:tr>
            </a:tbl>
          </a:graphicData>
        </a:graphic>
      </p:graphicFrame>
      <p:sp>
        <p:nvSpPr>
          <p:cNvPr id="350" name="Google Shape;350;g6e8a369eec_0_265"/>
          <p:cNvSpPr txBox="1"/>
          <p:nvPr/>
        </p:nvSpPr>
        <p:spPr>
          <a:xfrm rot="-300308">
            <a:off x="1590159" y="3301487"/>
            <a:ext cx="2145682" cy="285488"/>
          </a:xfrm>
          <a:prstGeom prst="rect">
            <a:avLst/>
          </a:prstGeom>
          <a:noFill/>
          <a:ln>
            <a:noFill/>
          </a:ln>
        </p:spPr>
        <p:txBody>
          <a:bodyPr spcFirstLastPara="1" wrap="square" lIns="0" tIns="0" rIns="0" bIns="0" anchor="t" anchorCtr="0">
            <a:noAutofit/>
          </a:bodyPr>
          <a:lstStyle/>
          <a:p>
            <a:pPr marL="0" marR="0" lvl="0" indent="0" algn="l" rtl="0">
              <a:lnSpc>
                <a:spcPct val="66666"/>
              </a:lnSpc>
              <a:spcBef>
                <a:spcPts val="0"/>
              </a:spcBef>
              <a:spcAft>
                <a:spcPts val="0"/>
              </a:spcAft>
              <a:buNone/>
            </a:pPr>
            <a:r>
              <a:rPr lang="en-IN" sz="1600"/>
              <a:t>Create a Dagrun in DB</a:t>
            </a:r>
            <a:endParaRPr sz="2400" baseline="30000">
              <a:latin typeface="Arial"/>
              <a:ea typeface="Arial"/>
              <a:cs typeface="Arial"/>
              <a:sym typeface="Arial"/>
            </a:endParaRPr>
          </a:p>
        </p:txBody>
      </p:sp>
      <p:pic>
        <p:nvPicPr>
          <p:cNvPr id="351" name="Google Shape;351;g6e8a369eec_0_265"/>
          <p:cNvPicPr preferRelativeResize="0"/>
          <p:nvPr/>
        </p:nvPicPr>
        <p:blipFill rotWithShape="1">
          <a:blip r:embed="rId6">
            <a:alphaModFix/>
          </a:blip>
          <a:srcRect/>
          <a:stretch/>
        </p:blipFill>
        <p:spPr>
          <a:xfrm>
            <a:off x="0" y="0"/>
            <a:ext cx="401467" cy="40146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6e8a369eec_0_303"/>
          <p:cNvSpPr/>
          <p:nvPr/>
        </p:nvSpPr>
        <p:spPr>
          <a:xfrm>
            <a:off x="1841999" y="1791437"/>
            <a:ext cx="3739082" cy="2977558"/>
          </a:xfrm>
          <a:custGeom>
            <a:avLst/>
            <a:gdLst/>
            <a:ahLst/>
            <a:cxnLst/>
            <a:rect l="l" t="t" r="r" b="b"/>
            <a:pathLst>
              <a:path w="2806065" h="2234565" extrusionOk="0">
                <a:moveTo>
                  <a:pt x="2805536" y="654945"/>
                </a:moveTo>
                <a:lnTo>
                  <a:pt x="2759095" y="631499"/>
                </a:lnTo>
                <a:lnTo>
                  <a:pt x="2703581" y="598006"/>
                </a:lnTo>
                <a:lnTo>
                  <a:pt x="2639886" y="556120"/>
                </a:lnTo>
                <a:lnTo>
                  <a:pt x="2605250" y="532548"/>
                </a:lnTo>
                <a:lnTo>
                  <a:pt x="2568904" y="507499"/>
                </a:lnTo>
                <a:lnTo>
                  <a:pt x="2530960" y="481180"/>
                </a:lnTo>
                <a:lnTo>
                  <a:pt x="2491530" y="453799"/>
                </a:lnTo>
                <a:lnTo>
                  <a:pt x="2450724" y="425562"/>
                </a:lnTo>
                <a:lnTo>
                  <a:pt x="2408655" y="396676"/>
                </a:lnTo>
                <a:lnTo>
                  <a:pt x="2365435" y="367349"/>
                </a:lnTo>
                <a:lnTo>
                  <a:pt x="2321175" y="337788"/>
                </a:lnTo>
                <a:lnTo>
                  <a:pt x="2275987" y="308199"/>
                </a:lnTo>
                <a:lnTo>
                  <a:pt x="2229982" y="278789"/>
                </a:lnTo>
                <a:lnTo>
                  <a:pt x="2183272" y="249767"/>
                </a:lnTo>
                <a:lnTo>
                  <a:pt x="2135970" y="221338"/>
                </a:lnTo>
                <a:lnTo>
                  <a:pt x="2088186" y="193710"/>
                </a:lnTo>
                <a:lnTo>
                  <a:pt x="2040032" y="167089"/>
                </a:lnTo>
                <a:lnTo>
                  <a:pt x="1991620" y="141684"/>
                </a:lnTo>
                <a:lnTo>
                  <a:pt x="1943062" y="117700"/>
                </a:lnTo>
                <a:lnTo>
                  <a:pt x="1894470" y="95346"/>
                </a:lnTo>
                <a:lnTo>
                  <a:pt x="1845954" y="74827"/>
                </a:lnTo>
                <a:lnTo>
                  <a:pt x="1797627" y="56352"/>
                </a:lnTo>
                <a:lnTo>
                  <a:pt x="1749601" y="40127"/>
                </a:lnTo>
                <a:lnTo>
                  <a:pt x="1701987" y="26359"/>
                </a:lnTo>
                <a:lnTo>
                  <a:pt x="1654896" y="15255"/>
                </a:lnTo>
                <a:lnTo>
                  <a:pt x="1608441" y="7022"/>
                </a:lnTo>
                <a:lnTo>
                  <a:pt x="1562734" y="1868"/>
                </a:lnTo>
                <a:lnTo>
                  <a:pt x="1517885" y="0"/>
                </a:lnTo>
                <a:lnTo>
                  <a:pt x="1474006" y="1623"/>
                </a:lnTo>
                <a:lnTo>
                  <a:pt x="1431210" y="6947"/>
                </a:lnTo>
                <a:lnTo>
                  <a:pt x="1389608" y="16176"/>
                </a:lnTo>
                <a:lnTo>
                  <a:pt x="1349312" y="29520"/>
                </a:lnTo>
                <a:lnTo>
                  <a:pt x="1290971" y="55754"/>
                </a:lnTo>
                <a:lnTo>
                  <a:pt x="1227347" y="90690"/>
                </a:lnTo>
                <a:lnTo>
                  <a:pt x="1193788" y="111209"/>
                </a:lnTo>
                <a:lnTo>
                  <a:pt x="1159190" y="133651"/>
                </a:lnTo>
                <a:lnTo>
                  <a:pt x="1123647" y="157928"/>
                </a:lnTo>
                <a:lnTo>
                  <a:pt x="1087253" y="183958"/>
                </a:lnTo>
                <a:lnTo>
                  <a:pt x="1050101" y="211656"/>
                </a:lnTo>
                <a:lnTo>
                  <a:pt x="1012285" y="240936"/>
                </a:lnTo>
                <a:lnTo>
                  <a:pt x="973900" y="271714"/>
                </a:lnTo>
                <a:lnTo>
                  <a:pt x="935038" y="303906"/>
                </a:lnTo>
                <a:lnTo>
                  <a:pt x="895794" y="337426"/>
                </a:lnTo>
                <a:lnTo>
                  <a:pt x="856263" y="372190"/>
                </a:lnTo>
                <a:lnTo>
                  <a:pt x="816537" y="408114"/>
                </a:lnTo>
                <a:lnTo>
                  <a:pt x="776710" y="445112"/>
                </a:lnTo>
                <a:lnTo>
                  <a:pt x="736877" y="483100"/>
                </a:lnTo>
                <a:lnTo>
                  <a:pt x="697131" y="521994"/>
                </a:lnTo>
                <a:lnTo>
                  <a:pt x="657567" y="561708"/>
                </a:lnTo>
                <a:lnTo>
                  <a:pt x="618277" y="602157"/>
                </a:lnTo>
                <a:lnTo>
                  <a:pt x="579356" y="643258"/>
                </a:lnTo>
                <a:lnTo>
                  <a:pt x="540898" y="684926"/>
                </a:lnTo>
                <a:lnTo>
                  <a:pt x="502997" y="727075"/>
                </a:lnTo>
                <a:lnTo>
                  <a:pt x="465746" y="769622"/>
                </a:lnTo>
                <a:lnTo>
                  <a:pt x="429240" y="812481"/>
                </a:lnTo>
                <a:lnTo>
                  <a:pt x="393572" y="855567"/>
                </a:lnTo>
                <a:lnTo>
                  <a:pt x="358836" y="898797"/>
                </a:lnTo>
                <a:lnTo>
                  <a:pt x="325126" y="942085"/>
                </a:lnTo>
                <a:lnTo>
                  <a:pt x="292536" y="985347"/>
                </a:lnTo>
                <a:lnTo>
                  <a:pt x="261159" y="1028498"/>
                </a:lnTo>
                <a:lnTo>
                  <a:pt x="231091" y="1071453"/>
                </a:lnTo>
                <a:lnTo>
                  <a:pt x="202424" y="1114128"/>
                </a:lnTo>
                <a:lnTo>
                  <a:pt x="175252" y="1156438"/>
                </a:lnTo>
                <a:lnTo>
                  <a:pt x="149669" y="1198298"/>
                </a:lnTo>
                <a:lnTo>
                  <a:pt x="125770" y="1239624"/>
                </a:lnTo>
                <a:lnTo>
                  <a:pt x="103648" y="1280331"/>
                </a:lnTo>
                <a:lnTo>
                  <a:pt x="83396" y="1320334"/>
                </a:lnTo>
                <a:lnTo>
                  <a:pt x="65109" y="1359548"/>
                </a:lnTo>
                <a:lnTo>
                  <a:pt x="48881" y="1397889"/>
                </a:lnTo>
                <a:lnTo>
                  <a:pt x="34805" y="1435273"/>
                </a:lnTo>
                <a:lnTo>
                  <a:pt x="22976" y="1471614"/>
                </a:lnTo>
                <a:lnTo>
                  <a:pt x="6432" y="1540829"/>
                </a:lnTo>
                <a:lnTo>
                  <a:pt x="0" y="1604858"/>
                </a:lnTo>
                <a:lnTo>
                  <a:pt x="810" y="1634716"/>
                </a:lnTo>
                <a:lnTo>
                  <a:pt x="10954" y="1689696"/>
                </a:lnTo>
                <a:lnTo>
                  <a:pt x="33087" y="1737795"/>
                </a:lnTo>
                <a:lnTo>
                  <a:pt x="65181" y="1776286"/>
                </a:lnTo>
                <a:lnTo>
                  <a:pt x="110173" y="1812478"/>
                </a:lnTo>
                <a:lnTo>
                  <a:pt x="167133" y="1846462"/>
                </a:lnTo>
                <a:lnTo>
                  <a:pt x="235134" y="1878333"/>
                </a:lnTo>
                <a:lnTo>
                  <a:pt x="272985" y="1893505"/>
                </a:lnTo>
                <a:lnTo>
                  <a:pt x="313249" y="1908183"/>
                </a:lnTo>
                <a:lnTo>
                  <a:pt x="355810" y="1922379"/>
                </a:lnTo>
                <a:lnTo>
                  <a:pt x="400551" y="1936105"/>
                </a:lnTo>
                <a:lnTo>
                  <a:pt x="447357" y="1949372"/>
                </a:lnTo>
                <a:lnTo>
                  <a:pt x="496112" y="1962192"/>
                </a:lnTo>
                <a:lnTo>
                  <a:pt x="546700" y="1974577"/>
                </a:lnTo>
                <a:lnTo>
                  <a:pt x="599004" y="1986538"/>
                </a:lnTo>
                <a:lnTo>
                  <a:pt x="652910" y="1998088"/>
                </a:lnTo>
                <a:lnTo>
                  <a:pt x="708301" y="2009236"/>
                </a:lnTo>
                <a:lnTo>
                  <a:pt x="765061" y="2019996"/>
                </a:lnTo>
                <a:lnTo>
                  <a:pt x="823074" y="2030379"/>
                </a:lnTo>
                <a:lnTo>
                  <a:pt x="882225" y="2040397"/>
                </a:lnTo>
                <a:lnTo>
                  <a:pt x="942397" y="2050060"/>
                </a:lnTo>
                <a:lnTo>
                  <a:pt x="1003474" y="2059381"/>
                </a:lnTo>
                <a:lnTo>
                  <a:pt x="1065341" y="2068372"/>
                </a:lnTo>
                <a:lnTo>
                  <a:pt x="1127881" y="2077044"/>
                </a:lnTo>
                <a:lnTo>
                  <a:pt x="1190980" y="2085408"/>
                </a:lnTo>
                <a:lnTo>
                  <a:pt x="1254519" y="2093477"/>
                </a:lnTo>
                <a:lnTo>
                  <a:pt x="1318385" y="2101262"/>
                </a:lnTo>
                <a:lnTo>
                  <a:pt x="1371143" y="2107468"/>
                </a:lnTo>
                <a:lnTo>
                  <a:pt x="1423979" y="2113496"/>
                </a:lnTo>
                <a:lnTo>
                  <a:pt x="1476827" y="2119352"/>
                </a:lnTo>
                <a:lnTo>
                  <a:pt x="1529623" y="2125043"/>
                </a:lnTo>
                <a:lnTo>
                  <a:pt x="1582303" y="2130575"/>
                </a:lnTo>
                <a:lnTo>
                  <a:pt x="1634801" y="2135955"/>
                </a:lnTo>
                <a:lnTo>
                  <a:pt x="1687053" y="2141189"/>
                </a:lnTo>
                <a:lnTo>
                  <a:pt x="1738995" y="2146284"/>
                </a:lnTo>
                <a:lnTo>
                  <a:pt x="1790560" y="2151246"/>
                </a:lnTo>
                <a:lnTo>
                  <a:pt x="1841685" y="2156083"/>
                </a:lnTo>
                <a:lnTo>
                  <a:pt x="1892305" y="2160799"/>
                </a:lnTo>
                <a:lnTo>
                  <a:pt x="1942355" y="2165402"/>
                </a:lnTo>
                <a:lnTo>
                  <a:pt x="1991771" y="2169899"/>
                </a:lnTo>
                <a:lnTo>
                  <a:pt x="2040487" y="2174295"/>
                </a:lnTo>
                <a:lnTo>
                  <a:pt x="2088438" y="2178598"/>
                </a:lnTo>
                <a:lnTo>
                  <a:pt x="2135561" y="2182813"/>
                </a:lnTo>
                <a:lnTo>
                  <a:pt x="2181790" y="2186948"/>
                </a:lnTo>
                <a:lnTo>
                  <a:pt x="2236631" y="2191870"/>
                </a:lnTo>
                <a:lnTo>
                  <a:pt x="2289943" y="2196694"/>
                </a:lnTo>
                <a:lnTo>
                  <a:pt x="2341609" y="2201431"/>
                </a:lnTo>
                <a:lnTo>
                  <a:pt x="2391515" y="2206095"/>
                </a:lnTo>
                <a:lnTo>
                  <a:pt x="2439543" y="2210696"/>
                </a:lnTo>
                <a:lnTo>
                  <a:pt x="2485579" y="2215245"/>
                </a:lnTo>
                <a:lnTo>
                  <a:pt x="2529506" y="2219755"/>
                </a:lnTo>
                <a:lnTo>
                  <a:pt x="2583766" y="2225633"/>
                </a:lnTo>
                <a:lnTo>
                  <a:pt x="2625866" y="2230515"/>
                </a:lnTo>
                <a:lnTo>
                  <a:pt x="2649698" y="2233442"/>
                </a:lnTo>
                <a:lnTo>
                  <a:pt x="2655190" y="2234145"/>
                </a:lnTo>
              </a:path>
            </a:pathLst>
          </a:custGeom>
          <a:noFill/>
          <a:ln w="190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57" name="Google Shape;357;g6e8a369eec_0_303"/>
          <p:cNvSpPr/>
          <p:nvPr/>
        </p:nvSpPr>
        <p:spPr>
          <a:xfrm>
            <a:off x="5363295" y="4716112"/>
            <a:ext cx="145500" cy="108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58" name="Google Shape;358;g6e8a369eec_0_303"/>
          <p:cNvSpPr/>
          <p:nvPr/>
        </p:nvSpPr>
        <p:spPr>
          <a:xfrm>
            <a:off x="3478933" y="2478765"/>
            <a:ext cx="5373818" cy="1567893"/>
          </a:xfrm>
          <a:custGeom>
            <a:avLst/>
            <a:gdLst/>
            <a:ahLst/>
            <a:cxnLst/>
            <a:rect l="l" t="t" r="r" b="b"/>
            <a:pathLst>
              <a:path w="4032884" h="1176655" extrusionOk="0">
                <a:moveTo>
                  <a:pt x="0" y="0"/>
                </a:moveTo>
                <a:lnTo>
                  <a:pt x="4032599" y="0"/>
                </a:lnTo>
                <a:lnTo>
                  <a:pt x="4032599" y="1176299"/>
                </a:lnTo>
                <a:lnTo>
                  <a:pt x="0" y="1176299"/>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59" name="Google Shape;359;g6e8a369eec_0_303"/>
          <p:cNvSpPr txBox="1">
            <a:spLocks noGrp="1"/>
          </p:cNvSpPr>
          <p:nvPr>
            <p:ph type="title" idx="4294967295"/>
          </p:nvPr>
        </p:nvSpPr>
        <p:spPr>
          <a:xfrm>
            <a:off x="0" y="0"/>
            <a:ext cx="12192000" cy="521700"/>
          </a:xfrm>
          <a:prstGeom prst="rect">
            <a:avLst/>
          </a:prstGeom>
          <a:noFill/>
          <a:ln>
            <a:noFill/>
          </a:ln>
        </p:spPr>
        <p:txBody>
          <a:bodyPr spcFirstLastPara="1" wrap="square" lIns="0" tIns="16925" rIns="0" bIns="0" anchor="t" anchorCtr="0">
            <a:noAutofit/>
          </a:bodyPr>
          <a:lstStyle/>
          <a:p>
            <a:pPr marL="12700" lvl="0" indent="0" algn="l" rtl="0">
              <a:lnSpc>
                <a:spcPct val="100000"/>
              </a:lnSpc>
              <a:spcBef>
                <a:spcPts val="0"/>
              </a:spcBef>
              <a:spcAft>
                <a:spcPts val="0"/>
              </a:spcAft>
              <a:buNone/>
            </a:pPr>
            <a:r>
              <a:rPr lang="en-IN" sz="2400">
                <a:latin typeface="Quattrocento Sans"/>
                <a:ea typeface="Quattrocento Sans"/>
                <a:cs typeface="Quattrocento Sans"/>
                <a:sym typeface="Quattrocento Sans"/>
              </a:rPr>
              <a:t>      </a:t>
            </a:r>
            <a:r>
              <a:rPr lang="en-IN" sz="1800">
                <a:latin typeface="Quattrocento Sans"/>
                <a:ea typeface="Quattrocento Sans"/>
                <a:cs typeface="Quattrocento Sans"/>
                <a:sym typeface="Quattrocento Sans"/>
              </a:rPr>
              <a:t>How Your Work Gets Done - Cont?</a:t>
            </a:r>
            <a:endParaRPr sz="1800">
              <a:latin typeface="Quattrocento Sans"/>
              <a:ea typeface="Quattrocento Sans"/>
              <a:cs typeface="Quattrocento Sans"/>
              <a:sym typeface="Quattrocento Sans"/>
            </a:endParaRPr>
          </a:p>
        </p:txBody>
      </p:sp>
      <p:sp>
        <p:nvSpPr>
          <p:cNvPr id="360" name="Google Shape;360;g6e8a369eec_0_303"/>
          <p:cNvSpPr/>
          <p:nvPr/>
        </p:nvSpPr>
        <p:spPr>
          <a:xfrm>
            <a:off x="5508333" y="2606367"/>
            <a:ext cx="1313205" cy="1313204"/>
          </a:xfrm>
          <a:custGeom>
            <a:avLst/>
            <a:gdLst/>
            <a:ahLst/>
            <a:cxnLst/>
            <a:rect l="l" t="t" r="r" b="b"/>
            <a:pathLst>
              <a:path w="985520" h="985519" extrusionOk="0">
                <a:moveTo>
                  <a:pt x="820746" y="984899"/>
                </a:moveTo>
                <a:lnTo>
                  <a:pt x="164152"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4E556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61" name="Google Shape;361;g6e8a369eec_0_303"/>
          <p:cNvSpPr/>
          <p:nvPr/>
        </p:nvSpPr>
        <p:spPr>
          <a:xfrm>
            <a:off x="5508333" y="2606367"/>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2"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62" name="Google Shape;362;g6e8a369eec_0_303"/>
          <p:cNvSpPr txBox="1"/>
          <p:nvPr/>
        </p:nvSpPr>
        <p:spPr>
          <a:xfrm>
            <a:off x="5690503" y="3117255"/>
            <a:ext cx="947700" cy="2775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IN" sz="1600">
                <a:solidFill>
                  <a:srgbClr val="FFFFFF"/>
                </a:solidFill>
                <a:latin typeface="Arial"/>
                <a:ea typeface="Arial"/>
                <a:cs typeface="Arial"/>
                <a:sym typeface="Arial"/>
              </a:rPr>
              <a:t>Scheduler</a:t>
            </a:r>
            <a:endParaRPr sz="1600">
              <a:latin typeface="Arial"/>
              <a:ea typeface="Arial"/>
              <a:cs typeface="Arial"/>
              <a:sym typeface="Arial"/>
            </a:endParaRPr>
          </a:p>
        </p:txBody>
      </p:sp>
      <p:sp>
        <p:nvSpPr>
          <p:cNvPr id="363" name="Google Shape;363;g6e8a369eec_0_303"/>
          <p:cNvSpPr/>
          <p:nvPr/>
        </p:nvSpPr>
        <p:spPr>
          <a:xfrm>
            <a:off x="3967365" y="2606367"/>
            <a:ext cx="1313205" cy="1313204"/>
          </a:xfrm>
          <a:custGeom>
            <a:avLst/>
            <a:gdLst/>
            <a:ahLst/>
            <a:cxnLst/>
            <a:rect l="l" t="t" r="r" b="b"/>
            <a:pathLst>
              <a:path w="985520" h="985519" extrusionOk="0">
                <a:moveTo>
                  <a:pt x="820746" y="984899"/>
                </a:moveTo>
                <a:lnTo>
                  <a:pt x="164153"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3"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1B212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64" name="Google Shape;364;g6e8a369eec_0_303"/>
          <p:cNvSpPr/>
          <p:nvPr/>
        </p:nvSpPr>
        <p:spPr>
          <a:xfrm>
            <a:off x="3967365" y="2606367"/>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3"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3"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65" name="Google Shape;365;g6e8a369eec_0_303"/>
          <p:cNvSpPr txBox="1"/>
          <p:nvPr/>
        </p:nvSpPr>
        <p:spPr>
          <a:xfrm>
            <a:off x="4206089" y="2996605"/>
            <a:ext cx="833100" cy="519300"/>
          </a:xfrm>
          <a:prstGeom prst="rect">
            <a:avLst/>
          </a:prstGeom>
          <a:noFill/>
          <a:ln>
            <a:noFill/>
          </a:ln>
        </p:spPr>
        <p:txBody>
          <a:bodyPr spcFirstLastPara="1" wrap="square" lIns="0" tIns="26225" rIns="0" bIns="0" anchor="t" anchorCtr="0">
            <a:noAutofit/>
          </a:bodyPr>
          <a:lstStyle/>
          <a:p>
            <a:pPr marL="152400" marR="12700" lvl="0" indent="-139700" algn="l" rtl="0">
              <a:lnSpc>
                <a:spcPct val="119166"/>
              </a:lnSpc>
              <a:spcBef>
                <a:spcPts val="0"/>
              </a:spcBef>
              <a:spcAft>
                <a:spcPts val="0"/>
              </a:spcAft>
              <a:buNone/>
            </a:pPr>
            <a:r>
              <a:rPr lang="en-IN" sz="1600">
                <a:solidFill>
                  <a:srgbClr val="FFFFFF"/>
                </a:solidFill>
                <a:latin typeface="Arial"/>
                <a:ea typeface="Arial"/>
                <a:cs typeface="Arial"/>
                <a:sym typeface="Arial"/>
              </a:rPr>
              <a:t>Executor  (1 - n)</a:t>
            </a:r>
            <a:endParaRPr sz="1600">
              <a:latin typeface="Arial"/>
              <a:ea typeface="Arial"/>
              <a:cs typeface="Arial"/>
              <a:sym typeface="Arial"/>
            </a:endParaRPr>
          </a:p>
        </p:txBody>
      </p:sp>
      <p:sp>
        <p:nvSpPr>
          <p:cNvPr id="366" name="Google Shape;366;g6e8a369eec_0_303"/>
          <p:cNvSpPr/>
          <p:nvPr/>
        </p:nvSpPr>
        <p:spPr>
          <a:xfrm>
            <a:off x="7049298" y="2606367"/>
            <a:ext cx="1313205" cy="1313204"/>
          </a:xfrm>
          <a:custGeom>
            <a:avLst/>
            <a:gdLst/>
            <a:ahLst/>
            <a:cxnLst/>
            <a:rect l="l" t="t" r="r" b="b"/>
            <a:pathLst>
              <a:path w="985520" h="985519" extrusionOk="0">
                <a:moveTo>
                  <a:pt x="820746" y="984899"/>
                </a:moveTo>
                <a:lnTo>
                  <a:pt x="164152"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7890C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67" name="Google Shape;367;g6e8a369eec_0_303"/>
          <p:cNvSpPr/>
          <p:nvPr/>
        </p:nvSpPr>
        <p:spPr>
          <a:xfrm>
            <a:off x="7049298" y="2606367"/>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2"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68" name="Google Shape;368;g6e8a369eec_0_303"/>
          <p:cNvSpPr txBox="1"/>
          <p:nvPr/>
        </p:nvSpPr>
        <p:spPr>
          <a:xfrm>
            <a:off x="7389723" y="2996605"/>
            <a:ext cx="631500" cy="519300"/>
          </a:xfrm>
          <a:prstGeom prst="rect">
            <a:avLst/>
          </a:prstGeom>
          <a:noFill/>
          <a:ln>
            <a:noFill/>
          </a:ln>
        </p:spPr>
        <p:txBody>
          <a:bodyPr spcFirstLastPara="1" wrap="square" lIns="0" tIns="26225" rIns="0" bIns="0" anchor="t" anchorCtr="0">
            <a:noAutofit/>
          </a:bodyPr>
          <a:lstStyle/>
          <a:p>
            <a:pPr marL="12700" marR="12700" lvl="0" indent="101600" algn="l" rtl="0">
              <a:lnSpc>
                <a:spcPct val="119166"/>
              </a:lnSpc>
              <a:spcBef>
                <a:spcPts val="0"/>
              </a:spcBef>
              <a:spcAft>
                <a:spcPts val="0"/>
              </a:spcAft>
              <a:buNone/>
            </a:pPr>
            <a:r>
              <a:rPr lang="en-IN" sz="1600">
                <a:solidFill>
                  <a:srgbClr val="FFFFFF"/>
                </a:solidFill>
                <a:latin typeface="Arial"/>
                <a:ea typeface="Arial"/>
                <a:cs typeface="Arial"/>
                <a:sym typeface="Arial"/>
              </a:rPr>
              <a:t>Web  Server</a:t>
            </a:r>
            <a:endParaRPr sz="1600">
              <a:latin typeface="Arial"/>
              <a:ea typeface="Arial"/>
              <a:cs typeface="Arial"/>
              <a:sym typeface="Arial"/>
            </a:endParaRPr>
          </a:p>
        </p:txBody>
      </p:sp>
      <p:sp>
        <p:nvSpPr>
          <p:cNvPr id="369" name="Google Shape;369;g6e8a369eec_0_303"/>
          <p:cNvSpPr txBox="1"/>
          <p:nvPr/>
        </p:nvSpPr>
        <p:spPr>
          <a:xfrm>
            <a:off x="5508333" y="1559033"/>
            <a:ext cx="1314000" cy="713700"/>
          </a:xfrm>
          <a:prstGeom prst="rect">
            <a:avLst/>
          </a:prstGeom>
          <a:solidFill>
            <a:srgbClr val="F15E22"/>
          </a:solidFill>
          <a:ln w="9525" cap="flat" cmpd="sng">
            <a:solidFill>
              <a:srgbClr val="D9D9D9"/>
            </a:solidFill>
            <a:prstDash val="solid"/>
            <a:round/>
            <a:headEnd type="none" w="sm" len="sm"/>
            <a:tailEnd type="none" w="sm" len="sm"/>
          </a:ln>
        </p:spPr>
        <p:txBody>
          <a:bodyPr spcFirstLastPara="1" wrap="square" lIns="0" tIns="116825" rIns="0" bIns="0" anchor="t" anchorCtr="0">
            <a:noAutofit/>
          </a:bodyPr>
          <a:lstStyle/>
          <a:p>
            <a:pPr marL="317500" marR="203200" lvl="0" indent="-101600" algn="l" rtl="0">
              <a:lnSpc>
                <a:spcPct val="119166"/>
              </a:lnSpc>
              <a:spcBef>
                <a:spcPts val="0"/>
              </a:spcBef>
              <a:spcAft>
                <a:spcPts val="0"/>
              </a:spcAft>
              <a:buNone/>
            </a:pPr>
            <a:r>
              <a:rPr lang="en-IN" sz="1600">
                <a:solidFill>
                  <a:srgbClr val="FFFFFF"/>
                </a:solidFill>
                <a:latin typeface="Arial"/>
                <a:ea typeface="Arial"/>
                <a:cs typeface="Arial"/>
                <a:sym typeface="Arial"/>
              </a:rPr>
              <a:t>Queueing  System</a:t>
            </a:r>
            <a:endParaRPr sz="1600">
              <a:latin typeface="Arial"/>
              <a:ea typeface="Arial"/>
              <a:cs typeface="Arial"/>
              <a:sym typeface="Arial"/>
            </a:endParaRPr>
          </a:p>
        </p:txBody>
      </p:sp>
      <p:sp>
        <p:nvSpPr>
          <p:cNvPr id="370" name="Google Shape;370;g6e8a369eec_0_303"/>
          <p:cNvSpPr txBox="1"/>
          <p:nvPr/>
        </p:nvSpPr>
        <p:spPr>
          <a:xfrm>
            <a:off x="5510733" y="4253300"/>
            <a:ext cx="1314000" cy="713700"/>
          </a:xfrm>
          <a:prstGeom prst="rect">
            <a:avLst/>
          </a:prstGeom>
          <a:solidFill>
            <a:srgbClr val="F4D6AD"/>
          </a:solidFill>
          <a:ln w="9525" cap="flat" cmpd="sng">
            <a:solidFill>
              <a:srgbClr val="D9D9D9"/>
            </a:solidFill>
            <a:prstDash val="solid"/>
            <a:round/>
            <a:headEnd type="none" w="sm" len="sm"/>
            <a:tailEnd type="none" w="sm" len="sm"/>
          </a:ln>
        </p:spPr>
        <p:txBody>
          <a:bodyPr spcFirstLastPara="1" wrap="square" lIns="0" tIns="117675" rIns="0" bIns="0" anchor="t" anchorCtr="0">
            <a:noAutofit/>
          </a:bodyPr>
          <a:lstStyle/>
          <a:p>
            <a:pPr marL="520700" marR="190500" lvl="0" indent="-317500" algn="l" rtl="0">
              <a:lnSpc>
                <a:spcPct val="118333"/>
              </a:lnSpc>
              <a:spcBef>
                <a:spcPts val="0"/>
              </a:spcBef>
              <a:spcAft>
                <a:spcPts val="0"/>
              </a:spcAft>
              <a:buNone/>
            </a:pPr>
            <a:r>
              <a:rPr lang="en-IN" sz="1600">
                <a:solidFill>
                  <a:srgbClr val="1B212C"/>
                </a:solidFill>
                <a:latin typeface="Arial"/>
                <a:ea typeface="Arial"/>
                <a:cs typeface="Arial"/>
                <a:sym typeface="Arial"/>
              </a:rPr>
              <a:t>Metastore  DB</a:t>
            </a:r>
            <a:endParaRPr sz="1600">
              <a:latin typeface="Arial"/>
              <a:ea typeface="Arial"/>
              <a:cs typeface="Arial"/>
              <a:sym typeface="Arial"/>
            </a:endParaRPr>
          </a:p>
        </p:txBody>
      </p:sp>
      <p:sp>
        <p:nvSpPr>
          <p:cNvPr id="371" name="Google Shape;371;g6e8a369eec_0_303"/>
          <p:cNvSpPr/>
          <p:nvPr/>
        </p:nvSpPr>
        <p:spPr>
          <a:xfrm>
            <a:off x="10131232" y="3427132"/>
            <a:ext cx="886751" cy="886752"/>
          </a:xfrm>
          <a:custGeom>
            <a:avLst/>
            <a:gdLst/>
            <a:ahLst/>
            <a:cxnLst/>
            <a:rect l="l" t="t" r="r" b="b"/>
            <a:pathLst>
              <a:path w="665479" h="665480" extrusionOk="0">
                <a:moveTo>
                  <a:pt x="332549" y="665099"/>
                </a:moveTo>
                <a:lnTo>
                  <a:pt x="283408" y="661494"/>
                </a:lnTo>
                <a:lnTo>
                  <a:pt x="236505" y="651020"/>
                </a:lnTo>
                <a:lnTo>
                  <a:pt x="192355" y="634191"/>
                </a:lnTo>
                <a:lnTo>
                  <a:pt x="151472" y="611524"/>
                </a:lnTo>
                <a:lnTo>
                  <a:pt x="114372" y="583531"/>
                </a:lnTo>
                <a:lnTo>
                  <a:pt x="81568" y="550727"/>
                </a:lnTo>
                <a:lnTo>
                  <a:pt x="53575" y="513626"/>
                </a:lnTo>
                <a:lnTo>
                  <a:pt x="30908" y="472744"/>
                </a:lnTo>
                <a:lnTo>
                  <a:pt x="14079" y="428594"/>
                </a:lnTo>
                <a:lnTo>
                  <a:pt x="3605" y="381691"/>
                </a:lnTo>
                <a:lnTo>
                  <a:pt x="0" y="332549"/>
                </a:lnTo>
                <a:lnTo>
                  <a:pt x="3605" y="283408"/>
                </a:lnTo>
                <a:lnTo>
                  <a:pt x="14079" y="236505"/>
                </a:lnTo>
                <a:lnTo>
                  <a:pt x="30908" y="192355"/>
                </a:lnTo>
                <a:lnTo>
                  <a:pt x="53575" y="151473"/>
                </a:lnTo>
                <a:lnTo>
                  <a:pt x="81568" y="114372"/>
                </a:lnTo>
                <a:lnTo>
                  <a:pt x="114372" y="81568"/>
                </a:lnTo>
                <a:lnTo>
                  <a:pt x="151472" y="53575"/>
                </a:lnTo>
                <a:lnTo>
                  <a:pt x="192355" y="30908"/>
                </a:lnTo>
                <a:lnTo>
                  <a:pt x="236505" y="14079"/>
                </a:lnTo>
                <a:lnTo>
                  <a:pt x="283408" y="3605"/>
                </a:lnTo>
                <a:lnTo>
                  <a:pt x="332549" y="0"/>
                </a:lnTo>
                <a:lnTo>
                  <a:pt x="381691" y="3605"/>
                </a:lnTo>
                <a:lnTo>
                  <a:pt x="428594" y="14079"/>
                </a:lnTo>
                <a:lnTo>
                  <a:pt x="472744" y="30908"/>
                </a:lnTo>
                <a:lnTo>
                  <a:pt x="513627" y="53575"/>
                </a:lnTo>
                <a:lnTo>
                  <a:pt x="550727" y="81568"/>
                </a:lnTo>
                <a:lnTo>
                  <a:pt x="583531" y="114372"/>
                </a:lnTo>
                <a:lnTo>
                  <a:pt x="611524" y="151473"/>
                </a:lnTo>
                <a:lnTo>
                  <a:pt x="634191" y="192355"/>
                </a:lnTo>
                <a:lnTo>
                  <a:pt x="651020" y="236505"/>
                </a:lnTo>
                <a:lnTo>
                  <a:pt x="661494" y="283408"/>
                </a:lnTo>
                <a:lnTo>
                  <a:pt x="665099" y="332549"/>
                </a:lnTo>
                <a:lnTo>
                  <a:pt x="661494" y="381691"/>
                </a:lnTo>
                <a:lnTo>
                  <a:pt x="651020" y="428594"/>
                </a:lnTo>
                <a:lnTo>
                  <a:pt x="634191" y="472744"/>
                </a:lnTo>
                <a:lnTo>
                  <a:pt x="611524" y="513626"/>
                </a:lnTo>
                <a:lnTo>
                  <a:pt x="583531" y="550727"/>
                </a:lnTo>
                <a:lnTo>
                  <a:pt x="550727" y="583531"/>
                </a:lnTo>
                <a:lnTo>
                  <a:pt x="513627" y="611524"/>
                </a:lnTo>
                <a:lnTo>
                  <a:pt x="472744" y="634191"/>
                </a:lnTo>
                <a:lnTo>
                  <a:pt x="428594" y="651020"/>
                </a:lnTo>
                <a:lnTo>
                  <a:pt x="381691" y="661494"/>
                </a:lnTo>
                <a:lnTo>
                  <a:pt x="332549" y="665099"/>
                </a:lnTo>
                <a:close/>
              </a:path>
            </a:pathLst>
          </a:custGeom>
          <a:solidFill>
            <a:srgbClr val="A5056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72" name="Google Shape;372;g6e8a369eec_0_303"/>
          <p:cNvSpPr/>
          <p:nvPr/>
        </p:nvSpPr>
        <p:spPr>
          <a:xfrm>
            <a:off x="10386394" y="3691736"/>
            <a:ext cx="376531" cy="93075"/>
          </a:xfrm>
          <a:custGeom>
            <a:avLst/>
            <a:gdLst/>
            <a:ahLst/>
            <a:cxnLst/>
            <a:rect l="l" t="t" r="r" b="b"/>
            <a:pathLst>
              <a:path w="282575" h="69850" extrusionOk="0">
                <a:moveTo>
                  <a:pt x="34640" y="69281"/>
                </a:moveTo>
                <a:lnTo>
                  <a:pt x="21157" y="66559"/>
                </a:lnTo>
                <a:lnTo>
                  <a:pt x="10146" y="59135"/>
                </a:lnTo>
                <a:lnTo>
                  <a:pt x="2722" y="48124"/>
                </a:lnTo>
                <a:lnTo>
                  <a:pt x="0" y="34640"/>
                </a:lnTo>
                <a:lnTo>
                  <a:pt x="2722" y="21157"/>
                </a:lnTo>
                <a:lnTo>
                  <a:pt x="10146" y="10146"/>
                </a:lnTo>
                <a:lnTo>
                  <a:pt x="21157" y="2722"/>
                </a:lnTo>
                <a:lnTo>
                  <a:pt x="34640" y="0"/>
                </a:lnTo>
                <a:lnTo>
                  <a:pt x="48124" y="2722"/>
                </a:lnTo>
                <a:lnTo>
                  <a:pt x="59135" y="10146"/>
                </a:lnTo>
                <a:lnTo>
                  <a:pt x="66559" y="21157"/>
                </a:lnTo>
                <a:lnTo>
                  <a:pt x="69281" y="34640"/>
                </a:lnTo>
                <a:lnTo>
                  <a:pt x="66559" y="48124"/>
                </a:lnTo>
                <a:lnTo>
                  <a:pt x="59135" y="59135"/>
                </a:lnTo>
                <a:lnTo>
                  <a:pt x="48124" y="66559"/>
                </a:lnTo>
                <a:lnTo>
                  <a:pt x="34640" y="69281"/>
                </a:lnTo>
                <a:close/>
              </a:path>
              <a:path w="282575" h="69850" extrusionOk="0">
                <a:moveTo>
                  <a:pt x="247718" y="69281"/>
                </a:moveTo>
                <a:lnTo>
                  <a:pt x="234235" y="66559"/>
                </a:lnTo>
                <a:lnTo>
                  <a:pt x="223224" y="59135"/>
                </a:lnTo>
                <a:lnTo>
                  <a:pt x="215800" y="48124"/>
                </a:lnTo>
                <a:lnTo>
                  <a:pt x="213078" y="34640"/>
                </a:lnTo>
                <a:lnTo>
                  <a:pt x="215800" y="21157"/>
                </a:lnTo>
                <a:lnTo>
                  <a:pt x="223224" y="10146"/>
                </a:lnTo>
                <a:lnTo>
                  <a:pt x="234235" y="2722"/>
                </a:lnTo>
                <a:lnTo>
                  <a:pt x="247718" y="0"/>
                </a:lnTo>
                <a:lnTo>
                  <a:pt x="261202" y="2722"/>
                </a:lnTo>
                <a:lnTo>
                  <a:pt x="272213" y="10146"/>
                </a:lnTo>
                <a:lnTo>
                  <a:pt x="279637" y="21157"/>
                </a:lnTo>
                <a:lnTo>
                  <a:pt x="282359" y="34640"/>
                </a:lnTo>
                <a:lnTo>
                  <a:pt x="279637" y="48124"/>
                </a:lnTo>
                <a:lnTo>
                  <a:pt x="272213" y="59135"/>
                </a:lnTo>
                <a:lnTo>
                  <a:pt x="261202" y="66559"/>
                </a:lnTo>
                <a:lnTo>
                  <a:pt x="247718" y="69281"/>
                </a:lnTo>
                <a:close/>
              </a:path>
            </a:pathLst>
          </a:custGeom>
          <a:solidFill>
            <a:srgbClr val="83035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73" name="Google Shape;373;g6e8a369eec_0_303"/>
          <p:cNvSpPr/>
          <p:nvPr/>
        </p:nvSpPr>
        <p:spPr>
          <a:xfrm>
            <a:off x="10380043" y="3685385"/>
            <a:ext cx="105300" cy="1053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74" name="Google Shape;374;g6e8a369eec_0_303"/>
          <p:cNvSpPr/>
          <p:nvPr/>
        </p:nvSpPr>
        <p:spPr>
          <a:xfrm>
            <a:off x="10664148" y="3685385"/>
            <a:ext cx="105300" cy="1053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75" name="Google Shape;375;g6e8a369eec_0_303"/>
          <p:cNvSpPr/>
          <p:nvPr/>
        </p:nvSpPr>
        <p:spPr>
          <a:xfrm>
            <a:off x="10334306" y="4063903"/>
            <a:ext cx="480605" cy="82921"/>
          </a:xfrm>
          <a:custGeom>
            <a:avLst/>
            <a:gdLst/>
            <a:ahLst/>
            <a:cxnLst/>
            <a:rect l="l" t="t" r="r" b="b"/>
            <a:pathLst>
              <a:path w="360679" h="62230" extrusionOk="0">
                <a:moveTo>
                  <a:pt x="0" y="0"/>
                </a:moveTo>
                <a:lnTo>
                  <a:pt x="45054" y="27078"/>
                </a:lnTo>
                <a:lnTo>
                  <a:pt x="90096" y="46420"/>
                </a:lnTo>
                <a:lnTo>
                  <a:pt x="135124" y="58025"/>
                </a:lnTo>
                <a:lnTo>
                  <a:pt x="180139" y="61894"/>
                </a:lnTo>
                <a:lnTo>
                  <a:pt x="225141" y="58025"/>
                </a:lnTo>
                <a:lnTo>
                  <a:pt x="270130" y="46420"/>
                </a:lnTo>
                <a:lnTo>
                  <a:pt x="315105" y="27078"/>
                </a:lnTo>
                <a:lnTo>
                  <a:pt x="360067"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76" name="Google Shape;376;g6e8a369eec_0_303"/>
          <p:cNvSpPr/>
          <p:nvPr/>
        </p:nvSpPr>
        <p:spPr>
          <a:xfrm>
            <a:off x="10131233" y="3427133"/>
            <a:ext cx="886751" cy="886752"/>
          </a:xfrm>
          <a:custGeom>
            <a:avLst/>
            <a:gdLst/>
            <a:ahLst/>
            <a:cxnLst/>
            <a:rect l="l" t="t" r="r" b="b"/>
            <a:pathLst>
              <a:path w="665479" h="665480" extrusionOk="0">
                <a:moveTo>
                  <a:pt x="0" y="332549"/>
                </a:moveTo>
                <a:lnTo>
                  <a:pt x="3605" y="283408"/>
                </a:lnTo>
                <a:lnTo>
                  <a:pt x="14079" y="236505"/>
                </a:lnTo>
                <a:lnTo>
                  <a:pt x="30908" y="192355"/>
                </a:lnTo>
                <a:lnTo>
                  <a:pt x="53575" y="151473"/>
                </a:lnTo>
                <a:lnTo>
                  <a:pt x="81568" y="114372"/>
                </a:lnTo>
                <a:lnTo>
                  <a:pt x="114372" y="81568"/>
                </a:lnTo>
                <a:lnTo>
                  <a:pt x="151472" y="53575"/>
                </a:lnTo>
                <a:lnTo>
                  <a:pt x="192355" y="30908"/>
                </a:lnTo>
                <a:lnTo>
                  <a:pt x="236505" y="14079"/>
                </a:lnTo>
                <a:lnTo>
                  <a:pt x="283408" y="3605"/>
                </a:lnTo>
                <a:lnTo>
                  <a:pt x="332549" y="0"/>
                </a:lnTo>
                <a:lnTo>
                  <a:pt x="381691" y="3605"/>
                </a:lnTo>
                <a:lnTo>
                  <a:pt x="428594" y="14079"/>
                </a:lnTo>
                <a:lnTo>
                  <a:pt x="472744" y="30908"/>
                </a:lnTo>
                <a:lnTo>
                  <a:pt x="513627" y="53575"/>
                </a:lnTo>
                <a:lnTo>
                  <a:pt x="550727" y="81568"/>
                </a:lnTo>
                <a:lnTo>
                  <a:pt x="583531" y="114372"/>
                </a:lnTo>
                <a:lnTo>
                  <a:pt x="611524" y="151473"/>
                </a:lnTo>
                <a:lnTo>
                  <a:pt x="634191" y="192355"/>
                </a:lnTo>
                <a:lnTo>
                  <a:pt x="651020" y="236505"/>
                </a:lnTo>
                <a:lnTo>
                  <a:pt x="661494" y="283408"/>
                </a:lnTo>
                <a:lnTo>
                  <a:pt x="665099" y="332549"/>
                </a:lnTo>
                <a:lnTo>
                  <a:pt x="661494" y="381691"/>
                </a:lnTo>
                <a:lnTo>
                  <a:pt x="651020" y="428594"/>
                </a:lnTo>
                <a:lnTo>
                  <a:pt x="634191" y="472744"/>
                </a:lnTo>
                <a:lnTo>
                  <a:pt x="611524" y="513626"/>
                </a:lnTo>
                <a:lnTo>
                  <a:pt x="583531" y="550727"/>
                </a:lnTo>
                <a:lnTo>
                  <a:pt x="550727" y="583531"/>
                </a:lnTo>
                <a:lnTo>
                  <a:pt x="513627" y="611524"/>
                </a:lnTo>
                <a:lnTo>
                  <a:pt x="472744" y="634191"/>
                </a:lnTo>
                <a:lnTo>
                  <a:pt x="428594" y="651020"/>
                </a:lnTo>
                <a:lnTo>
                  <a:pt x="381691" y="661494"/>
                </a:lnTo>
                <a:lnTo>
                  <a:pt x="332549" y="665099"/>
                </a:lnTo>
                <a:lnTo>
                  <a:pt x="283408" y="661494"/>
                </a:lnTo>
                <a:lnTo>
                  <a:pt x="236505" y="651020"/>
                </a:lnTo>
                <a:lnTo>
                  <a:pt x="192355" y="634191"/>
                </a:lnTo>
                <a:lnTo>
                  <a:pt x="151472" y="611524"/>
                </a:lnTo>
                <a:lnTo>
                  <a:pt x="114372" y="583531"/>
                </a:lnTo>
                <a:lnTo>
                  <a:pt x="81568" y="550727"/>
                </a:lnTo>
                <a:lnTo>
                  <a:pt x="53575" y="513626"/>
                </a:lnTo>
                <a:lnTo>
                  <a:pt x="30908" y="472744"/>
                </a:lnTo>
                <a:lnTo>
                  <a:pt x="14079" y="428594"/>
                </a:lnTo>
                <a:lnTo>
                  <a:pt x="3605" y="381691"/>
                </a:lnTo>
                <a:lnTo>
                  <a:pt x="0" y="332549"/>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77" name="Google Shape;377;g6e8a369eec_0_303"/>
          <p:cNvSpPr/>
          <p:nvPr/>
        </p:nvSpPr>
        <p:spPr>
          <a:xfrm>
            <a:off x="8438632" y="3262933"/>
            <a:ext cx="1692275" cy="607527"/>
          </a:xfrm>
          <a:custGeom>
            <a:avLst/>
            <a:gdLst/>
            <a:ahLst/>
            <a:cxnLst/>
            <a:rect l="l" t="t" r="r" b="b"/>
            <a:pathLst>
              <a:path w="1270000" h="455930" extrusionOk="0">
                <a:moveTo>
                  <a:pt x="1269449" y="455699"/>
                </a:moveTo>
                <a:lnTo>
                  <a:pt x="606176" y="455699"/>
                </a:lnTo>
                <a:lnTo>
                  <a:pt x="606176" y="0"/>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78" name="Google Shape;378;g6e8a369eec_0_303"/>
          <p:cNvSpPr/>
          <p:nvPr/>
        </p:nvSpPr>
        <p:spPr>
          <a:xfrm>
            <a:off x="8380998" y="3241956"/>
            <a:ext cx="58382" cy="42307"/>
          </a:xfrm>
          <a:custGeom>
            <a:avLst/>
            <a:gdLst/>
            <a:ahLst/>
            <a:cxnLst/>
            <a:rect l="l" t="t" r="r" b="b"/>
            <a:pathLst>
              <a:path w="43814" h="31750" extrusionOk="0">
                <a:moveTo>
                  <a:pt x="43225" y="31465"/>
                </a:moveTo>
                <a:lnTo>
                  <a:pt x="0" y="15732"/>
                </a:lnTo>
                <a:lnTo>
                  <a:pt x="43225" y="0"/>
                </a:lnTo>
                <a:lnTo>
                  <a:pt x="43225" y="31465"/>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79" name="Google Shape;379;g6e8a369eec_0_303"/>
          <p:cNvSpPr/>
          <p:nvPr/>
        </p:nvSpPr>
        <p:spPr>
          <a:xfrm>
            <a:off x="8380998" y="3241956"/>
            <a:ext cx="58382" cy="42307"/>
          </a:xfrm>
          <a:custGeom>
            <a:avLst/>
            <a:gdLst/>
            <a:ahLst/>
            <a:cxnLst/>
            <a:rect l="l" t="t" r="r" b="b"/>
            <a:pathLst>
              <a:path w="43814" h="31750" extrusionOk="0">
                <a:moveTo>
                  <a:pt x="43225" y="0"/>
                </a:moveTo>
                <a:lnTo>
                  <a:pt x="0" y="15732"/>
                </a:lnTo>
                <a:lnTo>
                  <a:pt x="43225" y="31465"/>
                </a:lnTo>
                <a:lnTo>
                  <a:pt x="43225"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80" name="Google Shape;380;g6e8a369eec_0_303"/>
          <p:cNvSpPr/>
          <p:nvPr/>
        </p:nvSpPr>
        <p:spPr>
          <a:xfrm>
            <a:off x="1281232" y="1739367"/>
            <a:ext cx="1144824" cy="1144824"/>
          </a:xfrm>
          <a:custGeom>
            <a:avLst/>
            <a:gdLst/>
            <a:ahLst/>
            <a:cxnLst/>
            <a:rect l="l" t="t" r="r" b="b"/>
            <a:pathLst>
              <a:path w="859155" h="859155" extrusionOk="0">
                <a:moveTo>
                  <a:pt x="715746" y="858899"/>
                </a:moveTo>
                <a:lnTo>
                  <a:pt x="0" y="858899"/>
                </a:lnTo>
                <a:lnTo>
                  <a:pt x="0" y="0"/>
                </a:lnTo>
                <a:lnTo>
                  <a:pt x="858899" y="0"/>
                </a:lnTo>
                <a:lnTo>
                  <a:pt x="858899" y="715746"/>
                </a:lnTo>
                <a:lnTo>
                  <a:pt x="715746" y="858899"/>
                </a:lnTo>
                <a:close/>
              </a:path>
            </a:pathLst>
          </a:custGeom>
          <a:solidFill>
            <a:srgbClr val="B4A7D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81" name="Google Shape;381;g6e8a369eec_0_303"/>
          <p:cNvSpPr/>
          <p:nvPr/>
        </p:nvSpPr>
        <p:spPr>
          <a:xfrm>
            <a:off x="2235563" y="2693696"/>
            <a:ext cx="191227" cy="191227"/>
          </a:xfrm>
          <a:custGeom>
            <a:avLst/>
            <a:gdLst/>
            <a:ahLst/>
            <a:cxnLst/>
            <a:rect l="l" t="t" r="r" b="b"/>
            <a:pathLst>
              <a:path w="143510" h="143510" extrusionOk="0">
                <a:moveTo>
                  <a:pt x="0" y="143152"/>
                </a:moveTo>
                <a:lnTo>
                  <a:pt x="28630" y="28630"/>
                </a:lnTo>
                <a:lnTo>
                  <a:pt x="143152" y="0"/>
                </a:lnTo>
                <a:lnTo>
                  <a:pt x="0" y="143152"/>
                </a:lnTo>
                <a:close/>
              </a:path>
            </a:pathLst>
          </a:custGeom>
          <a:solidFill>
            <a:srgbClr val="8F85A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82" name="Google Shape;382;g6e8a369eec_0_303"/>
          <p:cNvSpPr/>
          <p:nvPr/>
        </p:nvSpPr>
        <p:spPr>
          <a:xfrm>
            <a:off x="1281232" y="1739367"/>
            <a:ext cx="1144824" cy="1144824"/>
          </a:xfrm>
          <a:custGeom>
            <a:avLst/>
            <a:gdLst/>
            <a:ahLst/>
            <a:cxnLst/>
            <a:rect l="l" t="t" r="r" b="b"/>
            <a:pathLst>
              <a:path w="859155" h="859155" extrusionOk="0">
                <a:moveTo>
                  <a:pt x="715746" y="858899"/>
                </a:moveTo>
                <a:lnTo>
                  <a:pt x="744377" y="744377"/>
                </a:lnTo>
                <a:lnTo>
                  <a:pt x="858899" y="715746"/>
                </a:lnTo>
                <a:lnTo>
                  <a:pt x="715746" y="858899"/>
                </a:lnTo>
                <a:lnTo>
                  <a:pt x="0" y="858899"/>
                </a:lnTo>
                <a:lnTo>
                  <a:pt x="0" y="0"/>
                </a:lnTo>
                <a:lnTo>
                  <a:pt x="858899" y="0"/>
                </a:lnTo>
                <a:lnTo>
                  <a:pt x="858899" y="715746"/>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83" name="Google Shape;383;g6e8a369eec_0_303"/>
          <p:cNvSpPr txBox="1"/>
          <p:nvPr/>
        </p:nvSpPr>
        <p:spPr>
          <a:xfrm>
            <a:off x="1548917" y="1950169"/>
            <a:ext cx="609600" cy="519300"/>
          </a:xfrm>
          <a:prstGeom prst="rect">
            <a:avLst/>
          </a:prstGeom>
          <a:noFill/>
          <a:ln>
            <a:noFill/>
          </a:ln>
        </p:spPr>
        <p:txBody>
          <a:bodyPr spcFirstLastPara="1" wrap="square" lIns="0" tIns="26225" rIns="0" bIns="0" anchor="t" anchorCtr="0">
            <a:noAutofit/>
          </a:bodyPr>
          <a:lstStyle/>
          <a:p>
            <a:pPr marL="12700" marR="12700" lvl="0" indent="101600" algn="l" rtl="0">
              <a:lnSpc>
                <a:spcPct val="119166"/>
              </a:lnSpc>
              <a:spcBef>
                <a:spcPts val="0"/>
              </a:spcBef>
              <a:spcAft>
                <a:spcPts val="0"/>
              </a:spcAft>
              <a:buNone/>
            </a:pPr>
            <a:r>
              <a:rPr lang="en-IN" sz="1600">
                <a:latin typeface="Arial"/>
                <a:ea typeface="Arial"/>
                <a:cs typeface="Arial"/>
                <a:sym typeface="Arial"/>
              </a:rPr>
              <a:t>Dag  Folder</a:t>
            </a:r>
            <a:endParaRPr sz="1600">
              <a:latin typeface="Arial"/>
              <a:ea typeface="Arial"/>
              <a:cs typeface="Arial"/>
              <a:sym typeface="Arial"/>
            </a:endParaRPr>
          </a:p>
        </p:txBody>
      </p:sp>
      <p:sp>
        <p:nvSpPr>
          <p:cNvPr id="384" name="Google Shape;384;g6e8a369eec_0_303"/>
          <p:cNvSpPr/>
          <p:nvPr/>
        </p:nvSpPr>
        <p:spPr>
          <a:xfrm>
            <a:off x="1173964" y="3427133"/>
            <a:ext cx="2478335" cy="1127900"/>
          </a:xfrm>
          <a:custGeom>
            <a:avLst/>
            <a:gdLst/>
            <a:ahLst/>
            <a:cxnLst/>
            <a:rect l="l" t="t" r="r" b="b"/>
            <a:pathLst>
              <a:path w="1859914" h="846454" extrusionOk="0">
                <a:moveTo>
                  <a:pt x="65999" y="846299"/>
                </a:moveTo>
                <a:lnTo>
                  <a:pt x="0" y="177599"/>
                </a:lnTo>
                <a:lnTo>
                  <a:pt x="1793400" y="0"/>
                </a:lnTo>
                <a:lnTo>
                  <a:pt x="1859400" y="668699"/>
                </a:lnTo>
                <a:lnTo>
                  <a:pt x="1560500" y="698299"/>
                </a:lnTo>
                <a:lnTo>
                  <a:pt x="1469872" y="742699"/>
                </a:lnTo>
                <a:lnTo>
                  <a:pt x="1112150" y="742699"/>
                </a:lnTo>
                <a:lnTo>
                  <a:pt x="65999" y="846299"/>
                </a:lnTo>
                <a:close/>
              </a:path>
              <a:path w="1859914" h="846454" extrusionOk="0">
                <a:moveTo>
                  <a:pt x="1344568" y="804087"/>
                </a:moveTo>
                <a:lnTo>
                  <a:pt x="1112150" y="742699"/>
                </a:lnTo>
                <a:lnTo>
                  <a:pt x="1469872" y="742699"/>
                </a:lnTo>
                <a:lnTo>
                  <a:pt x="1344568" y="80408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85" name="Google Shape;385;g6e8a369eec_0_303"/>
          <p:cNvSpPr/>
          <p:nvPr/>
        </p:nvSpPr>
        <p:spPr>
          <a:xfrm>
            <a:off x="1173964" y="3427133"/>
            <a:ext cx="2478335" cy="1127900"/>
          </a:xfrm>
          <a:custGeom>
            <a:avLst/>
            <a:gdLst/>
            <a:ahLst/>
            <a:cxnLst/>
            <a:rect l="l" t="t" r="r" b="b"/>
            <a:pathLst>
              <a:path w="1859914" h="846454" extrusionOk="0">
                <a:moveTo>
                  <a:pt x="1793400" y="0"/>
                </a:moveTo>
                <a:lnTo>
                  <a:pt x="1494500" y="29599"/>
                </a:lnTo>
                <a:lnTo>
                  <a:pt x="1046150" y="73999"/>
                </a:lnTo>
                <a:lnTo>
                  <a:pt x="0" y="177599"/>
                </a:lnTo>
                <a:lnTo>
                  <a:pt x="38499" y="567674"/>
                </a:lnTo>
                <a:lnTo>
                  <a:pt x="54999" y="734849"/>
                </a:lnTo>
                <a:lnTo>
                  <a:pt x="65999" y="846299"/>
                </a:lnTo>
                <a:lnTo>
                  <a:pt x="1112150" y="742699"/>
                </a:lnTo>
                <a:lnTo>
                  <a:pt x="1344568" y="804087"/>
                </a:lnTo>
                <a:lnTo>
                  <a:pt x="1560500" y="698299"/>
                </a:lnTo>
                <a:lnTo>
                  <a:pt x="1859400" y="668699"/>
                </a:lnTo>
                <a:lnTo>
                  <a:pt x="1848400" y="557249"/>
                </a:lnTo>
                <a:lnTo>
                  <a:pt x="1831900" y="390074"/>
                </a:lnTo>
                <a:lnTo>
                  <a:pt x="1793400" y="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86" name="Google Shape;386;g6e8a369eec_0_303"/>
          <p:cNvSpPr txBox="1"/>
          <p:nvPr/>
        </p:nvSpPr>
        <p:spPr>
          <a:xfrm rot="-300083">
            <a:off x="1978538" y="3636693"/>
            <a:ext cx="870615" cy="20327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1600">
                <a:latin typeface="Arial"/>
                <a:ea typeface="Arial"/>
                <a:cs typeface="Arial"/>
                <a:sym typeface="Arial"/>
              </a:rPr>
              <a:t>Schedule</a:t>
            </a:r>
            <a:endParaRPr sz="1600">
              <a:latin typeface="Arial"/>
              <a:ea typeface="Arial"/>
              <a:cs typeface="Arial"/>
              <a:sym typeface="Arial"/>
            </a:endParaRPr>
          </a:p>
        </p:txBody>
      </p:sp>
      <p:sp>
        <p:nvSpPr>
          <p:cNvPr id="387" name="Google Shape;387;g6e8a369eec_0_303"/>
          <p:cNvSpPr txBox="1"/>
          <p:nvPr/>
        </p:nvSpPr>
        <p:spPr>
          <a:xfrm rot="-299683">
            <a:off x="1485245" y="4014020"/>
            <a:ext cx="1877931" cy="203272"/>
          </a:xfrm>
          <a:prstGeom prst="rect">
            <a:avLst/>
          </a:prstGeom>
          <a:noFill/>
          <a:ln>
            <a:noFill/>
          </a:ln>
        </p:spPr>
        <p:txBody>
          <a:bodyPr spcFirstLastPara="1" wrap="square" lIns="0" tIns="0" rIns="0" bIns="0" anchor="t" anchorCtr="0">
            <a:noAutofit/>
          </a:bodyPr>
          <a:lstStyle/>
          <a:p>
            <a:pPr marL="0" marR="0" lvl="0" indent="0" algn="l" rtl="0">
              <a:lnSpc>
                <a:spcPct val="66666"/>
              </a:lnSpc>
              <a:spcBef>
                <a:spcPts val="0"/>
              </a:spcBef>
              <a:spcAft>
                <a:spcPts val="0"/>
              </a:spcAft>
              <a:buNone/>
            </a:pPr>
            <a:r>
              <a:rPr lang="en-IN" sz="1600">
                <a:latin typeface="Arial"/>
                <a:ea typeface="Arial"/>
                <a:cs typeface="Arial"/>
                <a:sym typeface="Arial"/>
              </a:rPr>
              <a:t>TaskInstances to run </a:t>
            </a:r>
            <a:endParaRPr sz="2400" baseline="30000"/>
          </a:p>
          <a:p>
            <a:pPr marL="0" marR="0" lvl="0" indent="0" algn="l" rtl="0">
              <a:lnSpc>
                <a:spcPct val="66666"/>
              </a:lnSpc>
              <a:spcBef>
                <a:spcPts val="0"/>
              </a:spcBef>
              <a:spcAft>
                <a:spcPts val="0"/>
              </a:spcAft>
              <a:buNone/>
            </a:pPr>
            <a:r>
              <a:rPr lang="en-IN" sz="2400" baseline="30000"/>
              <a:t> </a:t>
            </a:r>
            <a:endParaRPr sz="2400" baseline="30000"/>
          </a:p>
        </p:txBody>
      </p:sp>
      <p:graphicFrame>
        <p:nvGraphicFramePr>
          <p:cNvPr id="388" name="Google Shape;388;g6e8a369eec_0_303"/>
          <p:cNvGraphicFramePr/>
          <p:nvPr/>
        </p:nvGraphicFramePr>
        <p:xfrm>
          <a:off x="6923783" y="4246949"/>
          <a:ext cx="1174350" cy="1042475"/>
        </p:xfrm>
        <a:graphic>
          <a:graphicData uri="http://schemas.openxmlformats.org/drawingml/2006/table">
            <a:tbl>
              <a:tblPr firstRow="1" bandRow="1">
                <a:noFill/>
                <a:tableStyleId>{FCDF20C3-697A-4EFA-B958-4543027146B2}</a:tableStyleId>
              </a:tblPr>
              <a:tblGrid>
                <a:gridCol w="201500">
                  <a:extLst>
                    <a:ext uri="{9D8B030D-6E8A-4147-A177-3AD203B41FA5}">
                      <a16:colId xmlns:a16="http://schemas.microsoft.com/office/drawing/2014/main" val="20000"/>
                    </a:ext>
                  </a:extLst>
                </a:gridCol>
                <a:gridCol w="848375">
                  <a:extLst>
                    <a:ext uri="{9D8B030D-6E8A-4147-A177-3AD203B41FA5}">
                      <a16:colId xmlns:a16="http://schemas.microsoft.com/office/drawing/2014/main" val="20001"/>
                    </a:ext>
                  </a:extLst>
                </a:gridCol>
                <a:gridCol w="124475">
                  <a:extLst>
                    <a:ext uri="{9D8B030D-6E8A-4147-A177-3AD203B41FA5}">
                      <a16:colId xmlns:a16="http://schemas.microsoft.com/office/drawing/2014/main" val="20002"/>
                    </a:ext>
                  </a:extLst>
                </a:gridCol>
              </a:tblGrid>
              <a:tr h="659675">
                <a:tc gridSpan="2">
                  <a:txBody>
                    <a:bodyPr/>
                    <a:lstStyle/>
                    <a:p>
                      <a:pPr marL="114300" marR="0" lvl="0" indent="0" algn="l" rtl="0">
                        <a:lnSpc>
                          <a:spcPct val="100000"/>
                        </a:lnSpc>
                        <a:spcBef>
                          <a:spcPts val="0"/>
                        </a:spcBef>
                        <a:spcAft>
                          <a:spcPts val="0"/>
                        </a:spcAft>
                        <a:buNone/>
                      </a:pPr>
                      <a:r>
                        <a:rPr lang="en-IN" sz="1600" u="none" strike="noStrike" cap="none">
                          <a:solidFill>
                            <a:srgbClr val="1B212C"/>
                          </a:solidFill>
                          <a:latin typeface="Arial"/>
                          <a:ea typeface="Arial"/>
                          <a:cs typeface="Arial"/>
                          <a:sym typeface="Arial"/>
                        </a:rPr>
                        <a:t>DagRun</a:t>
                      </a:r>
                      <a:endParaRPr sz="1600" u="none" strike="noStrike" cap="none">
                        <a:latin typeface="Arial"/>
                        <a:ea typeface="Arial"/>
                        <a:cs typeface="Arial"/>
                        <a:sym typeface="Arial"/>
                      </a:endParaRPr>
                    </a:p>
                  </a:txBody>
                  <a:tcPr marL="0" marR="0" marT="10582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solidFill>
                      <a:srgbClr val="F4D6AD"/>
                    </a:solidFill>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B w="9525" cap="flat" cmpd="sng">
                      <a:solidFill>
                        <a:srgbClr val="D9D9D9"/>
                      </a:solidFill>
                      <a:prstDash val="solid"/>
                      <a:round/>
                      <a:headEnd type="none" w="sm" len="sm"/>
                      <a:tailEnd type="none" w="sm" len="sm"/>
                    </a:lnB>
                    <a:solidFill>
                      <a:srgbClr val="1B212C"/>
                    </a:solidFill>
                  </a:tcPr>
                </a:tc>
                <a:extLst>
                  <a:ext uri="{0D108BD9-81ED-4DB2-BD59-A6C34878D82A}">
                    <a16:rowId xmlns:a16="http://schemas.microsoft.com/office/drawing/2014/main" val="10000"/>
                  </a:ext>
                </a:extLst>
              </a:tr>
              <a:tr h="382800">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B w="9525" cap="flat" cmpd="sng">
                      <a:solidFill>
                        <a:srgbClr val="D9D9D9"/>
                      </a:solidFill>
                      <a:prstDash val="solid"/>
                      <a:round/>
                      <a:headEnd type="none" w="sm" len="sm"/>
                      <a:tailEnd type="none" w="sm" len="sm"/>
                    </a:lnB>
                    <a:solidFill>
                      <a:srgbClr val="F4D6AD"/>
                    </a:solidFill>
                  </a:tcPr>
                </a:tc>
                <a:tc>
                  <a:txBody>
                    <a:bodyPr/>
                    <a:lstStyle/>
                    <a:p>
                      <a:pPr marL="114300" marR="0" lvl="0" indent="0" algn="l" rtl="0">
                        <a:lnSpc>
                          <a:spcPct val="100000"/>
                        </a:lnSpc>
                        <a:spcBef>
                          <a:spcPts val="0"/>
                        </a:spcBef>
                        <a:spcAft>
                          <a:spcPts val="0"/>
                        </a:spcAft>
                        <a:buNone/>
                      </a:pPr>
                      <a:r>
                        <a:rPr lang="en-IN" sz="1300" u="none" strike="noStrike" cap="none">
                          <a:solidFill>
                            <a:srgbClr val="FFFFFF"/>
                          </a:solidFill>
                          <a:latin typeface="Arial"/>
                          <a:ea typeface="Arial"/>
                          <a:cs typeface="Arial"/>
                          <a:sym typeface="Arial"/>
                        </a:rPr>
                        <a:t>Running</a:t>
                      </a:r>
                      <a:endParaRPr sz="1300" u="none" strike="noStrike" cap="none">
                        <a:latin typeface="Arial"/>
                        <a:ea typeface="Arial"/>
                        <a:cs typeface="Arial"/>
                        <a:sym typeface="Arial"/>
                      </a:endParaRPr>
                    </a:p>
                  </a:txBody>
                  <a:tcPr marL="0" marR="0" marT="8467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93C47D"/>
                    </a:solidFill>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93C47D"/>
                    </a:solidFill>
                  </a:tcPr>
                </a:tc>
                <a:extLst>
                  <a:ext uri="{0D108BD9-81ED-4DB2-BD59-A6C34878D82A}">
                    <a16:rowId xmlns:a16="http://schemas.microsoft.com/office/drawing/2014/main" val="10001"/>
                  </a:ext>
                </a:extLst>
              </a:tr>
            </a:tbl>
          </a:graphicData>
        </a:graphic>
      </p:graphicFrame>
      <p:graphicFrame>
        <p:nvGraphicFramePr>
          <p:cNvPr id="389" name="Google Shape;389;g6e8a369eec_0_303"/>
          <p:cNvGraphicFramePr/>
          <p:nvPr/>
        </p:nvGraphicFramePr>
        <p:xfrm>
          <a:off x="8214183" y="4243749"/>
          <a:ext cx="1749175" cy="1044075"/>
        </p:xfrm>
        <a:graphic>
          <a:graphicData uri="http://schemas.openxmlformats.org/drawingml/2006/table">
            <a:tbl>
              <a:tblPr firstRow="1" bandRow="1">
                <a:noFill/>
                <a:tableStyleId>{FCDF20C3-697A-4EFA-B958-4543027146B2}</a:tableStyleId>
              </a:tblPr>
              <a:tblGrid>
                <a:gridCol w="699325">
                  <a:extLst>
                    <a:ext uri="{9D8B030D-6E8A-4147-A177-3AD203B41FA5}">
                      <a16:colId xmlns:a16="http://schemas.microsoft.com/office/drawing/2014/main" val="20000"/>
                    </a:ext>
                  </a:extLst>
                </a:gridCol>
                <a:gridCol w="844125">
                  <a:extLst>
                    <a:ext uri="{9D8B030D-6E8A-4147-A177-3AD203B41FA5}">
                      <a16:colId xmlns:a16="http://schemas.microsoft.com/office/drawing/2014/main" val="20001"/>
                    </a:ext>
                  </a:extLst>
                </a:gridCol>
                <a:gridCol w="205725">
                  <a:extLst>
                    <a:ext uri="{9D8B030D-6E8A-4147-A177-3AD203B41FA5}">
                      <a16:colId xmlns:a16="http://schemas.microsoft.com/office/drawing/2014/main" val="20002"/>
                    </a:ext>
                  </a:extLst>
                </a:gridCol>
              </a:tblGrid>
              <a:tr h="662875">
                <a:tc gridSpan="2">
                  <a:txBody>
                    <a:bodyPr/>
                    <a:lstStyle/>
                    <a:p>
                      <a:pPr marL="114300" marR="0" lvl="0" indent="0" algn="l" rtl="0">
                        <a:lnSpc>
                          <a:spcPct val="100000"/>
                        </a:lnSpc>
                        <a:spcBef>
                          <a:spcPts val="0"/>
                        </a:spcBef>
                        <a:spcAft>
                          <a:spcPts val="0"/>
                        </a:spcAft>
                        <a:buNone/>
                      </a:pPr>
                      <a:r>
                        <a:rPr lang="en-IN" sz="1600" u="none" strike="noStrike" cap="none">
                          <a:solidFill>
                            <a:srgbClr val="1B212C"/>
                          </a:solidFill>
                          <a:latin typeface="Arial"/>
                          <a:ea typeface="Arial"/>
                          <a:cs typeface="Arial"/>
                          <a:sym typeface="Arial"/>
                        </a:rPr>
                        <a:t>TaskInstance</a:t>
                      </a:r>
                      <a:endParaRPr sz="1600" u="none" strike="noStrike" cap="none">
                        <a:latin typeface="Arial"/>
                        <a:ea typeface="Arial"/>
                        <a:cs typeface="Arial"/>
                        <a:sym typeface="Arial"/>
                      </a:endParaRPr>
                    </a:p>
                  </a:txBody>
                  <a:tcPr marL="0" marR="0" marT="10582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solidFill>
                      <a:srgbClr val="F4D6AD"/>
                    </a:solidFill>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B w="9525" cap="flat" cmpd="sng">
                      <a:solidFill>
                        <a:srgbClr val="D9D9D9"/>
                      </a:solidFill>
                      <a:prstDash val="solid"/>
                      <a:round/>
                      <a:headEnd type="none" w="sm" len="sm"/>
                      <a:tailEnd type="none" w="sm" len="sm"/>
                    </a:lnB>
                    <a:solidFill>
                      <a:srgbClr val="1B212C"/>
                    </a:solidFill>
                  </a:tcPr>
                </a:tc>
                <a:extLst>
                  <a:ext uri="{0D108BD9-81ED-4DB2-BD59-A6C34878D82A}">
                    <a16:rowId xmlns:a16="http://schemas.microsoft.com/office/drawing/2014/main" val="10000"/>
                  </a:ext>
                </a:extLst>
              </a:tr>
              <a:tr h="381200">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B w="9525" cap="flat" cmpd="sng">
                      <a:solidFill>
                        <a:srgbClr val="D9D9D9"/>
                      </a:solidFill>
                      <a:prstDash val="solid"/>
                      <a:round/>
                      <a:headEnd type="none" w="sm" len="sm"/>
                      <a:tailEnd type="none" w="sm" len="sm"/>
                    </a:lnB>
                    <a:solidFill>
                      <a:srgbClr val="F4D6AD"/>
                    </a:solidFill>
                  </a:tcPr>
                </a:tc>
                <a:tc>
                  <a:txBody>
                    <a:bodyPr/>
                    <a:lstStyle/>
                    <a:p>
                      <a:pPr marL="114300" marR="0" lvl="0" indent="0" algn="l" rtl="0">
                        <a:lnSpc>
                          <a:spcPct val="100000"/>
                        </a:lnSpc>
                        <a:spcBef>
                          <a:spcPts val="0"/>
                        </a:spcBef>
                        <a:spcAft>
                          <a:spcPts val="0"/>
                        </a:spcAft>
                        <a:buNone/>
                      </a:pPr>
                      <a:r>
                        <a:rPr lang="en-IN" sz="1300" u="none" strike="noStrike" cap="none">
                          <a:solidFill>
                            <a:srgbClr val="FFFFFF"/>
                          </a:solidFill>
                          <a:latin typeface="Arial"/>
                          <a:ea typeface="Arial"/>
                          <a:cs typeface="Arial"/>
                          <a:sym typeface="Arial"/>
                        </a:rPr>
                        <a:t>Schedule</a:t>
                      </a:r>
                      <a:endParaRPr sz="1300" u="none" strike="noStrike" cap="none">
                        <a:latin typeface="Arial"/>
                        <a:ea typeface="Arial"/>
                        <a:cs typeface="Arial"/>
                        <a:sym typeface="Arial"/>
                      </a:endParaRPr>
                    </a:p>
                  </a:txBody>
                  <a:tcPr marL="0" marR="0" marT="8467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6C0360"/>
                    </a:solidFill>
                  </a:tcPr>
                </a:tc>
                <a:tc>
                  <a:txBody>
                    <a:bodyPr/>
                    <a:lstStyle/>
                    <a:p>
                      <a:pPr marL="0" marR="0" lvl="0" indent="0" algn="l" rtl="0">
                        <a:lnSpc>
                          <a:spcPct val="100000"/>
                        </a:lnSpc>
                        <a:spcBef>
                          <a:spcPts val="0"/>
                        </a:spcBef>
                        <a:spcAft>
                          <a:spcPts val="0"/>
                        </a:spcAft>
                        <a:buNone/>
                      </a:pPr>
                      <a:r>
                        <a:rPr lang="en-IN" sz="1300" u="none" strike="noStrike" cap="none">
                          <a:solidFill>
                            <a:srgbClr val="FFFFFF"/>
                          </a:solidFill>
                          <a:latin typeface="Arial"/>
                          <a:ea typeface="Arial"/>
                          <a:cs typeface="Arial"/>
                          <a:sym typeface="Arial"/>
                        </a:rPr>
                        <a:t>d</a:t>
                      </a:r>
                      <a:endParaRPr sz="1300" u="none" strike="noStrike" cap="none">
                        <a:latin typeface="Arial"/>
                        <a:ea typeface="Arial"/>
                        <a:cs typeface="Arial"/>
                        <a:sym typeface="Arial"/>
                      </a:endParaRPr>
                    </a:p>
                  </a:txBody>
                  <a:tcPr marL="0" marR="0" marT="8467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6C0360"/>
                    </a:solidFill>
                  </a:tcPr>
                </a:tc>
                <a:extLst>
                  <a:ext uri="{0D108BD9-81ED-4DB2-BD59-A6C34878D82A}">
                    <a16:rowId xmlns:a16="http://schemas.microsoft.com/office/drawing/2014/main" val="10001"/>
                  </a:ext>
                </a:extLst>
              </a:tr>
            </a:tbl>
          </a:graphicData>
        </a:graphic>
      </p:graphicFrame>
      <p:pic>
        <p:nvPicPr>
          <p:cNvPr id="390" name="Google Shape;390;g6e8a369eec_0_303"/>
          <p:cNvPicPr preferRelativeResize="0"/>
          <p:nvPr/>
        </p:nvPicPr>
        <p:blipFill rotWithShape="1">
          <a:blip r:embed="rId6">
            <a:alphaModFix/>
          </a:blip>
          <a:srcRect/>
          <a:stretch/>
        </p:blipFill>
        <p:spPr>
          <a:xfrm>
            <a:off x="0" y="0"/>
            <a:ext cx="401467" cy="4014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g6e8a369eec_0_341"/>
          <p:cNvSpPr/>
          <p:nvPr/>
        </p:nvSpPr>
        <p:spPr>
          <a:xfrm>
            <a:off x="2134369" y="3578388"/>
            <a:ext cx="3454778" cy="1753197"/>
          </a:xfrm>
          <a:custGeom>
            <a:avLst/>
            <a:gdLst/>
            <a:ahLst/>
            <a:cxnLst/>
            <a:rect l="l" t="t" r="r" b="b"/>
            <a:pathLst>
              <a:path w="2592704" h="1315720" extrusionOk="0">
                <a:moveTo>
                  <a:pt x="2592702" y="372733"/>
                </a:moveTo>
                <a:lnTo>
                  <a:pt x="2542868" y="399385"/>
                </a:lnTo>
                <a:lnTo>
                  <a:pt x="2482923" y="433818"/>
                </a:lnTo>
                <a:lnTo>
                  <a:pt x="2449464" y="453658"/>
                </a:lnTo>
                <a:lnTo>
                  <a:pt x="2413845" y="475091"/>
                </a:lnTo>
                <a:lnTo>
                  <a:pt x="2376188" y="497998"/>
                </a:lnTo>
                <a:lnTo>
                  <a:pt x="2336615" y="522263"/>
                </a:lnTo>
                <a:lnTo>
                  <a:pt x="2295249" y="547768"/>
                </a:lnTo>
                <a:lnTo>
                  <a:pt x="2252212" y="574395"/>
                </a:lnTo>
                <a:lnTo>
                  <a:pt x="2207627" y="602026"/>
                </a:lnTo>
                <a:lnTo>
                  <a:pt x="2161617" y="630545"/>
                </a:lnTo>
                <a:lnTo>
                  <a:pt x="2114303" y="659834"/>
                </a:lnTo>
                <a:lnTo>
                  <a:pt x="2065808" y="689774"/>
                </a:lnTo>
                <a:lnTo>
                  <a:pt x="2016254" y="720249"/>
                </a:lnTo>
                <a:lnTo>
                  <a:pt x="1965765" y="751141"/>
                </a:lnTo>
                <a:lnTo>
                  <a:pt x="1914463" y="782332"/>
                </a:lnTo>
                <a:lnTo>
                  <a:pt x="1862469" y="813705"/>
                </a:lnTo>
                <a:lnTo>
                  <a:pt x="1809907" y="845142"/>
                </a:lnTo>
                <a:lnTo>
                  <a:pt x="1756899" y="876526"/>
                </a:lnTo>
                <a:lnTo>
                  <a:pt x="1703568" y="907739"/>
                </a:lnTo>
                <a:lnTo>
                  <a:pt x="1650035" y="938664"/>
                </a:lnTo>
                <a:lnTo>
                  <a:pt x="1596424" y="969183"/>
                </a:lnTo>
                <a:lnTo>
                  <a:pt x="1542856" y="999178"/>
                </a:lnTo>
                <a:lnTo>
                  <a:pt x="1489455" y="1028532"/>
                </a:lnTo>
                <a:lnTo>
                  <a:pt x="1436343" y="1057128"/>
                </a:lnTo>
                <a:lnTo>
                  <a:pt x="1383642" y="1084847"/>
                </a:lnTo>
                <a:lnTo>
                  <a:pt x="1331474" y="1111573"/>
                </a:lnTo>
                <a:lnTo>
                  <a:pt x="1279963" y="1137187"/>
                </a:lnTo>
                <a:lnTo>
                  <a:pt x="1229231" y="1161573"/>
                </a:lnTo>
                <a:lnTo>
                  <a:pt x="1179399" y="1184612"/>
                </a:lnTo>
                <a:lnTo>
                  <a:pt x="1130591" y="1206187"/>
                </a:lnTo>
                <a:lnTo>
                  <a:pt x="1082929" y="1226181"/>
                </a:lnTo>
                <a:lnTo>
                  <a:pt x="1036536" y="1244475"/>
                </a:lnTo>
                <a:lnTo>
                  <a:pt x="991534" y="1260953"/>
                </a:lnTo>
                <a:lnTo>
                  <a:pt x="948045" y="1275497"/>
                </a:lnTo>
                <a:lnTo>
                  <a:pt x="906192" y="1287989"/>
                </a:lnTo>
                <a:lnTo>
                  <a:pt x="866097" y="1298312"/>
                </a:lnTo>
                <a:lnTo>
                  <a:pt x="827884" y="1306347"/>
                </a:lnTo>
                <a:lnTo>
                  <a:pt x="757588" y="1315088"/>
                </a:lnTo>
                <a:lnTo>
                  <a:pt x="725752" y="1315558"/>
                </a:lnTo>
                <a:lnTo>
                  <a:pt x="682989" y="1311796"/>
                </a:lnTo>
                <a:lnTo>
                  <a:pt x="640644" y="1303195"/>
                </a:lnTo>
                <a:lnTo>
                  <a:pt x="598813" y="1290051"/>
                </a:lnTo>
                <a:lnTo>
                  <a:pt x="557593" y="1272660"/>
                </a:lnTo>
                <a:lnTo>
                  <a:pt x="517080" y="1251316"/>
                </a:lnTo>
                <a:lnTo>
                  <a:pt x="477372" y="1226317"/>
                </a:lnTo>
                <a:lnTo>
                  <a:pt x="438563" y="1197957"/>
                </a:lnTo>
                <a:lnTo>
                  <a:pt x="400751" y="1166532"/>
                </a:lnTo>
                <a:lnTo>
                  <a:pt x="364033" y="1132338"/>
                </a:lnTo>
                <a:lnTo>
                  <a:pt x="328504" y="1095670"/>
                </a:lnTo>
                <a:lnTo>
                  <a:pt x="294261" y="1056824"/>
                </a:lnTo>
                <a:lnTo>
                  <a:pt x="261401" y="1016096"/>
                </a:lnTo>
                <a:lnTo>
                  <a:pt x="230020" y="973780"/>
                </a:lnTo>
                <a:lnTo>
                  <a:pt x="200214" y="930173"/>
                </a:lnTo>
                <a:lnTo>
                  <a:pt x="172080" y="885571"/>
                </a:lnTo>
                <a:lnTo>
                  <a:pt x="145715" y="840268"/>
                </a:lnTo>
                <a:lnTo>
                  <a:pt x="121214" y="794561"/>
                </a:lnTo>
                <a:lnTo>
                  <a:pt x="98675" y="748745"/>
                </a:lnTo>
                <a:lnTo>
                  <a:pt x="78194" y="703115"/>
                </a:lnTo>
                <a:lnTo>
                  <a:pt x="59867" y="657968"/>
                </a:lnTo>
                <a:lnTo>
                  <a:pt x="43791" y="613599"/>
                </a:lnTo>
                <a:lnTo>
                  <a:pt x="30061" y="570304"/>
                </a:lnTo>
                <a:lnTo>
                  <a:pt x="18776" y="528377"/>
                </a:lnTo>
                <a:lnTo>
                  <a:pt x="10030" y="488115"/>
                </a:lnTo>
                <a:lnTo>
                  <a:pt x="3922" y="449814"/>
                </a:lnTo>
                <a:lnTo>
                  <a:pt x="0" y="380275"/>
                </a:lnTo>
                <a:lnTo>
                  <a:pt x="2379" y="349628"/>
                </a:lnTo>
                <a:lnTo>
                  <a:pt x="16302" y="298058"/>
                </a:lnTo>
                <a:lnTo>
                  <a:pt x="51055" y="253077"/>
                </a:lnTo>
                <a:lnTo>
                  <a:pt x="109540" y="213202"/>
                </a:lnTo>
                <a:lnTo>
                  <a:pt x="146540" y="195049"/>
                </a:lnTo>
                <a:lnTo>
                  <a:pt x="188103" y="178015"/>
                </a:lnTo>
                <a:lnTo>
                  <a:pt x="233772" y="162049"/>
                </a:lnTo>
                <a:lnTo>
                  <a:pt x="283090" y="147097"/>
                </a:lnTo>
                <a:lnTo>
                  <a:pt x="335601" y="133109"/>
                </a:lnTo>
                <a:lnTo>
                  <a:pt x="390848" y="120031"/>
                </a:lnTo>
                <a:lnTo>
                  <a:pt x="448374" y="107811"/>
                </a:lnTo>
                <a:lnTo>
                  <a:pt x="507723" y="96397"/>
                </a:lnTo>
                <a:lnTo>
                  <a:pt x="568438" y="85736"/>
                </a:lnTo>
                <a:lnTo>
                  <a:pt x="630061" y="75777"/>
                </a:lnTo>
                <a:lnTo>
                  <a:pt x="684369" y="67597"/>
                </a:lnTo>
                <a:lnTo>
                  <a:pt x="738717" y="59878"/>
                </a:lnTo>
                <a:lnTo>
                  <a:pt x="792800" y="52586"/>
                </a:lnTo>
                <a:lnTo>
                  <a:pt x="846311" y="45686"/>
                </a:lnTo>
                <a:lnTo>
                  <a:pt x="898944" y="39143"/>
                </a:lnTo>
                <a:lnTo>
                  <a:pt x="950395" y="32921"/>
                </a:lnTo>
                <a:lnTo>
                  <a:pt x="1000355" y="26986"/>
                </a:lnTo>
                <a:lnTo>
                  <a:pt x="1048521" y="21302"/>
                </a:lnTo>
                <a:lnTo>
                  <a:pt x="1094586" y="15835"/>
                </a:lnTo>
                <a:lnTo>
                  <a:pt x="1138243" y="10549"/>
                </a:lnTo>
                <a:lnTo>
                  <a:pt x="1179187" y="5410"/>
                </a:lnTo>
                <a:lnTo>
                  <a:pt x="1217112" y="382"/>
                </a:lnTo>
                <a:lnTo>
                  <a:pt x="1219846" y="0"/>
                </a:lnTo>
              </a:path>
            </a:pathLst>
          </a:custGeom>
          <a:noFill/>
          <a:ln w="190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96" name="Google Shape;396;g6e8a369eec_0_341"/>
          <p:cNvSpPr/>
          <p:nvPr/>
        </p:nvSpPr>
        <p:spPr>
          <a:xfrm>
            <a:off x="3741041" y="3524337"/>
            <a:ext cx="146100" cy="10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97" name="Google Shape;397;g6e8a369eec_0_341"/>
          <p:cNvSpPr/>
          <p:nvPr/>
        </p:nvSpPr>
        <p:spPr>
          <a:xfrm>
            <a:off x="3425299" y="2644800"/>
            <a:ext cx="5373818" cy="1567893"/>
          </a:xfrm>
          <a:custGeom>
            <a:avLst/>
            <a:gdLst/>
            <a:ahLst/>
            <a:cxnLst/>
            <a:rect l="l" t="t" r="r" b="b"/>
            <a:pathLst>
              <a:path w="4032884" h="1176655" extrusionOk="0">
                <a:moveTo>
                  <a:pt x="0" y="0"/>
                </a:moveTo>
                <a:lnTo>
                  <a:pt x="4032599" y="0"/>
                </a:lnTo>
                <a:lnTo>
                  <a:pt x="4032599" y="1176299"/>
                </a:lnTo>
                <a:lnTo>
                  <a:pt x="0" y="1176299"/>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98" name="Google Shape;398;g6e8a369eec_0_341"/>
          <p:cNvSpPr txBox="1">
            <a:spLocks noGrp="1"/>
          </p:cNvSpPr>
          <p:nvPr>
            <p:ph type="title" idx="4294967295"/>
          </p:nvPr>
        </p:nvSpPr>
        <p:spPr>
          <a:xfrm>
            <a:off x="8086" y="0"/>
            <a:ext cx="12183900" cy="521700"/>
          </a:xfrm>
          <a:prstGeom prst="rect">
            <a:avLst/>
          </a:prstGeom>
          <a:noFill/>
          <a:ln>
            <a:noFill/>
          </a:ln>
        </p:spPr>
        <p:txBody>
          <a:bodyPr spcFirstLastPara="1" wrap="square" lIns="0" tIns="16925" rIns="0" bIns="0" anchor="t" anchorCtr="0">
            <a:noAutofit/>
          </a:bodyPr>
          <a:lstStyle/>
          <a:p>
            <a:pPr marL="12700" lvl="0" indent="0" algn="l" rtl="0">
              <a:lnSpc>
                <a:spcPct val="100000"/>
              </a:lnSpc>
              <a:spcBef>
                <a:spcPts val="0"/>
              </a:spcBef>
              <a:spcAft>
                <a:spcPts val="0"/>
              </a:spcAft>
              <a:buNone/>
            </a:pPr>
            <a:r>
              <a:rPr lang="en-IN" sz="2400">
                <a:latin typeface="Quattrocento Sans"/>
                <a:ea typeface="Quattrocento Sans"/>
                <a:cs typeface="Quattrocento Sans"/>
                <a:sym typeface="Quattrocento Sans"/>
              </a:rPr>
              <a:t>     </a:t>
            </a:r>
            <a:r>
              <a:rPr lang="en-IN" sz="1800">
                <a:latin typeface="Quattrocento Sans"/>
                <a:ea typeface="Quattrocento Sans"/>
                <a:cs typeface="Quattrocento Sans"/>
                <a:sym typeface="Quattrocento Sans"/>
              </a:rPr>
              <a:t>How Your Work Gets Done - Cont?</a:t>
            </a:r>
            <a:endParaRPr sz="1800">
              <a:latin typeface="Quattrocento Sans"/>
              <a:ea typeface="Quattrocento Sans"/>
              <a:cs typeface="Quattrocento Sans"/>
              <a:sym typeface="Quattrocento Sans"/>
            </a:endParaRPr>
          </a:p>
        </p:txBody>
      </p:sp>
      <p:sp>
        <p:nvSpPr>
          <p:cNvPr id="399" name="Google Shape;399;g6e8a369eec_0_341"/>
          <p:cNvSpPr/>
          <p:nvPr/>
        </p:nvSpPr>
        <p:spPr>
          <a:xfrm>
            <a:off x="5454700" y="2772400"/>
            <a:ext cx="1313205" cy="1313204"/>
          </a:xfrm>
          <a:custGeom>
            <a:avLst/>
            <a:gdLst/>
            <a:ahLst/>
            <a:cxnLst/>
            <a:rect l="l" t="t" r="r" b="b"/>
            <a:pathLst>
              <a:path w="985520" h="985519" extrusionOk="0">
                <a:moveTo>
                  <a:pt x="820746" y="984899"/>
                </a:moveTo>
                <a:lnTo>
                  <a:pt x="164152"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4E556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00" name="Google Shape;400;g6e8a369eec_0_341"/>
          <p:cNvSpPr/>
          <p:nvPr/>
        </p:nvSpPr>
        <p:spPr>
          <a:xfrm>
            <a:off x="5454700" y="2772400"/>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2"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01" name="Google Shape;401;g6e8a369eec_0_341"/>
          <p:cNvSpPr txBox="1"/>
          <p:nvPr/>
        </p:nvSpPr>
        <p:spPr>
          <a:xfrm>
            <a:off x="5636868" y="3283288"/>
            <a:ext cx="947700" cy="2775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IN" sz="1600">
                <a:solidFill>
                  <a:srgbClr val="FFFFFF"/>
                </a:solidFill>
                <a:latin typeface="Arial"/>
                <a:ea typeface="Arial"/>
                <a:cs typeface="Arial"/>
                <a:sym typeface="Arial"/>
              </a:rPr>
              <a:t>Scheduler</a:t>
            </a:r>
            <a:endParaRPr sz="1600">
              <a:latin typeface="Arial"/>
              <a:ea typeface="Arial"/>
              <a:cs typeface="Arial"/>
              <a:sym typeface="Arial"/>
            </a:endParaRPr>
          </a:p>
        </p:txBody>
      </p:sp>
      <p:sp>
        <p:nvSpPr>
          <p:cNvPr id="402" name="Google Shape;402;g6e8a369eec_0_341"/>
          <p:cNvSpPr/>
          <p:nvPr/>
        </p:nvSpPr>
        <p:spPr>
          <a:xfrm>
            <a:off x="3913732" y="2772400"/>
            <a:ext cx="1313205" cy="1313204"/>
          </a:xfrm>
          <a:custGeom>
            <a:avLst/>
            <a:gdLst/>
            <a:ahLst/>
            <a:cxnLst/>
            <a:rect l="l" t="t" r="r" b="b"/>
            <a:pathLst>
              <a:path w="985520" h="985519" extrusionOk="0">
                <a:moveTo>
                  <a:pt x="820746" y="984899"/>
                </a:moveTo>
                <a:lnTo>
                  <a:pt x="164153"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3"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1B212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03" name="Google Shape;403;g6e8a369eec_0_341"/>
          <p:cNvSpPr/>
          <p:nvPr/>
        </p:nvSpPr>
        <p:spPr>
          <a:xfrm>
            <a:off x="3913732" y="2772400"/>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3"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3"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04" name="Google Shape;404;g6e8a369eec_0_341"/>
          <p:cNvSpPr txBox="1"/>
          <p:nvPr/>
        </p:nvSpPr>
        <p:spPr>
          <a:xfrm>
            <a:off x="4152457" y="3162639"/>
            <a:ext cx="833100" cy="519300"/>
          </a:xfrm>
          <a:prstGeom prst="rect">
            <a:avLst/>
          </a:prstGeom>
          <a:noFill/>
          <a:ln>
            <a:noFill/>
          </a:ln>
        </p:spPr>
        <p:txBody>
          <a:bodyPr spcFirstLastPara="1" wrap="square" lIns="0" tIns="26225" rIns="0" bIns="0" anchor="t" anchorCtr="0">
            <a:noAutofit/>
          </a:bodyPr>
          <a:lstStyle/>
          <a:p>
            <a:pPr marL="152400" marR="12700" lvl="0" indent="-139700" algn="l" rtl="0">
              <a:lnSpc>
                <a:spcPct val="119166"/>
              </a:lnSpc>
              <a:spcBef>
                <a:spcPts val="0"/>
              </a:spcBef>
              <a:spcAft>
                <a:spcPts val="0"/>
              </a:spcAft>
              <a:buNone/>
            </a:pPr>
            <a:r>
              <a:rPr lang="en-IN" sz="1600">
                <a:solidFill>
                  <a:srgbClr val="FFFFFF"/>
                </a:solidFill>
                <a:latin typeface="Arial"/>
                <a:ea typeface="Arial"/>
                <a:cs typeface="Arial"/>
                <a:sym typeface="Arial"/>
              </a:rPr>
              <a:t>Executor  (1 - n)</a:t>
            </a:r>
            <a:endParaRPr sz="1600">
              <a:latin typeface="Arial"/>
              <a:ea typeface="Arial"/>
              <a:cs typeface="Arial"/>
              <a:sym typeface="Arial"/>
            </a:endParaRPr>
          </a:p>
        </p:txBody>
      </p:sp>
      <p:sp>
        <p:nvSpPr>
          <p:cNvPr id="405" name="Google Shape;405;g6e8a369eec_0_341"/>
          <p:cNvSpPr/>
          <p:nvPr/>
        </p:nvSpPr>
        <p:spPr>
          <a:xfrm>
            <a:off x="6995665" y="2772400"/>
            <a:ext cx="1313205" cy="1313204"/>
          </a:xfrm>
          <a:custGeom>
            <a:avLst/>
            <a:gdLst/>
            <a:ahLst/>
            <a:cxnLst/>
            <a:rect l="l" t="t" r="r" b="b"/>
            <a:pathLst>
              <a:path w="985520" h="985519" extrusionOk="0">
                <a:moveTo>
                  <a:pt x="820746" y="984899"/>
                </a:moveTo>
                <a:lnTo>
                  <a:pt x="164152"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7890C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06" name="Google Shape;406;g6e8a369eec_0_341"/>
          <p:cNvSpPr/>
          <p:nvPr/>
        </p:nvSpPr>
        <p:spPr>
          <a:xfrm>
            <a:off x="6995665" y="2772400"/>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2"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07" name="Google Shape;407;g6e8a369eec_0_341"/>
          <p:cNvSpPr txBox="1"/>
          <p:nvPr/>
        </p:nvSpPr>
        <p:spPr>
          <a:xfrm>
            <a:off x="7336091" y="3162639"/>
            <a:ext cx="631500" cy="519300"/>
          </a:xfrm>
          <a:prstGeom prst="rect">
            <a:avLst/>
          </a:prstGeom>
          <a:noFill/>
          <a:ln>
            <a:noFill/>
          </a:ln>
        </p:spPr>
        <p:txBody>
          <a:bodyPr spcFirstLastPara="1" wrap="square" lIns="0" tIns="26225" rIns="0" bIns="0" anchor="t" anchorCtr="0">
            <a:noAutofit/>
          </a:bodyPr>
          <a:lstStyle/>
          <a:p>
            <a:pPr marL="12700" marR="12700" lvl="0" indent="101600" algn="l" rtl="0">
              <a:lnSpc>
                <a:spcPct val="119166"/>
              </a:lnSpc>
              <a:spcBef>
                <a:spcPts val="0"/>
              </a:spcBef>
              <a:spcAft>
                <a:spcPts val="0"/>
              </a:spcAft>
              <a:buNone/>
            </a:pPr>
            <a:r>
              <a:rPr lang="en-IN" sz="1600">
                <a:solidFill>
                  <a:srgbClr val="FFFFFF"/>
                </a:solidFill>
                <a:latin typeface="Arial"/>
                <a:ea typeface="Arial"/>
                <a:cs typeface="Arial"/>
                <a:sym typeface="Arial"/>
              </a:rPr>
              <a:t>Web  Server</a:t>
            </a:r>
            <a:endParaRPr sz="1600">
              <a:latin typeface="Arial"/>
              <a:ea typeface="Arial"/>
              <a:cs typeface="Arial"/>
              <a:sym typeface="Arial"/>
            </a:endParaRPr>
          </a:p>
        </p:txBody>
      </p:sp>
      <p:sp>
        <p:nvSpPr>
          <p:cNvPr id="408" name="Google Shape;408;g6e8a369eec_0_341"/>
          <p:cNvSpPr txBox="1"/>
          <p:nvPr/>
        </p:nvSpPr>
        <p:spPr>
          <a:xfrm>
            <a:off x="5454700" y="1725067"/>
            <a:ext cx="1314000" cy="713700"/>
          </a:xfrm>
          <a:prstGeom prst="rect">
            <a:avLst/>
          </a:prstGeom>
          <a:solidFill>
            <a:srgbClr val="F15E22"/>
          </a:solidFill>
          <a:ln w="9525" cap="flat" cmpd="sng">
            <a:solidFill>
              <a:srgbClr val="D9D9D9"/>
            </a:solidFill>
            <a:prstDash val="solid"/>
            <a:round/>
            <a:headEnd type="none" w="sm" len="sm"/>
            <a:tailEnd type="none" w="sm" len="sm"/>
          </a:ln>
        </p:spPr>
        <p:txBody>
          <a:bodyPr spcFirstLastPara="1" wrap="square" lIns="0" tIns="116825" rIns="0" bIns="0" anchor="t" anchorCtr="0">
            <a:noAutofit/>
          </a:bodyPr>
          <a:lstStyle/>
          <a:p>
            <a:pPr marL="317500" marR="203200" lvl="0" indent="-101600" algn="l" rtl="0">
              <a:lnSpc>
                <a:spcPct val="119166"/>
              </a:lnSpc>
              <a:spcBef>
                <a:spcPts val="0"/>
              </a:spcBef>
              <a:spcAft>
                <a:spcPts val="0"/>
              </a:spcAft>
              <a:buNone/>
            </a:pPr>
            <a:r>
              <a:rPr lang="en-IN" sz="1600">
                <a:solidFill>
                  <a:srgbClr val="FFFFFF"/>
                </a:solidFill>
                <a:latin typeface="Arial"/>
                <a:ea typeface="Arial"/>
                <a:cs typeface="Arial"/>
                <a:sym typeface="Arial"/>
              </a:rPr>
              <a:t>Queueing  System</a:t>
            </a:r>
            <a:endParaRPr sz="1600">
              <a:latin typeface="Arial"/>
              <a:ea typeface="Arial"/>
              <a:cs typeface="Arial"/>
              <a:sym typeface="Arial"/>
            </a:endParaRPr>
          </a:p>
        </p:txBody>
      </p:sp>
      <p:sp>
        <p:nvSpPr>
          <p:cNvPr id="409" name="Google Shape;409;g6e8a369eec_0_341"/>
          <p:cNvSpPr txBox="1"/>
          <p:nvPr/>
        </p:nvSpPr>
        <p:spPr>
          <a:xfrm>
            <a:off x="5457098" y="4419333"/>
            <a:ext cx="1314000" cy="713700"/>
          </a:xfrm>
          <a:prstGeom prst="rect">
            <a:avLst/>
          </a:prstGeom>
          <a:solidFill>
            <a:srgbClr val="F4D6AD"/>
          </a:solidFill>
          <a:ln w="9525" cap="flat" cmpd="sng">
            <a:solidFill>
              <a:srgbClr val="D9D9D9"/>
            </a:solidFill>
            <a:prstDash val="solid"/>
            <a:round/>
            <a:headEnd type="none" w="sm" len="sm"/>
            <a:tailEnd type="none" w="sm" len="sm"/>
          </a:ln>
        </p:spPr>
        <p:txBody>
          <a:bodyPr spcFirstLastPara="1" wrap="square" lIns="0" tIns="116825" rIns="0" bIns="0" anchor="t" anchorCtr="0">
            <a:noAutofit/>
          </a:bodyPr>
          <a:lstStyle/>
          <a:p>
            <a:pPr marL="520700" marR="190500" lvl="0" indent="-317500" algn="l" rtl="0">
              <a:lnSpc>
                <a:spcPct val="119166"/>
              </a:lnSpc>
              <a:spcBef>
                <a:spcPts val="0"/>
              </a:spcBef>
              <a:spcAft>
                <a:spcPts val="0"/>
              </a:spcAft>
              <a:buNone/>
            </a:pPr>
            <a:r>
              <a:rPr lang="en-IN" sz="1600">
                <a:latin typeface="Arial"/>
                <a:ea typeface="Arial"/>
                <a:cs typeface="Arial"/>
                <a:sym typeface="Arial"/>
              </a:rPr>
              <a:t>Metastore  DB</a:t>
            </a:r>
            <a:endParaRPr sz="1600">
              <a:latin typeface="Arial"/>
              <a:ea typeface="Arial"/>
              <a:cs typeface="Arial"/>
              <a:sym typeface="Arial"/>
            </a:endParaRPr>
          </a:p>
        </p:txBody>
      </p:sp>
      <p:sp>
        <p:nvSpPr>
          <p:cNvPr id="410" name="Google Shape;410;g6e8a369eec_0_341"/>
          <p:cNvSpPr/>
          <p:nvPr/>
        </p:nvSpPr>
        <p:spPr>
          <a:xfrm>
            <a:off x="10077599" y="3593167"/>
            <a:ext cx="886751" cy="886751"/>
          </a:xfrm>
          <a:custGeom>
            <a:avLst/>
            <a:gdLst/>
            <a:ahLst/>
            <a:cxnLst/>
            <a:rect l="l" t="t" r="r" b="b"/>
            <a:pathLst>
              <a:path w="665479" h="665479" extrusionOk="0">
                <a:moveTo>
                  <a:pt x="332549" y="665099"/>
                </a:moveTo>
                <a:lnTo>
                  <a:pt x="283408" y="661494"/>
                </a:lnTo>
                <a:lnTo>
                  <a:pt x="236505" y="651020"/>
                </a:lnTo>
                <a:lnTo>
                  <a:pt x="192355" y="634191"/>
                </a:lnTo>
                <a:lnTo>
                  <a:pt x="151472" y="611524"/>
                </a:lnTo>
                <a:lnTo>
                  <a:pt x="114372" y="583531"/>
                </a:lnTo>
                <a:lnTo>
                  <a:pt x="81568" y="550727"/>
                </a:lnTo>
                <a:lnTo>
                  <a:pt x="53575" y="513626"/>
                </a:lnTo>
                <a:lnTo>
                  <a:pt x="30908" y="472744"/>
                </a:lnTo>
                <a:lnTo>
                  <a:pt x="14079" y="428594"/>
                </a:lnTo>
                <a:lnTo>
                  <a:pt x="3605" y="381691"/>
                </a:lnTo>
                <a:lnTo>
                  <a:pt x="0" y="332549"/>
                </a:lnTo>
                <a:lnTo>
                  <a:pt x="3605" y="283408"/>
                </a:lnTo>
                <a:lnTo>
                  <a:pt x="14079" y="236505"/>
                </a:lnTo>
                <a:lnTo>
                  <a:pt x="30908" y="192355"/>
                </a:lnTo>
                <a:lnTo>
                  <a:pt x="53575" y="151473"/>
                </a:lnTo>
                <a:lnTo>
                  <a:pt x="81568" y="114372"/>
                </a:lnTo>
                <a:lnTo>
                  <a:pt x="114372" y="81568"/>
                </a:lnTo>
                <a:lnTo>
                  <a:pt x="151472" y="53575"/>
                </a:lnTo>
                <a:lnTo>
                  <a:pt x="192355" y="30908"/>
                </a:lnTo>
                <a:lnTo>
                  <a:pt x="236505" y="14079"/>
                </a:lnTo>
                <a:lnTo>
                  <a:pt x="283408" y="3605"/>
                </a:lnTo>
                <a:lnTo>
                  <a:pt x="332549" y="0"/>
                </a:lnTo>
                <a:lnTo>
                  <a:pt x="381691" y="3605"/>
                </a:lnTo>
                <a:lnTo>
                  <a:pt x="428594" y="14079"/>
                </a:lnTo>
                <a:lnTo>
                  <a:pt x="472744" y="30908"/>
                </a:lnTo>
                <a:lnTo>
                  <a:pt x="513627" y="53575"/>
                </a:lnTo>
                <a:lnTo>
                  <a:pt x="550727" y="81568"/>
                </a:lnTo>
                <a:lnTo>
                  <a:pt x="583531" y="114372"/>
                </a:lnTo>
                <a:lnTo>
                  <a:pt x="611524" y="151473"/>
                </a:lnTo>
                <a:lnTo>
                  <a:pt x="634191" y="192355"/>
                </a:lnTo>
                <a:lnTo>
                  <a:pt x="651020" y="236505"/>
                </a:lnTo>
                <a:lnTo>
                  <a:pt x="661494" y="283408"/>
                </a:lnTo>
                <a:lnTo>
                  <a:pt x="665099" y="332549"/>
                </a:lnTo>
                <a:lnTo>
                  <a:pt x="661494" y="381691"/>
                </a:lnTo>
                <a:lnTo>
                  <a:pt x="651020" y="428594"/>
                </a:lnTo>
                <a:lnTo>
                  <a:pt x="634191" y="472744"/>
                </a:lnTo>
                <a:lnTo>
                  <a:pt x="611524" y="513626"/>
                </a:lnTo>
                <a:lnTo>
                  <a:pt x="583531" y="550727"/>
                </a:lnTo>
                <a:lnTo>
                  <a:pt x="550727" y="583531"/>
                </a:lnTo>
                <a:lnTo>
                  <a:pt x="513627" y="611524"/>
                </a:lnTo>
                <a:lnTo>
                  <a:pt x="472744" y="634191"/>
                </a:lnTo>
                <a:lnTo>
                  <a:pt x="428594" y="651020"/>
                </a:lnTo>
                <a:lnTo>
                  <a:pt x="381691" y="661494"/>
                </a:lnTo>
                <a:lnTo>
                  <a:pt x="332549" y="665099"/>
                </a:lnTo>
                <a:close/>
              </a:path>
            </a:pathLst>
          </a:custGeom>
          <a:solidFill>
            <a:srgbClr val="A5056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11" name="Google Shape;411;g6e8a369eec_0_341"/>
          <p:cNvSpPr/>
          <p:nvPr/>
        </p:nvSpPr>
        <p:spPr>
          <a:xfrm>
            <a:off x="10332758" y="3857769"/>
            <a:ext cx="376531" cy="93075"/>
          </a:xfrm>
          <a:custGeom>
            <a:avLst/>
            <a:gdLst/>
            <a:ahLst/>
            <a:cxnLst/>
            <a:rect l="l" t="t" r="r" b="b"/>
            <a:pathLst>
              <a:path w="282575" h="69850" extrusionOk="0">
                <a:moveTo>
                  <a:pt x="34640" y="69281"/>
                </a:moveTo>
                <a:lnTo>
                  <a:pt x="21157" y="66559"/>
                </a:lnTo>
                <a:lnTo>
                  <a:pt x="10146" y="59135"/>
                </a:lnTo>
                <a:lnTo>
                  <a:pt x="2722" y="48124"/>
                </a:lnTo>
                <a:lnTo>
                  <a:pt x="0" y="34640"/>
                </a:lnTo>
                <a:lnTo>
                  <a:pt x="2722" y="21157"/>
                </a:lnTo>
                <a:lnTo>
                  <a:pt x="10146" y="10146"/>
                </a:lnTo>
                <a:lnTo>
                  <a:pt x="21157" y="2722"/>
                </a:lnTo>
                <a:lnTo>
                  <a:pt x="34640" y="0"/>
                </a:lnTo>
                <a:lnTo>
                  <a:pt x="48124" y="2722"/>
                </a:lnTo>
                <a:lnTo>
                  <a:pt x="59135" y="10146"/>
                </a:lnTo>
                <a:lnTo>
                  <a:pt x="66559" y="21157"/>
                </a:lnTo>
                <a:lnTo>
                  <a:pt x="69281" y="34640"/>
                </a:lnTo>
                <a:lnTo>
                  <a:pt x="66559" y="48124"/>
                </a:lnTo>
                <a:lnTo>
                  <a:pt x="59135" y="59135"/>
                </a:lnTo>
                <a:lnTo>
                  <a:pt x="48124" y="66559"/>
                </a:lnTo>
                <a:lnTo>
                  <a:pt x="34640" y="69281"/>
                </a:lnTo>
                <a:close/>
              </a:path>
              <a:path w="282575" h="69850" extrusionOk="0">
                <a:moveTo>
                  <a:pt x="247718" y="69281"/>
                </a:moveTo>
                <a:lnTo>
                  <a:pt x="234235" y="66559"/>
                </a:lnTo>
                <a:lnTo>
                  <a:pt x="223224" y="59135"/>
                </a:lnTo>
                <a:lnTo>
                  <a:pt x="215800" y="48124"/>
                </a:lnTo>
                <a:lnTo>
                  <a:pt x="213078" y="34640"/>
                </a:lnTo>
                <a:lnTo>
                  <a:pt x="215800" y="21157"/>
                </a:lnTo>
                <a:lnTo>
                  <a:pt x="223224" y="10146"/>
                </a:lnTo>
                <a:lnTo>
                  <a:pt x="234235" y="2722"/>
                </a:lnTo>
                <a:lnTo>
                  <a:pt x="247718" y="0"/>
                </a:lnTo>
                <a:lnTo>
                  <a:pt x="261202" y="2722"/>
                </a:lnTo>
                <a:lnTo>
                  <a:pt x="272213" y="10146"/>
                </a:lnTo>
                <a:lnTo>
                  <a:pt x="279637" y="21157"/>
                </a:lnTo>
                <a:lnTo>
                  <a:pt x="282359" y="34640"/>
                </a:lnTo>
                <a:lnTo>
                  <a:pt x="279637" y="48124"/>
                </a:lnTo>
                <a:lnTo>
                  <a:pt x="272213" y="59135"/>
                </a:lnTo>
                <a:lnTo>
                  <a:pt x="261202" y="66559"/>
                </a:lnTo>
                <a:lnTo>
                  <a:pt x="247718" y="69281"/>
                </a:lnTo>
                <a:close/>
              </a:path>
            </a:pathLst>
          </a:custGeom>
          <a:solidFill>
            <a:srgbClr val="83035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12" name="Google Shape;412;g6e8a369eec_0_341"/>
          <p:cNvSpPr/>
          <p:nvPr/>
        </p:nvSpPr>
        <p:spPr>
          <a:xfrm>
            <a:off x="10326409" y="3851419"/>
            <a:ext cx="105300" cy="1053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13" name="Google Shape;413;g6e8a369eec_0_341"/>
          <p:cNvSpPr/>
          <p:nvPr/>
        </p:nvSpPr>
        <p:spPr>
          <a:xfrm>
            <a:off x="10610515" y="3851419"/>
            <a:ext cx="105300" cy="1053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14" name="Google Shape;414;g6e8a369eec_0_341"/>
          <p:cNvSpPr/>
          <p:nvPr/>
        </p:nvSpPr>
        <p:spPr>
          <a:xfrm>
            <a:off x="10280673" y="4229936"/>
            <a:ext cx="480605" cy="82921"/>
          </a:xfrm>
          <a:custGeom>
            <a:avLst/>
            <a:gdLst/>
            <a:ahLst/>
            <a:cxnLst/>
            <a:rect l="l" t="t" r="r" b="b"/>
            <a:pathLst>
              <a:path w="360679" h="62230" extrusionOk="0">
                <a:moveTo>
                  <a:pt x="0" y="0"/>
                </a:moveTo>
                <a:lnTo>
                  <a:pt x="45054" y="27078"/>
                </a:lnTo>
                <a:lnTo>
                  <a:pt x="90096" y="46420"/>
                </a:lnTo>
                <a:lnTo>
                  <a:pt x="135124" y="58025"/>
                </a:lnTo>
                <a:lnTo>
                  <a:pt x="180139" y="61894"/>
                </a:lnTo>
                <a:lnTo>
                  <a:pt x="225141" y="58025"/>
                </a:lnTo>
                <a:lnTo>
                  <a:pt x="270130" y="46420"/>
                </a:lnTo>
                <a:lnTo>
                  <a:pt x="315105" y="27078"/>
                </a:lnTo>
                <a:lnTo>
                  <a:pt x="360067"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15" name="Google Shape;415;g6e8a369eec_0_341"/>
          <p:cNvSpPr/>
          <p:nvPr/>
        </p:nvSpPr>
        <p:spPr>
          <a:xfrm>
            <a:off x="10077599" y="3593167"/>
            <a:ext cx="886751" cy="886751"/>
          </a:xfrm>
          <a:custGeom>
            <a:avLst/>
            <a:gdLst/>
            <a:ahLst/>
            <a:cxnLst/>
            <a:rect l="l" t="t" r="r" b="b"/>
            <a:pathLst>
              <a:path w="665479" h="665479" extrusionOk="0">
                <a:moveTo>
                  <a:pt x="0" y="332549"/>
                </a:moveTo>
                <a:lnTo>
                  <a:pt x="3605" y="283408"/>
                </a:lnTo>
                <a:lnTo>
                  <a:pt x="14079" y="236505"/>
                </a:lnTo>
                <a:lnTo>
                  <a:pt x="30908" y="192355"/>
                </a:lnTo>
                <a:lnTo>
                  <a:pt x="53575" y="151473"/>
                </a:lnTo>
                <a:lnTo>
                  <a:pt x="81568" y="114372"/>
                </a:lnTo>
                <a:lnTo>
                  <a:pt x="114372" y="81568"/>
                </a:lnTo>
                <a:lnTo>
                  <a:pt x="151472" y="53575"/>
                </a:lnTo>
                <a:lnTo>
                  <a:pt x="192355" y="30908"/>
                </a:lnTo>
                <a:lnTo>
                  <a:pt x="236505" y="14079"/>
                </a:lnTo>
                <a:lnTo>
                  <a:pt x="283408" y="3605"/>
                </a:lnTo>
                <a:lnTo>
                  <a:pt x="332549" y="0"/>
                </a:lnTo>
                <a:lnTo>
                  <a:pt x="381691" y="3605"/>
                </a:lnTo>
                <a:lnTo>
                  <a:pt x="428594" y="14079"/>
                </a:lnTo>
                <a:lnTo>
                  <a:pt x="472744" y="30908"/>
                </a:lnTo>
                <a:lnTo>
                  <a:pt x="513627" y="53575"/>
                </a:lnTo>
                <a:lnTo>
                  <a:pt x="550727" y="81568"/>
                </a:lnTo>
                <a:lnTo>
                  <a:pt x="583531" y="114372"/>
                </a:lnTo>
                <a:lnTo>
                  <a:pt x="611524" y="151473"/>
                </a:lnTo>
                <a:lnTo>
                  <a:pt x="634191" y="192355"/>
                </a:lnTo>
                <a:lnTo>
                  <a:pt x="651020" y="236505"/>
                </a:lnTo>
                <a:lnTo>
                  <a:pt x="661494" y="283408"/>
                </a:lnTo>
                <a:lnTo>
                  <a:pt x="665099" y="332549"/>
                </a:lnTo>
                <a:lnTo>
                  <a:pt x="661494" y="381691"/>
                </a:lnTo>
                <a:lnTo>
                  <a:pt x="651020" y="428594"/>
                </a:lnTo>
                <a:lnTo>
                  <a:pt x="634191" y="472744"/>
                </a:lnTo>
                <a:lnTo>
                  <a:pt x="611524" y="513626"/>
                </a:lnTo>
                <a:lnTo>
                  <a:pt x="583531" y="550727"/>
                </a:lnTo>
                <a:lnTo>
                  <a:pt x="550727" y="583531"/>
                </a:lnTo>
                <a:lnTo>
                  <a:pt x="513627" y="611524"/>
                </a:lnTo>
                <a:lnTo>
                  <a:pt x="472744" y="634191"/>
                </a:lnTo>
                <a:lnTo>
                  <a:pt x="428594" y="651020"/>
                </a:lnTo>
                <a:lnTo>
                  <a:pt x="381691" y="661494"/>
                </a:lnTo>
                <a:lnTo>
                  <a:pt x="332549" y="665099"/>
                </a:lnTo>
                <a:lnTo>
                  <a:pt x="283408" y="661494"/>
                </a:lnTo>
                <a:lnTo>
                  <a:pt x="236505" y="651020"/>
                </a:lnTo>
                <a:lnTo>
                  <a:pt x="192355" y="634191"/>
                </a:lnTo>
                <a:lnTo>
                  <a:pt x="151472" y="611524"/>
                </a:lnTo>
                <a:lnTo>
                  <a:pt x="114372" y="583531"/>
                </a:lnTo>
                <a:lnTo>
                  <a:pt x="81568" y="550727"/>
                </a:lnTo>
                <a:lnTo>
                  <a:pt x="53575" y="513626"/>
                </a:lnTo>
                <a:lnTo>
                  <a:pt x="30908" y="472744"/>
                </a:lnTo>
                <a:lnTo>
                  <a:pt x="14079" y="428594"/>
                </a:lnTo>
                <a:lnTo>
                  <a:pt x="3605" y="381691"/>
                </a:lnTo>
                <a:lnTo>
                  <a:pt x="0" y="332549"/>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16" name="Google Shape;416;g6e8a369eec_0_341"/>
          <p:cNvSpPr/>
          <p:nvPr/>
        </p:nvSpPr>
        <p:spPr>
          <a:xfrm>
            <a:off x="8384998" y="3428967"/>
            <a:ext cx="1692275" cy="607527"/>
          </a:xfrm>
          <a:custGeom>
            <a:avLst/>
            <a:gdLst/>
            <a:ahLst/>
            <a:cxnLst/>
            <a:rect l="l" t="t" r="r" b="b"/>
            <a:pathLst>
              <a:path w="1270000" h="455930" extrusionOk="0">
                <a:moveTo>
                  <a:pt x="1269449" y="455699"/>
                </a:moveTo>
                <a:lnTo>
                  <a:pt x="606176" y="455699"/>
                </a:lnTo>
                <a:lnTo>
                  <a:pt x="606176" y="0"/>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17" name="Google Shape;417;g6e8a369eec_0_341"/>
          <p:cNvSpPr/>
          <p:nvPr/>
        </p:nvSpPr>
        <p:spPr>
          <a:xfrm>
            <a:off x="8327365" y="3407989"/>
            <a:ext cx="58382" cy="42307"/>
          </a:xfrm>
          <a:custGeom>
            <a:avLst/>
            <a:gdLst/>
            <a:ahLst/>
            <a:cxnLst/>
            <a:rect l="l" t="t" r="r" b="b"/>
            <a:pathLst>
              <a:path w="43814" h="31750" extrusionOk="0">
                <a:moveTo>
                  <a:pt x="43225" y="31465"/>
                </a:moveTo>
                <a:lnTo>
                  <a:pt x="0" y="15732"/>
                </a:lnTo>
                <a:lnTo>
                  <a:pt x="43225" y="0"/>
                </a:lnTo>
                <a:lnTo>
                  <a:pt x="43225" y="31465"/>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18" name="Google Shape;418;g6e8a369eec_0_341"/>
          <p:cNvSpPr/>
          <p:nvPr/>
        </p:nvSpPr>
        <p:spPr>
          <a:xfrm>
            <a:off x="8327365" y="3407989"/>
            <a:ext cx="58382" cy="42307"/>
          </a:xfrm>
          <a:custGeom>
            <a:avLst/>
            <a:gdLst/>
            <a:ahLst/>
            <a:cxnLst/>
            <a:rect l="l" t="t" r="r" b="b"/>
            <a:pathLst>
              <a:path w="43814" h="31750" extrusionOk="0">
                <a:moveTo>
                  <a:pt x="43225" y="0"/>
                </a:moveTo>
                <a:lnTo>
                  <a:pt x="0" y="15732"/>
                </a:lnTo>
                <a:lnTo>
                  <a:pt x="43225" y="31465"/>
                </a:lnTo>
                <a:lnTo>
                  <a:pt x="43225"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19" name="Google Shape;419;g6e8a369eec_0_341"/>
          <p:cNvSpPr/>
          <p:nvPr/>
        </p:nvSpPr>
        <p:spPr>
          <a:xfrm>
            <a:off x="1227600" y="1905399"/>
            <a:ext cx="1144824" cy="1144824"/>
          </a:xfrm>
          <a:custGeom>
            <a:avLst/>
            <a:gdLst/>
            <a:ahLst/>
            <a:cxnLst/>
            <a:rect l="l" t="t" r="r" b="b"/>
            <a:pathLst>
              <a:path w="859155" h="859155" extrusionOk="0">
                <a:moveTo>
                  <a:pt x="715747" y="858899"/>
                </a:moveTo>
                <a:lnTo>
                  <a:pt x="0" y="858899"/>
                </a:lnTo>
                <a:lnTo>
                  <a:pt x="0" y="0"/>
                </a:lnTo>
                <a:lnTo>
                  <a:pt x="858899" y="0"/>
                </a:lnTo>
                <a:lnTo>
                  <a:pt x="858899" y="715746"/>
                </a:lnTo>
                <a:lnTo>
                  <a:pt x="715747" y="858899"/>
                </a:lnTo>
                <a:close/>
              </a:path>
            </a:pathLst>
          </a:custGeom>
          <a:solidFill>
            <a:srgbClr val="B4A7D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20" name="Google Shape;420;g6e8a369eec_0_341"/>
          <p:cNvSpPr/>
          <p:nvPr/>
        </p:nvSpPr>
        <p:spPr>
          <a:xfrm>
            <a:off x="2181929" y="2859728"/>
            <a:ext cx="191227" cy="191227"/>
          </a:xfrm>
          <a:custGeom>
            <a:avLst/>
            <a:gdLst/>
            <a:ahLst/>
            <a:cxnLst/>
            <a:rect l="l" t="t" r="r" b="b"/>
            <a:pathLst>
              <a:path w="143510" h="143510" extrusionOk="0">
                <a:moveTo>
                  <a:pt x="0" y="143152"/>
                </a:moveTo>
                <a:lnTo>
                  <a:pt x="28630" y="28630"/>
                </a:lnTo>
                <a:lnTo>
                  <a:pt x="143152" y="0"/>
                </a:lnTo>
                <a:lnTo>
                  <a:pt x="0" y="143152"/>
                </a:lnTo>
                <a:close/>
              </a:path>
            </a:pathLst>
          </a:custGeom>
          <a:solidFill>
            <a:srgbClr val="8F85A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21" name="Google Shape;421;g6e8a369eec_0_341"/>
          <p:cNvSpPr/>
          <p:nvPr/>
        </p:nvSpPr>
        <p:spPr>
          <a:xfrm>
            <a:off x="1227600" y="1905399"/>
            <a:ext cx="1144824" cy="1144824"/>
          </a:xfrm>
          <a:custGeom>
            <a:avLst/>
            <a:gdLst/>
            <a:ahLst/>
            <a:cxnLst/>
            <a:rect l="l" t="t" r="r" b="b"/>
            <a:pathLst>
              <a:path w="859155" h="859155" extrusionOk="0">
                <a:moveTo>
                  <a:pt x="715747" y="858899"/>
                </a:moveTo>
                <a:lnTo>
                  <a:pt x="744377" y="744377"/>
                </a:lnTo>
                <a:lnTo>
                  <a:pt x="858899" y="715746"/>
                </a:lnTo>
                <a:lnTo>
                  <a:pt x="715747" y="858899"/>
                </a:lnTo>
                <a:lnTo>
                  <a:pt x="0" y="858899"/>
                </a:lnTo>
                <a:lnTo>
                  <a:pt x="0" y="0"/>
                </a:lnTo>
                <a:lnTo>
                  <a:pt x="858899" y="0"/>
                </a:lnTo>
                <a:lnTo>
                  <a:pt x="858899" y="715746"/>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22" name="Google Shape;422;g6e8a369eec_0_341"/>
          <p:cNvSpPr txBox="1"/>
          <p:nvPr/>
        </p:nvSpPr>
        <p:spPr>
          <a:xfrm>
            <a:off x="1495284" y="2116203"/>
            <a:ext cx="609600" cy="519300"/>
          </a:xfrm>
          <a:prstGeom prst="rect">
            <a:avLst/>
          </a:prstGeom>
          <a:noFill/>
          <a:ln>
            <a:noFill/>
          </a:ln>
        </p:spPr>
        <p:txBody>
          <a:bodyPr spcFirstLastPara="1" wrap="square" lIns="0" tIns="26225" rIns="0" bIns="0" anchor="t" anchorCtr="0">
            <a:noAutofit/>
          </a:bodyPr>
          <a:lstStyle/>
          <a:p>
            <a:pPr marL="12700" marR="12700" lvl="0" indent="101600" algn="l" rtl="0">
              <a:lnSpc>
                <a:spcPct val="119166"/>
              </a:lnSpc>
              <a:spcBef>
                <a:spcPts val="0"/>
              </a:spcBef>
              <a:spcAft>
                <a:spcPts val="0"/>
              </a:spcAft>
              <a:buNone/>
            </a:pPr>
            <a:r>
              <a:rPr lang="en-IN" sz="1600">
                <a:latin typeface="Arial"/>
                <a:ea typeface="Arial"/>
                <a:cs typeface="Arial"/>
                <a:sym typeface="Arial"/>
              </a:rPr>
              <a:t>Dag  Folder</a:t>
            </a:r>
            <a:endParaRPr sz="1600">
              <a:latin typeface="Arial"/>
              <a:ea typeface="Arial"/>
              <a:cs typeface="Arial"/>
              <a:sym typeface="Arial"/>
            </a:endParaRPr>
          </a:p>
        </p:txBody>
      </p:sp>
      <p:sp>
        <p:nvSpPr>
          <p:cNvPr id="423" name="Google Shape;423;g6e8a369eec_0_341"/>
          <p:cNvSpPr/>
          <p:nvPr/>
        </p:nvSpPr>
        <p:spPr>
          <a:xfrm>
            <a:off x="1612485" y="4479965"/>
            <a:ext cx="2447030" cy="813138"/>
          </a:xfrm>
          <a:custGeom>
            <a:avLst/>
            <a:gdLst/>
            <a:ahLst/>
            <a:cxnLst/>
            <a:rect l="l" t="t" r="r" b="b"/>
            <a:pathLst>
              <a:path w="1836420" h="610235" extrusionOk="0">
                <a:moveTo>
                  <a:pt x="42599" y="610199"/>
                </a:moveTo>
                <a:lnTo>
                  <a:pt x="0" y="177599"/>
                </a:lnTo>
                <a:lnTo>
                  <a:pt x="1793399" y="0"/>
                </a:lnTo>
                <a:lnTo>
                  <a:pt x="1835999" y="432599"/>
                </a:lnTo>
                <a:lnTo>
                  <a:pt x="1537099" y="462199"/>
                </a:lnTo>
                <a:lnTo>
                  <a:pt x="1409704" y="506599"/>
                </a:lnTo>
                <a:lnTo>
                  <a:pt x="1088749" y="506599"/>
                </a:lnTo>
                <a:lnTo>
                  <a:pt x="42599" y="610199"/>
                </a:lnTo>
                <a:close/>
              </a:path>
              <a:path w="1836420" h="610235" extrusionOk="0">
                <a:moveTo>
                  <a:pt x="1318243" y="538475"/>
                </a:moveTo>
                <a:lnTo>
                  <a:pt x="1088749" y="506599"/>
                </a:lnTo>
                <a:lnTo>
                  <a:pt x="1409704" y="506599"/>
                </a:lnTo>
                <a:lnTo>
                  <a:pt x="1318243" y="53847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24" name="Google Shape;424;g6e8a369eec_0_341"/>
          <p:cNvSpPr/>
          <p:nvPr/>
        </p:nvSpPr>
        <p:spPr>
          <a:xfrm>
            <a:off x="1612485" y="4479965"/>
            <a:ext cx="2447030" cy="813138"/>
          </a:xfrm>
          <a:custGeom>
            <a:avLst/>
            <a:gdLst/>
            <a:ahLst/>
            <a:cxnLst/>
            <a:rect l="l" t="t" r="r" b="b"/>
            <a:pathLst>
              <a:path w="1836420" h="610235" extrusionOk="0">
                <a:moveTo>
                  <a:pt x="1793399" y="0"/>
                </a:moveTo>
                <a:lnTo>
                  <a:pt x="1494499" y="29599"/>
                </a:lnTo>
                <a:lnTo>
                  <a:pt x="1046149" y="73999"/>
                </a:lnTo>
                <a:lnTo>
                  <a:pt x="0" y="177599"/>
                </a:lnTo>
                <a:lnTo>
                  <a:pt x="24849" y="429949"/>
                </a:lnTo>
                <a:lnTo>
                  <a:pt x="35499" y="538099"/>
                </a:lnTo>
                <a:lnTo>
                  <a:pt x="42599" y="610199"/>
                </a:lnTo>
                <a:lnTo>
                  <a:pt x="1088749" y="506599"/>
                </a:lnTo>
                <a:lnTo>
                  <a:pt x="1318243" y="538475"/>
                </a:lnTo>
                <a:lnTo>
                  <a:pt x="1537099" y="462199"/>
                </a:lnTo>
                <a:lnTo>
                  <a:pt x="1835999" y="432599"/>
                </a:lnTo>
                <a:lnTo>
                  <a:pt x="1828899" y="360499"/>
                </a:lnTo>
                <a:lnTo>
                  <a:pt x="1818249" y="252349"/>
                </a:lnTo>
                <a:lnTo>
                  <a:pt x="1793399" y="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25" name="Google Shape;425;g6e8a369eec_0_341"/>
          <p:cNvSpPr txBox="1"/>
          <p:nvPr/>
        </p:nvSpPr>
        <p:spPr>
          <a:xfrm rot="-299877">
            <a:off x="1972703" y="4781632"/>
            <a:ext cx="1900827" cy="203272"/>
          </a:xfrm>
          <a:prstGeom prst="rect">
            <a:avLst/>
          </a:prstGeom>
          <a:noFill/>
          <a:ln>
            <a:noFill/>
          </a:ln>
        </p:spPr>
        <p:txBody>
          <a:bodyPr spcFirstLastPara="1" wrap="square" lIns="0" tIns="0" rIns="0" bIns="0" anchor="t" anchorCtr="0">
            <a:noAutofit/>
          </a:bodyPr>
          <a:lstStyle/>
          <a:p>
            <a:pPr marL="0" marR="0" lvl="0" indent="0" algn="l" rtl="0">
              <a:lnSpc>
                <a:spcPct val="66666"/>
              </a:lnSpc>
              <a:spcBef>
                <a:spcPts val="0"/>
              </a:spcBef>
              <a:spcAft>
                <a:spcPts val="0"/>
              </a:spcAft>
              <a:buNone/>
            </a:pPr>
            <a:r>
              <a:rPr lang="en-IN" sz="1600"/>
              <a:t>Send Task Instance</a:t>
            </a:r>
            <a:endParaRPr sz="2400" baseline="30000">
              <a:latin typeface="Arial"/>
              <a:ea typeface="Arial"/>
              <a:cs typeface="Arial"/>
              <a:sym typeface="Arial"/>
            </a:endParaRPr>
          </a:p>
        </p:txBody>
      </p:sp>
      <p:graphicFrame>
        <p:nvGraphicFramePr>
          <p:cNvPr id="426" name="Google Shape;426;g6e8a369eec_0_341"/>
          <p:cNvGraphicFramePr/>
          <p:nvPr/>
        </p:nvGraphicFramePr>
        <p:xfrm>
          <a:off x="6870149" y="4412983"/>
          <a:ext cx="1174350" cy="1042475"/>
        </p:xfrm>
        <a:graphic>
          <a:graphicData uri="http://schemas.openxmlformats.org/drawingml/2006/table">
            <a:tbl>
              <a:tblPr firstRow="1" bandRow="1">
                <a:noFill/>
                <a:tableStyleId>{FCDF20C3-697A-4EFA-B958-4543027146B2}</a:tableStyleId>
              </a:tblPr>
              <a:tblGrid>
                <a:gridCol w="201500">
                  <a:extLst>
                    <a:ext uri="{9D8B030D-6E8A-4147-A177-3AD203B41FA5}">
                      <a16:colId xmlns:a16="http://schemas.microsoft.com/office/drawing/2014/main" val="20000"/>
                    </a:ext>
                  </a:extLst>
                </a:gridCol>
                <a:gridCol w="848375">
                  <a:extLst>
                    <a:ext uri="{9D8B030D-6E8A-4147-A177-3AD203B41FA5}">
                      <a16:colId xmlns:a16="http://schemas.microsoft.com/office/drawing/2014/main" val="20001"/>
                    </a:ext>
                  </a:extLst>
                </a:gridCol>
                <a:gridCol w="124475">
                  <a:extLst>
                    <a:ext uri="{9D8B030D-6E8A-4147-A177-3AD203B41FA5}">
                      <a16:colId xmlns:a16="http://schemas.microsoft.com/office/drawing/2014/main" val="20002"/>
                    </a:ext>
                  </a:extLst>
                </a:gridCol>
              </a:tblGrid>
              <a:tr h="659675">
                <a:tc gridSpan="2">
                  <a:txBody>
                    <a:bodyPr/>
                    <a:lstStyle/>
                    <a:p>
                      <a:pPr marL="114300" marR="0" lvl="0" indent="0" algn="l" rtl="0">
                        <a:lnSpc>
                          <a:spcPct val="100000"/>
                        </a:lnSpc>
                        <a:spcBef>
                          <a:spcPts val="0"/>
                        </a:spcBef>
                        <a:spcAft>
                          <a:spcPts val="0"/>
                        </a:spcAft>
                        <a:buNone/>
                      </a:pPr>
                      <a:r>
                        <a:rPr lang="en-IN" sz="1600" u="none" strike="noStrike" cap="none">
                          <a:latin typeface="Arial"/>
                          <a:ea typeface="Arial"/>
                          <a:cs typeface="Arial"/>
                          <a:sym typeface="Arial"/>
                        </a:rPr>
                        <a:t>DagRun</a:t>
                      </a:r>
                      <a:endParaRPr sz="1600" u="none" strike="noStrike" cap="none">
                        <a:latin typeface="Arial"/>
                        <a:ea typeface="Arial"/>
                        <a:cs typeface="Arial"/>
                        <a:sym typeface="Arial"/>
                      </a:endParaRPr>
                    </a:p>
                  </a:txBody>
                  <a:tcPr marL="0" marR="0" marT="10582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solidFill>
                      <a:srgbClr val="F4D6AD"/>
                    </a:solidFill>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B w="9525" cap="flat" cmpd="sng">
                      <a:solidFill>
                        <a:srgbClr val="D9D9D9"/>
                      </a:solidFill>
                      <a:prstDash val="solid"/>
                      <a:round/>
                      <a:headEnd type="none" w="sm" len="sm"/>
                      <a:tailEnd type="none" w="sm" len="sm"/>
                    </a:lnB>
                    <a:solidFill>
                      <a:srgbClr val="1B212C"/>
                    </a:solidFill>
                  </a:tcPr>
                </a:tc>
                <a:extLst>
                  <a:ext uri="{0D108BD9-81ED-4DB2-BD59-A6C34878D82A}">
                    <a16:rowId xmlns:a16="http://schemas.microsoft.com/office/drawing/2014/main" val="10000"/>
                  </a:ext>
                </a:extLst>
              </a:tr>
              <a:tr h="382800">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B w="9525" cap="flat" cmpd="sng">
                      <a:solidFill>
                        <a:srgbClr val="D9D9D9"/>
                      </a:solidFill>
                      <a:prstDash val="solid"/>
                      <a:round/>
                      <a:headEnd type="none" w="sm" len="sm"/>
                      <a:tailEnd type="none" w="sm" len="sm"/>
                    </a:lnB>
                    <a:solidFill>
                      <a:srgbClr val="F4D6AD"/>
                    </a:solidFill>
                  </a:tcPr>
                </a:tc>
                <a:tc>
                  <a:txBody>
                    <a:bodyPr/>
                    <a:lstStyle/>
                    <a:p>
                      <a:pPr marL="114300" marR="0" lvl="0" indent="0" algn="l" rtl="0">
                        <a:lnSpc>
                          <a:spcPct val="100000"/>
                        </a:lnSpc>
                        <a:spcBef>
                          <a:spcPts val="0"/>
                        </a:spcBef>
                        <a:spcAft>
                          <a:spcPts val="0"/>
                        </a:spcAft>
                        <a:buNone/>
                      </a:pPr>
                      <a:r>
                        <a:rPr lang="en-IN" sz="1300" u="none" strike="noStrike" cap="none">
                          <a:solidFill>
                            <a:srgbClr val="FFFFFF"/>
                          </a:solidFill>
                          <a:latin typeface="Arial"/>
                          <a:ea typeface="Arial"/>
                          <a:cs typeface="Arial"/>
                          <a:sym typeface="Arial"/>
                        </a:rPr>
                        <a:t>Running</a:t>
                      </a:r>
                      <a:endParaRPr sz="1300" u="none" strike="noStrike" cap="none">
                        <a:latin typeface="Arial"/>
                        <a:ea typeface="Arial"/>
                        <a:cs typeface="Arial"/>
                        <a:sym typeface="Arial"/>
                      </a:endParaRPr>
                    </a:p>
                  </a:txBody>
                  <a:tcPr marL="0" marR="0" marT="8467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93C47D"/>
                    </a:solidFill>
                  </a:tcPr>
                </a:tc>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93C47D"/>
                    </a:solidFill>
                  </a:tcPr>
                </a:tc>
                <a:extLst>
                  <a:ext uri="{0D108BD9-81ED-4DB2-BD59-A6C34878D82A}">
                    <a16:rowId xmlns:a16="http://schemas.microsoft.com/office/drawing/2014/main" val="10001"/>
                  </a:ext>
                </a:extLst>
              </a:tr>
            </a:tbl>
          </a:graphicData>
        </a:graphic>
      </p:graphicFrame>
      <p:sp>
        <p:nvSpPr>
          <p:cNvPr id="427" name="Google Shape;427;g6e8a369eec_0_341"/>
          <p:cNvSpPr/>
          <p:nvPr/>
        </p:nvSpPr>
        <p:spPr>
          <a:xfrm>
            <a:off x="4305809" y="2074232"/>
            <a:ext cx="1008596" cy="706525"/>
          </a:xfrm>
          <a:custGeom>
            <a:avLst/>
            <a:gdLst/>
            <a:ahLst/>
            <a:cxnLst/>
            <a:rect l="l" t="t" r="r" b="b"/>
            <a:pathLst>
              <a:path w="756920" h="530225" extrusionOk="0">
                <a:moveTo>
                  <a:pt x="179991" y="530014"/>
                </a:moveTo>
                <a:lnTo>
                  <a:pt x="169624" y="506183"/>
                </a:lnTo>
                <a:lnTo>
                  <a:pt x="152290" y="474590"/>
                </a:lnTo>
                <a:lnTo>
                  <a:pt x="129963" y="436742"/>
                </a:lnTo>
                <a:lnTo>
                  <a:pt x="104623" y="394145"/>
                </a:lnTo>
                <a:lnTo>
                  <a:pt x="78245" y="348307"/>
                </a:lnTo>
                <a:lnTo>
                  <a:pt x="52808" y="300735"/>
                </a:lnTo>
                <a:lnTo>
                  <a:pt x="30287" y="252937"/>
                </a:lnTo>
                <a:lnTo>
                  <a:pt x="12661" y="206418"/>
                </a:lnTo>
                <a:lnTo>
                  <a:pt x="1906" y="162687"/>
                </a:lnTo>
                <a:lnTo>
                  <a:pt x="0" y="123250"/>
                </a:lnTo>
                <a:lnTo>
                  <a:pt x="8919" y="89615"/>
                </a:lnTo>
                <a:lnTo>
                  <a:pt x="57510" y="48060"/>
                </a:lnTo>
                <a:lnTo>
                  <a:pt x="94051" y="35467"/>
                </a:lnTo>
                <a:lnTo>
                  <a:pt x="138925" y="25261"/>
                </a:lnTo>
                <a:lnTo>
                  <a:pt x="190790" y="17198"/>
                </a:lnTo>
                <a:lnTo>
                  <a:pt x="248307" y="11030"/>
                </a:lnTo>
                <a:lnTo>
                  <a:pt x="310136" y="6513"/>
                </a:lnTo>
                <a:lnTo>
                  <a:pt x="374936" y="3399"/>
                </a:lnTo>
                <a:lnTo>
                  <a:pt x="441369" y="1443"/>
                </a:lnTo>
                <a:lnTo>
                  <a:pt x="494789" y="547"/>
                </a:lnTo>
                <a:lnTo>
                  <a:pt x="547710" y="107"/>
                </a:lnTo>
                <a:lnTo>
                  <a:pt x="599445" y="0"/>
                </a:lnTo>
                <a:lnTo>
                  <a:pt x="649309" y="97"/>
                </a:lnTo>
                <a:lnTo>
                  <a:pt x="696615" y="274"/>
                </a:lnTo>
                <a:lnTo>
                  <a:pt x="710765" y="326"/>
                </a:lnTo>
                <a:lnTo>
                  <a:pt x="724577" y="369"/>
                </a:lnTo>
                <a:lnTo>
                  <a:pt x="738031" y="400"/>
                </a:lnTo>
                <a:lnTo>
                  <a:pt x="751105" y="415"/>
                </a:lnTo>
                <a:lnTo>
                  <a:pt x="756492" y="407"/>
                </a:lnTo>
              </a:path>
            </a:pathLst>
          </a:custGeom>
          <a:noFill/>
          <a:ln w="190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28" name="Google Shape;428;g6e8a369eec_0_341"/>
          <p:cNvSpPr/>
          <p:nvPr/>
        </p:nvSpPr>
        <p:spPr>
          <a:xfrm>
            <a:off x="5300860" y="2020132"/>
            <a:ext cx="141600" cy="1092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29" name="Google Shape;429;g6e8a369eec_0_341"/>
          <p:cNvSpPr/>
          <p:nvPr/>
        </p:nvSpPr>
        <p:spPr>
          <a:xfrm>
            <a:off x="2527007" y="1534013"/>
            <a:ext cx="2444490" cy="1434203"/>
          </a:xfrm>
          <a:custGeom>
            <a:avLst/>
            <a:gdLst/>
            <a:ahLst/>
            <a:cxnLst/>
            <a:rect l="l" t="t" r="r" b="b"/>
            <a:pathLst>
              <a:path w="1834514" h="1076325" extrusionOk="0">
                <a:moveTo>
                  <a:pt x="161999" y="1076099"/>
                </a:moveTo>
                <a:lnTo>
                  <a:pt x="0" y="672899"/>
                </a:lnTo>
                <a:lnTo>
                  <a:pt x="1672199" y="0"/>
                </a:lnTo>
                <a:lnTo>
                  <a:pt x="1834199" y="403199"/>
                </a:lnTo>
                <a:lnTo>
                  <a:pt x="1555499" y="515349"/>
                </a:lnTo>
                <a:lnTo>
                  <a:pt x="1366719" y="649864"/>
                </a:lnTo>
                <a:lnTo>
                  <a:pt x="1137449" y="683574"/>
                </a:lnTo>
                <a:lnTo>
                  <a:pt x="161999" y="10760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30" name="Google Shape;430;g6e8a369eec_0_341"/>
          <p:cNvSpPr/>
          <p:nvPr/>
        </p:nvSpPr>
        <p:spPr>
          <a:xfrm>
            <a:off x="2527007" y="1534013"/>
            <a:ext cx="2444490" cy="1434203"/>
          </a:xfrm>
          <a:custGeom>
            <a:avLst/>
            <a:gdLst/>
            <a:ahLst/>
            <a:cxnLst/>
            <a:rect l="l" t="t" r="r" b="b"/>
            <a:pathLst>
              <a:path w="1834514" h="1076325" extrusionOk="0">
                <a:moveTo>
                  <a:pt x="1672199" y="0"/>
                </a:moveTo>
                <a:lnTo>
                  <a:pt x="1393499" y="112149"/>
                </a:lnTo>
                <a:lnTo>
                  <a:pt x="975449" y="280374"/>
                </a:lnTo>
                <a:lnTo>
                  <a:pt x="0" y="672899"/>
                </a:lnTo>
                <a:lnTo>
                  <a:pt x="94499" y="908099"/>
                </a:lnTo>
                <a:lnTo>
                  <a:pt x="134999" y="1008899"/>
                </a:lnTo>
                <a:lnTo>
                  <a:pt x="161999" y="1076099"/>
                </a:lnTo>
                <a:lnTo>
                  <a:pt x="1137449" y="683574"/>
                </a:lnTo>
                <a:lnTo>
                  <a:pt x="1366719" y="649864"/>
                </a:lnTo>
                <a:lnTo>
                  <a:pt x="1555499" y="515349"/>
                </a:lnTo>
                <a:lnTo>
                  <a:pt x="1834199" y="403199"/>
                </a:lnTo>
                <a:lnTo>
                  <a:pt x="1807199" y="335999"/>
                </a:lnTo>
                <a:lnTo>
                  <a:pt x="1766699" y="235199"/>
                </a:lnTo>
                <a:lnTo>
                  <a:pt x="1672199" y="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31" name="Google Shape;431;g6e8a369eec_0_341"/>
          <p:cNvSpPr txBox="1"/>
          <p:nvPr/>
        </p:nvSpPr>
        <p:spPr>
          <a:xfrm rot="-1260117">
            <a:off x="2881060" y="2121233"/>
            <a:ext cx="1908484" cy="203132"/>
          </a:xfrm>
          <a:prstGeom prst="rect">
            <a:avLst/>
          </a:prstGeom>
          <a:noFill/>
          <a:ln>
            <a:noFill/>
          </a:ln>
        </p:spPr>
        <p:txBody>
          <a:bodyPr spcFirstLastPara="1" wrap="square" lIns="0" tIns="0" rIns="0" bIns="0" anchor="t" anchorCtr="0">
            <a:noAutofit/>
          </a:bodyPr>
          <a:lstStyle/>
          <a:p>
            <a:pPr marL="0" marR="0" lvl="0" indent="0" algn="l" rtl="0">
              <a:lnSpc>
                <a:spcPct val="66666"/>
              </a:lnSpc>
              <a:spcBef>
                <a:spcPts val="0"/>
              </a:spcBef>
              <a:spcAft>
                <a:spcPts val="0"/>
              </a:spcAft>
              <a:buNone/>
            </a:pPr>
            <a:r>
              <a:rPr lang="en-IN" sz="1600"/>
              <a:t>Send Task Instance</a:t>
            </a:r>
            <a:endParaRPr sz="2400" baseline="30000">
              <a:latin typeface="Arial"/>
              <a:ea typeface="Arial"/>
              <a:cs typeface="Arial"/>
              <a:sym typeface="Arial"/>
            </a:endParaRPr>
          </a:p>
        </p:txBody>
      </p:sp>
      <p:graphicFrame>
        <p:nvGraphicFramePr>
          <p:cNvPr id="432" name="Google Shape;432;g6e8a369eec_0_341"/>
          <p:cNvGraphicFramePr/>
          <p:nvPr/>
        </p:nvGraphicFramePr>
        <p:xfrm>
          <a:off x="6989316" y="1386649"/>
          <a:ext cx="1749175" cy="1044075"/>
        </p:xfrm>
        <a:graphic>
          <a:graphicData uri="http://schemas.openxmlformats.org/drawingml/2006/table">
            <a:tbl>
              <a:tblPr firstRow="1" bandRow="1">
                <a:noFill/>
                <a:tableStyleId>{FCDF20C3-697A-4EFA-B958-4543027146B2}</a:tableStyleId>
              </a:tblPr>
              <a:tblGrid>
                <a:gridCol w="699325">
                  <a:extLst>
                    <a:ext uri="{9D8B030D-6E8A-4147-A177-3AD203B41FA5}">
                      <a16:colId xmlns:a16="http://schemas.microsoft.com/office/drawing/2014/main" val="20000"/>
                    </a:ext>
                  </a:extLst>
                </a:gridCol>
                <a:gridCol w="844125">
                  <a:extLst>
                    <a:ext uri="{9D8B030D-6E8A-4147-A177-3AD203B41FA5}">
                      <a16:colId xmlns:a16="http://schemas.microsoft.com/office/drawing/2014/main" val="20001"/>
                    </a:ext>
                  </a:extLst>
                </a:gridCol>
                <a:gridCol w="205725">
                  <a:extLst>
                    <a:ext uri="{9D8B030D-6E8A-4147-A177-3AD203B41FA5}">
                      <a16:colId xmlns:a16="http://schemas.microsoft.com/office/drawing/2014/main" val="20002"/>
                    </a:ext>
                  </a:extLst>
                </a:gridCol>
              </a:tblGrid>
              <a:tr h="662875">
                <a:tc gridSpan="2">
                  <a:txBody>
                    <a:bodyPr/>
                    <a:lstStyle/>
                    <a:p>
                      <a:pPr marL="114300" marR="0" lvl="0" indent="0" algn="l" rtl="0">
                        <a:lnSpc>
                          <a:spcPct val="100000"/>
                        </a:lnSpc>
                        <a:spcBef>
                          <a:spcPts val="0"/>
                        </a:spcBef>
                        <a:spcAft>
                          <a:spcPts val="0"/>
                        </a:spcAft>
                        <a:buNone/>
                      </a:pPr>
                      <a:r>
                        <a:rPr lang="en-IN" sz="1600" u="none" strike="noStrike" cap="none">
                          <a:solidFill>
                            <a:srgbClr val="FFFFFF"/>
                          </a:solidFill>
                          <a:latin typeface="Arial"/>
                          <a:ea typeface="Arial"/>
                          <a:cs typeface="Arial"/>
                          <a:sym typeface="Arial"/>
                        </a:rPr>
                        <a:t>TaskInstance</a:t>
                      </a:r>
                      <a:endParaRPr sz="1600" u="none" strike="noStrike" cap="none">
                        <a:latin typeface="Arial"/>
                        <a:ea typeface="Arial"/>
                        <a:cs typeface="Arial"/>
                        <a:sym typeface="Arial"/>
                      </a:endParaRPr>
                    </a:p>
                  </a:txBody>
                  <a:tcPr marL="0" marR="0" marT="10582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solidFill>
                      <a:srgbClr val="F15E22"/>
                    </a:solidFill>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B w="9525" cap="flat" cmpd="sng">
                      <a:solidFill>
                        <a:srgbClr val="D9D9D9"/>
                      </a:solidFill>
                      <a:prstDash val="solid"/>
                      <a:round/>
                      <a:headEnd type="none" w="sm" len="sm"/>
                      <a:tailEnd type="none" w="sm" len="sm"/>
                    </a:lnB>
                    <a:solidFill>
                      <a:srgbClr val="1B212C"/>
                    </a:solidFill>
                  </a:tcPr>
                </a:tc>
                <a:extLst>
                  <a:ext uri="{0D108BD9-81ED-4DB2-BD59-A6C34878D82A}">
                    <a16:rowId xmlns:a16="http://schemas.microsoft.com/office/drawing/2014/main" val="10000"/>
                  </a:ext>
                </a:extLst>
              </a:tr>
              <a:tr h="381200">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B w="9525" cap="flat" cmpd="sng">
                      <a:solidFill>
                        <a:srgbClr val="D9D9D9"/>
                      </a:solidFill>
                      <a:prstDash val="solid"/>
                      <a:round/>
                      <a:headEnd type="none" w="sm" len="sm"/>
                      <a:tailEnd type="none" w="sm" len="sm"/>
                    </a:lnB>
                    <a:solidFill>
                      <a:srgbClr val="F15E22"/>
                    </a:solidFill>
                  </a:tcPr>
                </a:tc>
                <a:tc>
                  <a:txBody>
                    <a:bodyPr/>
                    <a:lstStyle/>
                    <a:p>
                      <a:pPr marL="114300" marR="0" lvl="0" indent="0" algn="l" rtl="0">
                        <a:lnSpc>
                          <a:spcPct val="100000"/>
                        </a:lnSpc>
                        <a:spcBef>
                          <a:spcPts val="0"/>
                        </a:spcBef>
                        <a:spcAft>
                          <a:spcPts val="0"/>
                        </a:spcAft>
                        <a:buNone/>
                      </a:pPr>
                      <a:r>
                        <a:rPr lang="en-IN" sz="1300" u="none" strike="noStrike" cap="none">
                          <a:solidFill>
                            <a:srgbClr val="FFFFFF"/>
                          </a:solidFill>
                          <a:latin typeface="Arial"/>
                          <a:ea typeface="Arial"/>
                          <a:cs typeface="Arial"/>
                          <a:sym typeface="Arial"/>
                        </a:rPr>
                        <a:t>Queued</a:t>
                      </a:r>
                      <a:endParaRPr sz="1300" u="none" strike="noStrike" cap="none">
                        <a:latin typeface="Arial"/>
                        <a:ea typeface="Arial"/>
                        <a:cs typeface="Arial"/>
                        <a:sym typeface="Arial"/>
                      </a:endParaRPr>
                    </a:p>
                  </a:txBody>
                  <a:tcPr marL="0" marR="0" marT="8467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E69137"/>
                    </a:solidFill>
                  </a:tcPr>
                </a:tc>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69137"/>
                    </a:solidFill>
                  </a:tcPr>
                </a:tc>
                <a:extLst>
                  <a:ext uri="{0D108BD9-81ED-4DB2-BD59-A6C34878D82A}">
                    <a16:rowId xmlns:a16="http://schemas.microsoft.com/office/drawing/2014/main" val="10001"/>
                  </a:ext>
                </a:extLst>
              </a:tr>
            </a:tbl>
          </a:graphicData>
        </a:graphic>
      </p:graphicFrame>
      <p:graphicFrame>
        <p:nvGraphicFramePr>
          <p:cNvPr id="433" name="Google Shape;433;g6e8a369eec_0_341"/>
          <p:cNvGraphicFramePr/>
          <p:nvPr/>
        </p:nvGraphicFramePr>
        <p:xfrm>
          <a:off x="8160549" y="4409783"/>
          <a:ext cx="1738225" cy="1044075"/>
        </p:xfrm>
        <a:graphic>
          <a:graphicData uri="http://schemas.openxmlformats.org/drawingml/2006/table">
            <a:tbl>
              <a:tblPr firstRow="1" bandRow="1">
                <a:noFill/>
                <a:tableStyleId>{FCDF20C3-697A-4EFA-B958-4543027146B2}</a:tableStyleId>
              </a:tblPr>
              <a:tblGrid>
                <a:gridCol w="689200">
                  <a:extLst>
                    <a:ext uri="{9D8B030D-6E8A-4147-A177-3AD203B41FA5}">
                      <a16:colId xmlns:a16="http://schemas.microsoft.com/office/drawing/2014/main" val="20000"/>
                    </a:ext>
                  </a:extLst>
                </a:gridCol>
                <a:gridCol w="854300">
                  <a:extLst>
                    <a:ext uri="{9D8B030D-6E8A-4147-A177-3AD203B41FA5}">
                      <a16:colId xmlns:a16="http://schemas.microsoft.com/office/drawing/2014/main" val="20001"/>
                    </a:ext>
                  </a:extLst>
                </a:gridCol>
                <a:gridCol w="194725">
                  <a:extLst>
                    <a:ext uri="{9D8B030D-6E8A-4147-A177-3AD203B41FA5}">
                      <a16:colId xmlns:a16="http://schemas.microsoft.com/office/drawing/2014/main" val="20002"/>
                    </a:ext>
                  </a:extLst>
                </a:gridCol>
              </a:tblGrid>
              <a:tr h="662875">
                <a:tc gridSpan="2">
                  <a:txBody>
                    <a:bodyPr/>
                    <a:lstStyle/>
                    <a:p>
                      <a:pPr marL="114300" marR="0" lvl="0" indent="0" algn="l" rtl="0">
                        <a:lnSpc>
                          <a:spcPct val="100000"/>
                        </a:lnSpc>
                        <a:spcBef>
                          <a:spcPts val="0"/>
                        </a:spcBef>
                        <a:spcAft>
                          <a:spcPts val="0"/>
                        </a:spcAft>
                        <a:buNone/>
                      </a:pPr>
                      <a:r>
                        <a:rPr lang="en-IN" sz="1600" u="none" strike="noStrike" cap="none">
                          <a:latin typeface="Arial"/>
                          <a:ea typeface="Arial"/>
                          <a:cs typeface="Arial"/>
                          <a:sym typeface="Arial"/>
                        </a:rPr>
                        <a:t>TaskInstance</a:t>
                      </a:r>
                      <a:endParaRPr sz="1600" u="none" strike="noStrike" cap="none">
                        <a:latin typeface="Arial"/>
                        <a:ea typeface="Arial"/>
                        <a:cs typeface="Arial"/>
                        <a:sym typeface="Arial"/>
                      </a:endParaRPr>
                    </a:p>
                  </a:txBody>
                  <a:tcPr marL="0" marR="0" marT="10582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solidFill>
                      <a:srgbClr val="F4D6AD"/>
                    </a:solidFill>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B w="9525" cap="flat" cmpd="sng">
                      <a:solidFill>
                        <a:srgbClr val="D9D9D9"/>
                      </a:solidFill>
                      <a:prstDash val="solid"/>
                      <a:round/>
                      <a:headEnd type="none" w="sm" len="sm"/>
                      <a:tailEnd type="none" w="sm" len="sm"/>
                    </a:lnB>
                    <a:solidFill>
                      <a:srgbClr val="1B212C"/>
                    </a:solidFill>
                  </a:tcPr>
                </a:tc>
                <a:extLst>
                  <a:ext uri="{0D108BD9-81ED-4DB2-BD59-A6C34878D82A}">
                    <a16:rowId xmlns:a16="http://schemas.microsoft.com/office/drawing/2014/main" val="10000"/>
                  </a:ext>
                </a:extLst>
              </a:tr>
              <a:tr h="381200">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B w="9525" cap="flat" cmpd="sng">
                      <a:solidFill>
                        <a:srgbClr val="D9D9D9"/>
                      </a:solidFill>
                      <a:prstDash val="solid"/>
                      <a:round/>
                      <a:headEnd type="none" w="sm" len="sm"/>
                      <a:tailEnd type="none" w="sm" len="sm"/>
                    </a:lnB>
                    <a:solidFill>
                      <a:srgbClr val="F4D6AD"/>
                    </a:solidFill>
                  </a:tcPr>
                </a:tc>
                <a:tc>
                  <a:txBody>
                    <a:bodyPr/>
                    <a:lstStyle/>
                    <a:p>
                      <a:pPr marL="114300" marR="0" lvl="0" indent="0" algn="l" rtl="0">
                        <a:lnSpc>
                          <a:spcPct val="100000"/>
                        </a:lnSpc>
                        <a:spcBef>
                          <a:spcPts val="0"/>
                        </a:spcBef>
                        <a:spcAft>
                          <a:spcPts val="0"/>
                        </a:spcAft>
                        <a:buNone/>
                      </a:pPr>
                      <a:r>
                        <a:rPr lang="en-IN" sz="1300" u="none" strike="noStrike" cap="none">
                          <a:solidFill>
                            <a:srgbClr val="FFFFFF"/>
                          </a:solidFill>
                          <a:latin typeface="Arial"/>
                          <a:ea typeface="Arial"/>
                          <a:cs typeface="Arial"/>
                          <a:sym typeface="Arial"/>
                        </a:rPr>
                        <a:t>Queued</a:t>
                      </a:r>
                      <a:endParaRPr sz="1300" u="none" strike="noStrike" cap="none">
                        <a:latin typeface="Arial"/>
                        <a:ea typeface="Arial"/>
                        <a:cs typeface="Arial"/>
                        <a:sym typeface="Arial"/>
                      </a:endParaRPr>
                    </a:p>
                  </a:txBody>
                  <a:tcPr marL="0" marR="0" marT="8467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E69137"/>
                    </a:solidFill>
                  </a:tcPr>
                </a:tc>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69137"/>
                    </a:solidFill>
                  </a:tcPr>
                </a:tc>
                <a:extLst>
                  <a:ext uri="{0D108BD9-81ED-4DB2-BD59-A6C34878D82A}">
                    <a16:rowId xmlns:a16="http://schemas.microsoft.com/office/drawing/2014/main" val="10001"/>
                  </a:ext>
                </a:extLst>
              </a:tr>
            </a:tbl>
          </a:graphicData>
        </a:graphic>
      </p:graphicFrame>
      <p:pic>
        <p:nvPicPr>
          <p:cNvPr id="434" name="Google Shape;434;g6e8a369eec_0_341"/>
          <p:cNvPicPr preferRelativeResize="0"/>
          <p:nvPr/>
        </p:nvPicPr>
        <p:blipFill rotWithShape="1">
          <a:blip r:embed="rId7">
            <a:alphaModFix/>
          </a:blip>
          <a:srcRect/>
          <a:stretch/>
        </p:blipFill>
        <p:spPr>
          <a:xfrm>
            <a:off x="0" y="0"/>
            <a:ext cx="401467" cy="4014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6e8a369eec_0_384"/>
          <p:cNvSpPr/>
          <p:nvPr/>
        </p:nvSpPr>
        <p:spPr>
          <a:xfrm>
            <a:off x="3476783" y="2462916"/>
            <a:ext cx="5373818" cy="1567893"/>
          </a:xfrm>
          <a:custGeom>
            <a:avLst/>
            <a:gdLst/>
            <a:ahLst/>
            <a:cxnLst/>
            <a:rect l="l" t="t" r="r" b="b"/>
            <a:pathLst>
              <a:path w="4032884" h="1176655" extrusionOk="0">
                <a:moveTo>
                  <a:pt x="0" y="0"/>
                </a:moveTo>
                <a:lnTo>
                  <a:pt x="4032599" y="0"/>
                </a:lnTo>
                <a:lnTo>
                  <a:pt x="4032599" y="1176299"/>
                </a:lnTo>
                <a:lnTo>
                  <a:pt x="0" y="1176299"/>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40" name="Google Shape;440;g6e8a369eec_0_384"/>
          <p:cNvSpPr txBox="1">
            <a:spLocks noGrp="1"/>
          </p:cNvSpPr>
          <p:nvPr>
            <p:ph type="title" idx="4294967295"/>
          </p:nvPr>
        </p:nvSpPr>
        <p:spPr>
          <a:xfrm>
            <a:off x="0" y="0"/>
            <a:ext cx="12192000" cy="521700"/>
          </a:xfrm>
          <a:prstGeom prst="rect">
            <a:avLst/>
          </a:prstGeom>
          <a:noFill/>
          <a:ln>
            <a:noFill/>
          </a:ln>
        </p:spPr>
        <p:txBody>
          <a:bodyPr spcFirstLastPara="1" wrap="square" lIns="0" tIns="16925" rIns="0" bIns="0" anchor="t" anchorCtr="0">
            <a:noAutofit/>
          </a:bodyPr>
          <a:lstStyle/>
          <a:p>
            <a:pPr marL="12700" lvl="0" indent="0" algn="l" rtl="0">
              <a:lnSpc>
                <a:spcPct val="100000"/>
              </a:lnSpc>
              <a:spcBef>
                <a:spcPts val="0"/>
              </a:spcBef>
              <a:spcAft>
                <a:spcPts val="0"/>
              </a:spcAft>
              <a:buNone/>
            </a:pPr>
            <a:r>
              <a:rPr lang="en-IN" sz="2400">
                <a:latin typeface="Quattrocento Sans"/>
                <a:ea typeface="Quattrocento Sans"/>
                <a:cs typeface="Quattrocento Sans"/>
                <a:sym typeface="Quattrocento Sans"/>
              </a:rPr>
              <a:t>     </a:t>
            </a:r>
            <a:r>
              <a:rPr lang="en-IN" sz="1800">
                <a:latin typeface="Quattrocento Sans"/>
                <a:ea typeface="Quattrocento Sans"/>
                <a:cs typeface="Quattrocento Sans"/>
                <a:sym typeface="Quattrocento Sans"/>
              </a:rPr>
              <a:t>How Your Work Gets Done - Cont?</a:t>
            </a:r>
            <a:endParaRPr sz="1800">
              <a:latin typeface="Quattrocento Sans"/>
              <a:ea typeface="Quattrocento Sans"/>
              <a:cs typeface="Quattrocento Sans"/>
              <a:sym typeface="Quattrocento Sans"/>
            </a:endParaRPr>
          </a:p>
        </p:txBody>
      </p:sp>
      <p:sp>
        <p:nvSpPr>
          <p:cNvPr id="441" name="Google Shape;441;g6e8a369eec_0_384"/>
          <p:cNvSpPr/>
          <p:nvPr/>
        </p:nvSpPr>
        <p:spPr>
          <a:xfrm>
            <a:off x="5506183" y="2590516"/>
            <a:ext cx="1313205" cy="1313204"/>
          </a:xfrm>
          <a:custGeom>
            <a:avLst/>
            <a:gdLst/>
            <a:ahLst/>
            <a:cxnLst/>
            <a:rect l="l" t="t" r="r" b="b"/>
            <a:pathLst>
              <a:path w="985520" h="985519" extrusionOk="0">
                <a:moveTo>
                  <a:pt x="820746" y="984899"/>
                </a:moveTo>
                <a:lnTo>
                  <a:pt x="164152"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4E556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42" name="Google Shape;442;g6e8a369eec_0_384"/>
          <p:cNvSpPr/>
          <p:nvPr/>
        </p:nvSpPr>
        <p:spPr>
          <a:xfrm>
            <a:off x="5506183" y="2590516"/>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2"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43" name="Google Shape;443;g6e8a369eec_0_384"/>
          <p:cNvSpPr txBox="1"/>
          <p:nvPr/>
        </p:nvSpPr>
        <p:spPr>
          <a:xfrm>
            <a:off x="5688352" y="3101405"/>
            <a:ext cx="947700" cy="2775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IN" sz="1600">
                <a:solidFill>
                  <a:srgbClr val="FFFFFF"/>
                </a:solidFill>
                <a:latin typeface="Arial"/>
                <a:ea typeface="Arial"/>
                <a:cs typeface="Arial"/>
                <a:sym typeface="Arial"/>
              </a:rPr>
              <a:t>Scheduler</a:t>
            </a:r>
            <a:endParaRPr sz="1600">
              <a:latin typeface="Arial"/>
              <a:ea typeface="Arial"/>
              <a:cs typeface="Arial"/>
              <a:sym typeface="Arial"/>
            </a:endParaRPr>
          </a:p>
        </p:txBody>
      </p:sp>
      <p:sp>
        <p:nvSpPr>
          <p:cNvPr id="444" name="Google Shape;444;g6e8a369eec_0_384"/>
          <p:cNvSpPr/>
          <p:nvPr/>
        </p:nvSpPr>
        <p:spPr>
          <a:xfrm>
            <a:off x="3965216" y="2590516"/>
            <a:ext cx="1313205" cy="1313204"/>
          </a:xfrm>
          <a:custGeom>
            <a:avLst/>
            <a:gdLst/>
            <a:ahLst/>
            <a:cxnLst/>
            <a:rect l="l" t="t" r="r" b="b"/>
            <a:pathLst>
              <a:path w="985520" h="985519" extrusionOk="0">
                <a:moveTo>
                  <a:pt x="820746" y="984899"/>
                </a:moveTo>
                <a:lnTo>
                  <a:pt x="164153"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3"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1B212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45" name="Google Shape;445;g6e8a369eec_0_384"/>
          <p:cNvSpPr/>
          <p:nvPr/>
        </p:nvSpPr>
        <p:spPr>
          <a:xfrm>
            <a:off x="3965216" y="2590516"/>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3"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3"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46" name="Google Shape;446;g6e8a369eec_0_384"/>
          <p:cNvSpPr txBox="1"/>
          <p:nvPr/>
        </p:nvSpPr>
        <p:spPr>
          <a:xfrm>
            <a:off x="4203940" y="2980755"/>
            <a:ext cx="833100" cy="519300"/>
          </a:xfrm>
          <a:prstGeom prst="rect">
            <a:avLst/>
          </a:prstGeom>
          <a:noFill/>
          <a:ln>
            <a:noFill/>
          </a:ln>
        </p:spPr>
        <p:txBody>
          <a:bodyPr spcFirstLastPara="1" wrap="square" lIns="0" tIns="26225" rIns="0" bIns="0" anchor="t" anchorCtr="0">
            <a:noAutofit/>
          </a:bodyPr>
          <a:lstStyle/>
          <a:p>
            <a:pPr marL="152400" marR="12700" lvl="0" indent="-139700" algn="l" rtl="0">
              <a:lnSpc>
                <a:spcPct val="119166"/>
              </a:lnSpc>
              <a:spcBef>
                <a:spcPts val="0"/>
              </a:spcBef>
              <a:spcAft>
                <a:spcPts val="0"/>
              </a:spcAft>
              <a:buNone/>
            </a:pPr>
            <a:r>
              <a:rPr lang="en-IN" sz="1600">
                <a:solidFill>
                  <a:srgbClr val="FFFFFF"/>
                </a:solidFill>
                <a:latin typeface="Arial"/>
                <a:ea typeface="Arial"/>
                <a:cs typeface="Arial"/>
                <a:sym typeface="Arial"/>
              </a:rPr>
              <a:t>Executor  (1 - n)</a:t>
            </a:r>
            <a:endParaRPr sz="1600">
              <a:latin typeface="Arial"/>
              <a:ea typeface="Arial"/>
              <a:cs typeface="Arial"/>
              <a:sym typeface="Arial"/>
            </a:endParaRPr>
          </a:p>
        </p:txBody>
      </p:sp>
      <p:sp>
        <p:nvSpPr>
          <p:cNvPr id="447" name="Google Shape;447;g6e8a369eec_0_384"/>
          <p:cNvSpPr/>
          <p:nvPr/>
        </p:nvSpPr>
        <p:spPr>
          <a:xfrm>
            <a:off x="7047149" y="2590516"/>
            <a:ext cx="1313205" cy="1313204"/>
          </a:xfrm>
          <a:custGeom>
            <a:avLst/>
            <a:gdLst/>
            <a:ahLst/>
            <a:cxnLst/>
            <a:rect l="l" t="t" r="r" b="b"/>
            <a:pathLst>
              <a:path w="985520" h="985519" extrusionOk="0">
                <a:moveTo>
                  <a:pt x="820746" y="984899"/>
                </a:moveTo>
                <a:lnTo>
                  <a:pt x="164152"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7890C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48" name="Google Shape;448;g6e8a369eec_0_384"/>
          <p:cNvSpPr/>
          <p:nvPr/>
        </p:nvSpPr>
        <p:spPr>
          <a:xfrm>
            <a:off x="7047149" y="2590516"/>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2"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49" name="Google Shape;449;g6e8a369eec_0_384"/>
          <p:cNvSpPr txBox="1"/>
          <p:nvPr/>
        </p:nvSpPr>
        <p:spPr>
          <a:xfrm>
            <a:off x="7387573" y="2980755"/>
            <a:ext cx="631500" cy="519300"/>
          </a:xfrm>
          <a:prstGeom prst="rect">
            <a:avLst/>
          </a:prstGeom>
          <a:noFill/>
          <a:ln>
            <a:noFill/>
          </a:ln>
        </p:spPr>
        <p:txBody>
          <a:bodyPr spcFirstLastPara="1" wrap="square" lIns="0" tIns="26225" rIns="0" bIns="0" anchor="t" anchorCtr="0">
            <a:noAutofit/>
          </a:bodyPr>
          <a:lstStyle/>
          <a:p>
            <a:pPr marL="12700" marR="12700" lvl="0" indent="101600" algn="l" rtl="0">
              <a:lnSpc>
                <a:spcPct val="119166"/>
              </a:lnSpc>
              <a:spcBef>
                <a:spcPts val="0"/>
              </a:spcBef>
              <a:spcAft>
                <a:spcPts val="0"/>
              </a:spcAft>
              <a:buNone/>
            </a:pPr>
            <a:r>
              <a:rPr lang="en-IN" sz="1600">
                <a:solidFill>
                  <a:srgbClr val="FFFFFF"/>
                </a:solidFill>
                <a:latin typeface="Arial"/>
                <a:ea typeface="Arial"/>
                <a:cs typeface="Arial"/>
                <a:sym typeface="Arial"/>
              </a:rPr>
              <a:t>Web  Server</a:t>
            </a:r>
            <a:endParaRPr sz="1600">
              <a:latin typeface="Arial"/>
              <a:ea typeface="Arial"/>
              <a:cs typeface="Arial"/>
              <a:sym typeface="Arial"/>
            </a:endParaRPr>
          </a:p>
        </p:txBody>
      </p:sp>
      <p:sp>
        <p:nvSpPr>
          <p:cNvPr id="450" name="Google Shape;450;g6e8a369eec_0_384"/>
          <p:cNvSpPr txBox="1"/>
          <p:nvPr/>
        </p:nvSpPr>
        <p:spPr>
          <a:xfrm>
            <a:off x="5506183" y="1543183"/>
            <a:ext cx="1314000" cy="713700"/>
          </a:xfrm>
          <a:prstGeom prst="rect">
            <a:avLst/>
          </a:prstGeom>
          <a:solidFill>
            <a:srgbClr val="F15E22"/>
          </a:solidFill>
          <a:ln w="9525" cap="flat" cmpd="sng">
            <a:solidFill>
              <a:srgbClr val="D9D9D9"/>
            </a:solidFill>
            <a:prstDash val="solid"/>
            <a:round/>
            <a:headEnd type="none" w="sm" len="sm"/>
            <a:tailEnd type="none" w="sm" len="sm"/>
          </a:ln>
        </p:spPr>
        <p:txBody>
          <a:bodyPr spcFirstLastPara="1" wrap="square" lIns="0" tIns="116825" rIns="0" bIns="0" anchor="t" anchorCtr="0">
            <a:noAutofit/>
          </a:bodyPr>
          <a:lstStyle/>
          <a:p>
            <a:pPr marL="317500" marR="203200" lvl="0" indent="-101600" algn="l" rtl="0">
              <a:lnSpc>
                <a:spcPct val="119166"/>
              </a:lnSpc>
              <a:spcBef>
                <a:spcPts val="0"/>
              </a:spcBef>
              <a:spcAft>
                <a:spcPts val="0"/>
              </a:spcAft>
              <a:buNone/>
            </a:pPr>
            <a:r>
              <a:rPr lang="en-IN" sz="1600">
                <a:solidFill>
                  <a:srgbClr val="FFFFFF"/>
                </a:solidFill>
                <a:latin typeface="Arial"/>
                <a:ea typeface="Arial"/>
                <a:cs typeface="Arial"/>
                <a:sym typeface="Arial"/>
              </a:rPr>
              <a:t>Queueing  System</a:t>
            </a:r>
            <a:endParaRPr sz="1600">
              <a:latin typeface="Arial"/>
              <a:ea typeface="Arial"/>
              <a:cs typeface="Arial"/>
              <a:sym typeface="Arial"/>
            </a:endParaRPr>
          </a:p>
        </p:txBody>
      </p:sp>
      <p:sp>
        <p:nvSpPr>
          <p:cNvPr id="451" name="Google Shape;451;g6e8a369eec_0_384"/>
          <p:cNvSpPr/>
          <p:nvPr/>
        </p:nvSpPr>
        <p:spPr>
          <a:xfrm>
            <a:off x="5508583" y="4237449"/>
            <a:ext cx="1313205" cy="713293"/>
          </a:xfrm>
          <a:custGeom>
            <a:avLst/>
            <a:gdLst/>
            <a:ahLst/>
            <a:cxnLst/>
            <a:rect l="l" t="t" r="r" b="b"/>
            <a:pathLst>
              <a:path w="985520" h="535304" extrusionOk="0">
                <a:moveTo>
                  <a:pt x="0" y="0"/>
                </a:moveTo>
                <a:lnTo>
                  <a:pt x="984899" y="0"/>
                </a:lnTo>
                <a:lnTo>
                  <a:pt x="984899" y="535199"/>
                </a:lnTo>
                <a:lnTo>
                  <a:pt x="0" y="535199"/>
                </a:lnTo>
                <a:lnTo>
                  <a:pt x="0" y="0"/>
                </a:lnTo>
                <a:close/>
              </a:path>
            </a:pathLst>
          </a:custGeom>
          <a:solidFill>
            <a:srgbClr val="F4D6A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52" name="Google Shape;452;g6e8a369eec_0_384"/>
          <p:cNvSpPr txBox="1"/>
          <p:nvPr/>
        </p:nvSpPr>
        <p:spPr>
          <a:xfrm>
            <a:off x="5508583" y="4237449"/>
            <a:ext cx="1314000" cy="713700"/>
          </a:xfrm>
          <a:prstGeom prst="rect">
            <a:avLst/>
          </a:prstGeom>
          <a:noFill/>
          <a:ln w="9525" cap="flat" cmpd="sng">
            <a:solidFill>
              <a:srgbClr val="D9D9D9"/>
            </a:solidFill>
            <a:prstDash val="solid"/>
            <a:round/>
            <a:headEnd type="none" w="sm" len="sm"/>
            <a:tailEnd type="none" w="sm" len="sm"/>
          </a:ln>
        </p:spPr>
        <p:txBody>
          <a:bodyPr spcFirstLastPara="1" wrap="square" lIns="0" tIns="116825" rIns="0" bIns="0" anchor="t" anchorCtr="0">
            <a:noAutofit/>
          </a:bodyPr>
          <a:lstStyle/>
          <a:p>
            <a:pPr marL="520700" marR="190500" lvl="0" indent="-317500" algn="l" rtl="0">
              <a:lnSpc>
                <a:spcPct val="119166"/>
              </a:lnSpc>
              <a:spcBef>
                <a:spcPts val="0"/>
              </a:spcBef>
              <a:spcAft>
                <a:spcPts val="0"/>
              </a:spcAft>
              <a:buNone/>
            </a:pPr>
            <a:r>
              <a:rPr lang="en-IN" sz="1600">
                <a:latin typeface="Arial"/>
                <a:ea typeface="Arial"/>
                <a:cs typeface="Arial"/>
                <a:sym typeface="Arial"/>
              </a:rPr>
              <a:t>Metastore  DB</a:t>
            </a:r>
            <a:endParaRPr sz="1600">
              <a:latin typeface="Arial"/>
              <a:ea typeface="Arial"/>
              <a:cs typeface="Arial"/>
              <a:sym typeface="Arial"/>
            </a:endParaRPr>
          </a:p>
        </p:txBody>
      </p:sp>
      <p:sp>
        <p:nvSpPr>
          <p:cNvPr id="453" name="Google Shape;453;g6e8a369eec_0_384"/>
          <p:cNvSpPr/>
          <p:nvPr/>
        </p:nvSpPr>
        <p:spPr>
          <a:xfrm>
            <a:off x="10129082" y="3411283"/>
            <a:ext cx="886751" cy="886752"/>
          </a:xfrm>
          <a:custGeom>
            <a:avLst/>
            <a:gdLst/>
            <a:ahLst/>
            <a:cxnLst/>
            <a:rect l="l" t="t" r="r" b="b"/>
            <a:pathLst>
              <a:path w="665479" h="665480" extrusionOk="0">
                <a:moveTo>
                  <a:pt x="332549" y="665099"/>
                </a:moveTo>
                <a:lnTo>
                  <a:pt x="283408" y="661494"/>
                </a:lnTo>
                <a:lnTo>
                  <a:pt x="236505" y="651020"/>
                </a:lnTo>
                <a:lnTo>
                  <a:pt x="192355" y="634191"/>
                </a:lnTo>
                <a:lnTo>
                  <a:pt x="151472" y="611524"/>
                </a:lnTo>
                <a:lnTo>
                  <a:pt x="114372" y="583531"/>
                </a:lnTo>
                <a:lnTo>
                  <a:pt x="81568" y="550727"/>
                </a:lnTo>
                <a:lnTo>
                  <a:pt x="53575" y="513626"/>
                </a:lnTo>
                <a:lnTo>
                  <a:pt x="30908" y="472744"/>
                </a:lnTo>
                <a:lnTo>
                  <a:pt x="14079" y="428594"/>
                </a:lnTo>
                <a:lnTo>
                  <a:pt x="3605" y="381691"/>
                </a:lnTo>
                <a:lnTo>
                  <a:pt x="0" y="332549"/>
                </a:lnTo>
                <a:lnTo>
                  <a:pt x="3605" y="283408"/>
                </a:lnTo>
                <a:lnTo>
                  <a:pt x="14079" y="236505"/>
                </a:lnTo>
                <a:lnTo>
                  <a:pt x="30908" y="192355"/>
                </a:lnTo>
                <a:lnTo>
                  <a:pt x="53575" y="151473"/>
                </a:lnTo>
                <a:lnTo>
                  <a:pt x="81568" y="114372"/>
                </a:lnTo>
                <a:lnTo>
                  <a:pt x="114372" y="81568"/>
                </a:lnTo>
                <a:lnTo>
                  <a:pt x="151472" y="53575"/>
                </a:lnTo>
                <a:lnTo>
                  <a:pt x="192355" y="30908"/>
                </a:lnTo>
                <a:lnTo>
                  <a:pt x="236505" y="14079"/>
                </a:lnTo>
                <a:lnTo>
                  <a:pt x="283408" y="3605"/>
                </a:lnTo>
                <a:lnTo>
                  <a:pt x="332549" y="0"/>
                </a:lnTo>
                <a:lnTo>
                  <a:pt x="381691" y="3605"/>
                </a:lnTo>
                <a:lnTo>
                  <a:pt x="428594" y="14079"/>
                </a:lnTo>
                <a:lnTo>
                  <a:pt x="472744" y="30908"/>
                </a:lnTo>
                <a:lnTo>
                  <a:pt x="513627" y="53575"/>
                </a:lnTo>
                <a:lnTo>
                  <a:pt x="550727" y="81568"/>
                </a:lnTo>
                <a:lnTo>
                  <a:pt x="583531" y="114372"/>
                </a:lnTo>
                <a:lnTo>
                  <a:pt x="611524" y="151473"/>
                </a:lnTo>
                <a:lnTo>
                  <a:pt x="634191" y="192355"/>
                </a:lnTo>
                <a:lnTo>
                  <a:pt x="651020" y="236505"/>
                </a:lnTo>
                <a:lnTo>
                  <a:pt x="661494" y="283408"/>
                </a:lnTo>
                <a:lnTo>
                  <a:pt x="665099" y="332549"/>
                </a:lnTo>
                <a:lnTo>
                  <a:pt x="661494" y="381691"/>
                </a:lnTo>
                <a:lnTo>
                  <a:pt x="651020" y="428594"/>
                </a:lnTo>
                <a:lnTo>
                  <a:pt x="634191" y="472744"/>
                </a:lnTo>
                <a:lnTo>
                  <a:pt x="611524" y="513626"/>
                </a:lnTo>
                <a:lnTo>
                  <a:pt x="583531" y="550727"/>
                </a:lnTo>
                <a:lnTo>
                  <a:pt x="550727" y="583531"/>
                </a:lnTo>
                <a:lnTo>
                  <a:pt x="513627" y="611524"/>
                </a:lnTo>
                <a:lnTo>
                  <a:pt x="472744" y="634191"/>
                </a:lnTo>
                <a:lnTo>
                  <a:pt x="428594" y="651020"/>
                </a:lnTo>
                <a:lnTo>
                  <a:pt x="381691" y="661494"/>
                </a:lnTo>
                <a:lnTo>
                  <a:pt x="332549" y="665099"/>
                </a:lnTo>
                <a:close/>
              </a:path>
            </a:pathLst>
          </a:custGeom>
          <a:solidFill>
            <a:srgbClr val="A5056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54" name="Google Shape;454;g6e8a369eec_0_384"/>
          <p:cNvSpPr/>
          <p:nvPr/>
        </p:nvSpPr>
        <p:spPr>
          <a:xfrm>
            <a:off x="10384243" y="3675885"/>
            <a:ext cx="376531" cy="93075"/>
          </a:xfrm>
          <a:custGeom>
            <a:avLst/>
            <a:gdLst/>
            <a:ahLst/>
            <a:cxnLst/>
            <a:rect l="l" t="t" r="r" b="b"/>
            <a:pathLst>
              <a:path w="282575" h="69850" extrusionOk="0">
                <a:moveTo>
                  <a:pt x="34640" y="69281"/>
                </a:moveTo>
                <a:lnTo>
                  <a:pt x="21157" y="66559"/>
                </a:lnTo>
                <a:lnTo>
                  <a:pt x="10146" y="59135"/>
                </a:lnTo>
                <a:lnTo>
                  <a:pt x="2722" y="48124"/>
                </a:lnTo>
                <a:lnTo>
                  <a:pt x="0" y="34640"/>
                </a:lnTo>
                <a:lnTo>
                  <a:pt x="2722" y="21157"/>
                </a:lnTo>
                <a:lnTo>
                  <a:pt x="10146" y="10146"/>
                </a:lnTo>
                <a:lnTo>
                  <a:pt x="21157" y="2722"/>
                </a:lnTo>
                <a:lnTo>
                  <a:pt x="34640" y="0"/>
                </a:lnTo>
                <a:lnTo>
                  <a:pt x="48124" y="2722"/>
                </a:lnTo>
                <a:lnTo>
                  <a:pt x="59135" y="10146"/>
                </a:lnTo>
                <a:lnTo>
                  <a:pt x="66559" y="21157"/>
                </a:lnTo>
                <a:lnTo>
                  <a:pt x="69281" y="34640"/>
                </a:lnTo>
                <a:lnTo>
                  <a:pt x="66559" y="48124"/>
                </a:lnTo>
                <a:lnTo>
                  <a:pt x="59135" y="59135"/>
                </a:lnTo>
                <a:lnTo>
                  <a:pt x="48124" y="66559"/>
                </a:lnTo>
                <a:lnTo>
                  <a:pt x="34640" y="69281"/>
                </a:lnTo>
                <a:close/>
              </a:path>
              <a:path w="282575" h="69850" extrusionOk="0">
                <a:moveTo>
                  <a:pt x="247718" y="69281"/>
                </a:moveTo>
                <a:lnTo>
                  <a:pt x="234235" y="66559"/>
                </a:lnTo>
                <a:lnTo>
                  <a:pt x="223224" y="59135"/>
                </a:lnTo>
                <a:lnTo>
                  <a:pt x="215800" y="48124"/>
                </a:lnTo>
                <a:lnTo>
                  <a:pt x="213078" y="34640"/>
                </a:lnTo>
                <a:lnTo>
                  <a:pt x="215800" y="21157"/>
                </a:lnTo>
                <a:lnTo>
                  <a:pt x="223224" y="10146"/>
                </a:lnTo>
                <a:lnTo>
                  <a:pt x="234235" y="2722"/>
                </a:lnTo>
                <a:lnTo>
                  <a:pt x="247718" y="0"/>
                </a:lnTo>
                <a:lnTo>
                  <a:pt x="261202" y="2722"/>
                </a:lnTo>
                <a:lnTo>
                  <a:pt x="272213" y="10146"/>
                </a:lnTo>
                <a:lnTo>
                  <a:pt x="279637" y="21157"/>
                </a:lnTo>
                <a:lnTo>
                  <a:pt x="282359" y="34640"/>
                </a:lnTo>
                <a:lnTo>
                  <a:pt x="279637" y="48124"/>
                </a:lnTo>
                <a:lnTo>
                  <a:pt x="272213" y="59135"/>
                </a:lnTo>
                <a:lnTo>
                  <a:pt x="261202" y="66559"/>
                </a:lnTo>
                <a:lnTo>
                  <a:pt x="247718" y="69281"/>
                </a:lnTo>
                <a:close/>
              </a:path>
            </a:pathLst>
          </a:custGeom>
          <a:solidFill>
            <a:srgbClr val="83035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55" name="Google Shape;455;g6e8a369eec_0_384"/>
          <p:cNvSpPr/>
          <p:nvPr/>
        </p:nvSpPr>
        <p:spPr>
          <a:xfrm>
            <a:off x="10377894" y="3669536"/>
            <a:ext cx="105300" cy="105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56" name="Google Shape;456;g6e8a369eec_0_384"/>
          <p:cNvSpPr/>
          <p:nvPr/>
        </p:nvSpPr>
        <p:spPr>
          <a:xfrm>
            <a:off x="10661997" y="3669536"/>
            <a:ext cx="105300" cy="105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57" name="Google Shape;457;g6e8a369eec_0_384"/>
          <p:cNvSpPr/>
          <p:nvPr/>
        </p:nvSpPr>
        <p:spPr>
          <a:xfrm>
            <a:off x="10332156" y="4048052"/>
            <a:ext cx="480605" cy="82921"/>
          </a:xfrm>
          <a:custGeom>
            <a:avLst/>
            <a:gdLst/>
            <a:ahLst/>
            <a:cxnLst/>
            <a:rect l="l" t="t" r="r" b="b"/>
            <a:pathLst>
              <a:path w="360679" h="62230" extrusionOk="0">
                <a:moveTo>
                  <a:pt x="0" y="0"/>
                </a:moveTo>
                <a:lnTo>
                  <a:pt x="45054" y="27078"/>
                </a:lnTo>
                <a:lnTo>
                  <a:pt x="90096" y="46420"/>
                </a:lnTo>
                <a:lnTo>
                  <a:pt x="135124" y="58025"/>
                </a:lnTo>
                <a:lnTo>
                  <a:pt x="180139" y="61894"/>
                </a:lnTo>
                <a:lnTo>
                  <a:pt x="225141" y="58025"/>
                </a:lnTo>
                <a:lnTo>
                  <a:pt x="270130" y="46420"/>
                </a:lnTo>
                <a:lnTo>
                  <a:pt x="315105" y="27078"/>
                </a:lnTo>
                <a:lnTo>
                  <a:pt x="360067" y="0"/>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58" name="Google Shape;458;g6e8a369eec_0_384"/>
          <p:cNvSpPr/>
          <p:nvPr/>
        </p:nvSpPr>
        <p:spPr>
          <a:xfrm>
            <a:off x="10129082" y="3411283"/>
            <a:ext cx="886751" cy="886752"/>
          </a:xfrm>
          <a:custGeom>
            <a:avLst/>
            <a:gdLst/>
            <a:ahLst/>
            <a:cxnLst/>
            <a:rect l="l" t="t" r="r" b="b"/>
            <a:pathLst>
              <a:path w="665479" h="665480" extrusionOk="0">
                <a:moveTo>
                  <a:pt x="0" y="332549"/>
                </a:moveTo>
                <a:lnTo>
                  <a:pt x="3605" y="283408"/>
                </a:lnTo>
                <a:lnTo>
                  <a:pt x="14079" y="236505"/>
                </a:lnTo>
                <a:lnTo>
                  <a:pt x="30908" y="192355"/>
                </a:lnTo>
                <a:lnTo>
                  <a:pt x="53575" y="151473"/>
                </a:lnTo>
                <a:lnTo>
                  <a:pt x="81568" y="114372"/>
                </a:lnTo>
                <a:lnTo>
                  <a:pt x="114372" y="81568"/>
                </a:lnTo>
                <a:lnTo>
                  <a:pt x="151472" y="53575"/>
                </a:lnTo>
                <a:lnTo>
                  <a:pt x="192355" y="30908"/>
                </a:lnTo>
                <a:lnTo>
                  <a:pt x="236505" y="14079"/>
                </a:lnTo>
                <a:lnTo>
                  <a:pt x="283408" y="3605"/>
                </a:lnTo>
                <a:lnTo>
                  <a:pt x="332549" y="0"/>
                </a:lnTo>
                <a:lnTo>
                  <a:pt x="381691" y="3605"/>
                </a:lnTo>
                <a:lnTo>
                  <a:pt x="428594" y="14079"/>
                </a:lnTo>
                <a:lnTo>
                  <a:pt x="472744" y="30908"/>
                </a:lnTo>
                <a:lnTo>
                  <a:pt x="513627" y="53575"/>
                </a:lnTo>
                <a:lnTo>
                  <a:pt x="550727" y="81568"/>
                </a:lnTo>
                <a:lnTo>
                  <a:pt x="583531" y="114372"/>
                </a:lnTo>
                <a:lnTo>
                  <a:pt x="611524" y="151473"/>
                </a:lnTo>
                <a:lnTo>
                  <a:pt x="634191" y="192355"/>
                </a:lnTo>
                <a:lnTo>
                  <a:pt x="651020" y="236505"/>
                </a:lnTo>
                <a:lnTo>
                  <a:pt x="661494" y="283408"/>
                </a:lnTo>
                <a:lnTo>
                  <a:pt x="665099" y="332549"/>
                </a:lnTo>
                <a:lnTo>
                  <a:pt x="661494" y="381691"/>
                </a:lnTo>
                <a:lnTo>
                  <a:pt x="651020" y="428594"/>
                </a:lnTo>
                <a:lnTo>
                  <a:pt x="634191" y="472744"/>
                </a:lnTo>
                <a:lnTo>
                  <a:pt x="611524" y="513626"/>
                </a:lnTo>
                <a:lnTo>
                  <a:pt x="583531" y="550727"/>
                </a:lnTo>
                <a:lnTo>
                  <a:pt x="550727" y="583531"/>
                </a:lnTo>
                <a:lnTo>
                  <a:pt x="513627" y="611524"/>
                </a:lnTo>
                <a:lnTo>
                  <a:pt x="472744" y="634191"/>
                </a:lnTo>
                <a:lnTo>
                  <a:pt x="428594" y="651020"/>
                </a:lnTo>
                <a:lnTo>
                  <a:pt x="381691" y="661494"/>
                </a:lnTo>
                <a:lnTo>
                  <a:pt x="332549" y="665099"/>
                </a:lnTo>
                <a:lnTo>
                  <a:pt x="283408" y="661494"/>
                </a:lnTo>
                <a:lnTo>
                  <a:pt x="236505" y="651020"/>
                </a:lnTo>
                <a:lnTo>
                  <a:pt x="192355" y="634191"/>
                </a:lnTo>
                <a:lnTo>
                  <a:pt x="151472" y="611524"/>
                </a:lnTo>
                <a:lnTo>
                  <a:pt x="114372" y="583531"/>
                </a:lnTo>
                <a:lnTo>
                  <a:pt x="81568" y="550727"/>
                </a:lnTo>
                <a:lnTo>
                  <a:pt x="53575" y="513626"/>
                </a:lnTo>
                <a:lnTo>
                  <a:pt x="30908" y="472744"/>
                </a:lnTo>
                <a:lnTo>
                  <a:pt x="14079" y="428594"/>
                </a:lnTo>
                <a:lnTo>
                  <a:pt x="3605" y="381691"/>
                </a:lnTo>
                <a:lnTo>
                  <a:pt x="0" y="332549"/>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59" name="Google Shape;459;g6e8a369eec_0_384"/>
          <p:cNvSpPr/>
          <p:nvPr/>
        </p:nvSpPr>
        <p:spPr>
          <a:xfrm>
            <a:off x="8436483" y="3247083"/>
            <a:ext cx="1692275" cy="607527"/>
          </a:xfrm>
          <a:custGeom>
            <a:avLst/>
            <a:gdLst/>
            <a:ahLst/>
            <a:cxnLst/>
            <a:rect l="l" t="t" r="r" b="b"/>
            <a:pathLst>
              <a:path w="1270000" h="455930" extrusionOk="0">
                <a:moveTo>
                  <a:pt x="1269449" y="455699"/>
                </a:moveTo>
                <a:lnTo>
                  <a:pt x="606176" y="455699"/>
                </a:lnTo>
                <a:lnTo>
                  <a:pt x="606176" y="0"/>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60" name="Google Shape;460;g6e8a369eec_0_384"/>
          <p:cNvSpPr/>
          <p:nvPr/>
        </p:nvSpPr>
        <p:spPr>
          <a:xfrm>
            <a:off x="8378848" y="3226105"/>
            <a:ext cx="58382" cy="42307"/>
          </a:xfrm>
          <a:custGeom>
            <a:avLst/>
            <a:gdLst/>
            <a:ahLst/>
            <a:cxnLst/>
            <a:rect l="l" t="t" r="r" b="b"/>
            <a:pathLst>
              <a:path w="43814" h="31750" extrusionOk="0">
                <a:moveTo>
                  <a:pt x="43225" y="31465"/>
                </a:moveTo>
                <a:lnTo>
                  <a:pt x="0" y="15732"/>
                </a:lnTo>
                <a:lnTo>
                  <a:pt x="43225" y="0"/>
                </a:lnTo>
                <a:lnTo>
                  <a:pt x="43225" y="31465"/>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61" name="Google Shape;461;g6e8a369eec_0_384"/>
          <p:cNvSpPr/>
          <p:nvPr/>
        </p:nvSpPr>
        <p:spPr>
          <a:xfrm>
            <a:off x="8378848" y="3226105"/>
            <a:ext cx="58382" cy="42307"/>
          </a:xfrm>
          <a:custGeom>
            <a:avLst/>
            <a:gdLst/>
            <a:ahLst/>
            <a:cxnLst/>
            <a:rect l="l" t="t" r="r" b="b"/>
            <a:pathLst>
              <a:path w="43814" h="31750" extrusionOk="0">
                <a:moveTo>
                  <a:pt x="43225" y="0"/>
                </a:moveTo>
                <a:lnTo>
                  <a:pt x="0" y="15732"/>
                </a:lnTo>
                <a:lnTo>
                  <a:pt x="43225" y="31465"/>
                </a:lnTo>
                <a:lnTo>
                  <a:pt x="43225"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62" name="Google Shape;462;g6e8a369eec_0_384"/>
          <p:cNvSpPr/>
          <p:nvPr/>
        </p:nvSpPr>
        <p:spPr>
          <a:xfrm>
            <a:off x="1279083" y="1723516"/>
            <a:ext cx="1144824" cy="1144824"/>
          </a:xfrm>
          <a:custGeom>
            <a:avLst/>
            <a:gdLst/>
            <a:ahLst/>
            <a:cxnLst/>
            <a:rect l="l" t="t" r="r" b="b"/>
            <a:pathLst>
              <a:path w="859155" h="859155" extrusionOk="0">
                <a:moveTo>
                  <a:pt x="715746" y="858899"/>
                </a:moveTo>
                <a:lnTo>
                  <a:pt x="0" y="858899"/>
                </a:lnTo>
                <a:lnTo>
                  <a:pt x="0" y="0"/>
                </a:lnTo>
                <a:lnTo>
                  <a:pt x="858899" y="0"/>
                </a:lnTo>
                <a:lnTo>
                  <a:pt x="858899" y="715746"/>
                </a:lnTo>
                <a:lnTo>
                  <a:pt x="715746" y="858899"/>
                </a:lnTo>
                <a:close/>
              </a:path>
            </a:pathLst>
          </a:custGeom>
          <a:solidFill>
            <a:srgbClr val="B4A7D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63" name="Google Shape;463;g6e8a369eec_0_384"/>
          <p:cNvSpPr/>
          <p:nvPr/>
        </p:nvSpPr>
        <p:spPr>
          <a:xfrm>
            <a:off x="2233412" y="2677845"/>
            <a:ext cx="191227" cy="191227"/>
          </a:xfrm>
          <a:custGeom>
            <a:avLst/>
            <a:gdLst/>
            <a:ahLst/>
            <a:cxnLst/>
            <a:rect l="l" t="t" r="r" b="b"/>
            <a:pathLst>
              <a:path w="143510" h="143510" extrusionOk="0">
                <a:moveTo>
                  <a:pt x="0" y="143152"/>
                </a:moveTo>
                <a:lnTo>
                  <a:pt x="28630" y="28630"/>
                </a:lnTo>
                <a:lnTo>
                  <a:pt x="143152" y="0"/>
                </a:lnTo>
                <a:lnTo>
                  <a:pt x="0" y="143152"/>
                </a:lnTo>
                <a:close/>
              </a:path>
            </a:pathLst>
          </a:custGeom>
          <a:solidFill>
            <a:srgbClr val="8F85A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64" name="Google Shape;464;g6e8a369eec_0_384"/>
          <p:cNvSpPr/>
          <p:nvPr/>
        </p:nvSpPr>
        <p:spPr>
          <a:xfrm>
            <a:off x="1279083" y="1723516"/>
            <a:ext cx="1144824" cy="1144824"/>
          </a:xfrm>
          <a:custGeom>
            <a:avLst/>
            <a:gdLst/>
            <a:ahLst/>
            <a:cxnLst/>
            <a:rect l="l" t="t" r="r" b="b"/>
            <a:pathLst>
              <a:path w="859155" h="859155" extrusionOk="0">
                <a:moveTo>
                  <a:pt x="715746" y="858899"/>
                </a:moveTo>
                <a:lnTo>
                  <a:pt x="744377" y="744377"/>
                </a:lnTo>
                <a:lnTo>
                  <a:pt x="858899" y="715746"/>
                </a:lnTo>
                <a:lnTo>
                  <a:pt x="715746" y="858899"/>
                </a:lnTo>
                <a:lnTo>
                  <a:pt x="0" y="858899"/>
                </a:lnTo>
                <a:lnTo>
                  <a:pt x="0" y="0"/>
                </a:lnTo>
                <a:lnTo>
                  <a:pt x="858899" y="0"/>
                </a:lnTo>
                <a:lnTo>
                  <a:pt x="858899" y="715746"/>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65" name="Google Shape;465;g6e8a369eec_0_384"/>
          <p:cNvSpPr txBox="1"/>
          <p:nvPr/>
        </p:nvSpPr>
        <p:spPr>
          <a:xfrm>
            <a:off x="1546767" y="1934320"/>
            <a:ext cx="609600" cy="519300"/>
          </a:xfrm>
          <a:prstGeom prst="rect">
            <a:avLst/>
          </a:prstGeom>
          <a:noFill/>
          <a:ln>
            <a:noFill/>
          </a:ln>
        </p:spPr>
        <p:txBody>
          <a:bodyPr spcFirstLastPara="1" wrap="square" lIns="0" tIns="26225" rIns="0" bIns="0" anchor="t" anchorCtr="0">
            <a:noAutofit/>
          </a:bodyPr>
          <a:lstStyle/>
          <a:p>
            <a:pPr marL="12700" marR="12700" lvl="0" indent="101600" algn="l" rtl="0">
              <a:lnSpc>
                <a:spcPct val="119166"/>
              </a:lnSpc>
              <a:spcBef>
                <a:spcPts val="0"/>
              </a:spcBef>
              <a:spcAft>
                <a:spcPts val="0"/>
              </a:spcAft>
              <a:buNone/>
            </a:pPr>
            <a:r>
              <a:rPr lang="en-IN" sz="1600">
                <a:latin typeface="Arial"/>
                <a:ea typeface="Arial"/>
                <a:cs typeface="Arial"/>
                <a:sym typeface="Arial"/>
              </a:rPr>
              <a:t>Dag  Folder</a:t>
            </a:r>
            <a:endParaRPr sz="1600">
              <a:latin typeface="Arial"/>
              <a:ea typeface="Arial"/>
              <a:cs typeface="Arial"/>
              <a:sym typeface="Arial"/>
            </a:endParaRPr>
          </a:p>
        </p:txBody>
      </p:sp>
      <p:graphicFrame>
        <p:nvGraphicFramePr>
          <p:cNvPr id="466" name="Google Shape;466;g6e8a369eec_0_384"/>
          <p:cNvGraphicFramePr/>
          <p:nvPr/>
        </p:nvGraphicFramePr>
        <p:xfrm>
          <a:off x="6921632" y="4231099"/>
          <a:ext cx="1174350" cy="1042475"/>
        </p:xfrm>
        <a:graphic>
          <a:graphicData uri="http://schemas.openxmlformats.org/drawingml/2006/table">
            <a:tbl>
              <a:tblPr firstRow="1" bandRow="1">
                <a:noFill/>
                <a:tableStyleId>{FCDF20C3-697A-4EFA-B958-4543027146B2}</a:tableStyleId>
              </a:tblPr>
              <a:tblGrid>
                <a:gridCol w="201500">
                  <a:extLst>
                    <a:ext uri="{9D8B030D-6E8A-4147-A177-3AD203B41FA5}">
                      <a16:colId xmlns:a16="http://schemas.microsoft.com/office/drawing/2014/main" val="20000"/>
                    </a:ext>
                  </a:extLst>
                </a:gridCol>
                <a:gridCol w="848375">
                  <a:extLst>
                    <a:ext uri="{9D8B030D-6E8A-4147-A177-3AD203B41FA5}">
                      <a16:colId xmlns:a16="http://schemas.microsoft.com/office/drawing/2014/main" val="20001"/>
                    </a:ext>
                  </a:extLst>
                </a:gridCol>
                <a:gridCol w="124475">
                  <a:extLst>
                    <a:ext uri="{9D8B030D-6E8A-4147-A177-3AD203B41FA5}">
                      <a16:colId xmlns:a16="http://schemas.microsoft.com/office/drawing/2014/main" val="20002"/>
                    </a:ext>
                  </a:extLst>
                </a:gridCol>
              </a:tblGrid>
              <a:tr h="659675">
                <a:tc gridSpan="2">
                  <a:txBody>
                    <a:bodyPr/>
                    <a:lstStyle/>
                    <a:p>
                      <a:pPr marL="114300" marR="0" lvl="0" indent="0" algn="l" rtl="0">
                        <a:lnSpc>
                          <a:spcPct val="100000"/>
                        </a:lnSpc>
                        <a:spcBef>
                          <a:spcPts val="0"/>
                        </a:spcBef>
                        <a:spcAft>
                          <a:spcPts val="0"/>
                        </a:spcAft>
                        <a:buNone/>
                      </a:pPr>
                      <a:r>
                        <a:rPr lang="en-IN" sz="1600" u="none" strike="noStrike" cap="none">
                          <a:latin typeface="Arial"/>
                          <a:ea typeface="Arial"/>
                          <a:cs typeface="Arial"/>
                          <a:sym typeface="Arial"/>
                        </a:rPr>
                        <a:t>DagRun</a:t>
                      </a:r>
                      <a:endParaRPr sz="1600" u="none" strike="noStrike" cap="none">
                        <a:latin typeface="Arial"/>
                        <a:ea typeface="Arial"/>
                        <a:cs typeface="Arial"/>
                        <a:sym typeface="Arial"/>
                      </a:endParaRPr>
                    </a:p>
                  </a:txBody>
                  <a:tcPr marL="0" marR="0" marT="10582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solidFill>
                      <a:srgbClr val="F4D6AD"/>
                    </a:solidFill>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B w="9525" cap="flat" cmpd="sng">
                      <a:solidFill>
                        <a:srgbClr val="D9D9D9"/>
                      </a:solidFill>
                      <a:prstDash val="solid"/>
                      <a:round/>
                      <a:headEnd type="none" w="sm" len="sm"/>
                      <a:tailEnd type="none" w="sm" len="sm"/>
                    </a:lnB>
                    <a:solidFill>
                      <a:srgbClr val="1B212C"/>
                    </a:solidFill>
                  </a:tcPr>
                </a:tc>
                <a:extLst>
                  <a:ext uri="{0D108BD9-81ED-4DB2-BD59-A6C34878D82A}">
                    <a16:rowId xmlns:a16="http://schemas.microsoft.com/office/drawing/2014/main" val="10000"/>
                  </a:ext>
                </a:extLst>
              </a:tr>
              <a:tr h="382800">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B w="9525" cap="flat" cmpd="sng">
                      <a:solidFill>
                        <a:srgbClr val="D9D9D9"/>
                      </a:solidFill>
                      <a:prstDash val="solid"/>
                      <a:round/>
                      <a:headEnd type="none" w="sm" len="sm"/>
                      <a:tailEnd type="none" w="sm" len="sm"/>
                    </a:lnB>
                    <a:solidFill>
                      <a:srgbClr val="F4D6AD"/>
                    </a:solidFill>
                  </a:tcPr>
                </a:tc>
                <a:tc>
                  <a:txBody>
                    <a:bodyPr/>
                    <a:lstStyle/>
                    <a:p>
                      <a:pPr marL="114300" marR="0" lvl="0" indent="0" algn="l" rtl="0">
                        <a:lnSpc>
                          <a:spcPct val="100000"/>
                        </a:lnSpc>
                        <a:spcBef>
                          <a:spcPts val="0"/>
                        </a:spcBef>
                        <a:spcAft>
                          <a:spcPts val="0"/>
                        </a:spcAft>
                        <a:buNone/>
                      </a:pPr>
                      <a:r>
                        <a:rPr lang="en-IN" sz="1300" u="none" strike="noStrike" cap="none">
                          <a:solidFill>
                            <a:srgbClr val="FFFFFF"/>
                          </a:solidFill>
                          <a:latin typeface="Arial"/>
                          <a:ea typeface="Arial"/>
                          <a:cs typeface="Arial"/>
                          <a:sym typeface="Arial"/>
                        </a:rPr>
                        <a:t>Running</a:t>
                      </a:r>
                      <a:endParaRPr sz="1300" u="none" strike="noStrike" cap="none">
                        <a:latin typeface="Arial"/>
                        <a:ea typeface="Arial"/>
                        <a:cs typeface="Arial"/>
                        <a:sym typeface="Arial"/>
                      </a:endParaRPr>
                    </a:p>
                  </a:txBody>
                  <a:tcPr marL="0" marR="0" marT="8467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93C47D"/>
                    </a:solidFill>
                  </a:tcPr>
                </a:tc>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93C47D"/>
                    </a:solidFill>
                  </a:tcPr>
                </a:tc>
                <a:extLst>
                  <a:ext uri="{0D108BD9-81ED-4DB2-BD59-A6C34878D82A}">
                    <a16:rowId xmlns:a16="http://schemas.microsoft.com/office/drawing/2014/main" val="10001"/>
                  </a:ext>
                </a:extLst>
              </a:tr>
            </a:tbl>
          </a:graphicData>
        </a:graphic>
      </p:graphicFrame>
      <p:graphicFrame>
        <p:nvGraphicFramePr>
          <p:cNvPr id="467" name="Google Shape;467;g6e8a369eec_0_384"/>
          <p:cNvGraphicFramePr/>
          <p:nvPr/>
        </p:nvGraphicFramePr>
        <p:xfrm>
          <a:off x="8212032" y="4227900"/>
          <a:ext cx="1749175" cy="1044075"/>
        </p:xfrm>
        <a:graphic>
          <a:graphicData uri="http://schemas.openxmlformats.org/drawingml/2006/table">
            <a:tbl>
              <a:tblPr firstRow="1" bandRow="1">
                <a:noFill/>
                <a:tableStyleId>{FCDF20C3-697A-4EFA-B958-4543027146B2}</a:tableStyleId>
              </a:tblPr>
              <a:tblGrid>
                <a:gridCol w="699325">
                  <a:extLst>
                    <a:ext uri="{9D8B030D-6E8A-4147-A177-3AD203B41FA5}">
                      <a16:colId xmlns:a16="http://schemas.microsoft.com/office/drawing/2014/main" val="20000"/>
                    </a:ext>
                  </a:extLst>
                </a:gridCol>
                <a:gridCol w="844125">
                  <a:extLst>
                    <a:ext uri="{9D8B030D-6E8A-4147-A177-3AD203B41FA5}">
                      <a16:colId xmlns:a16="http://schemas.microsoft.com/office/drawing/2014/main" val="20001"/>
                    </a:ext>
                  </a:extLst>
                </a:gridCol>
                <a:gridCol w="205725">
                  <a:extLst>
                    <a:ext uri="{9D8B030D-6E8A-4147-A177-3AD203B41FA5}">
                      <a16:colId xmlns:a16="http://schemas.microsoft.com/office/drawing/2014/main" val="20002"/>
                    </a:ext>
                  </a:extLst>
                </a:gridCol>
              </a:tblGrid>
              <a:tr h="662875">
                <a:tc gridSpan="2">
                  <a:txBody>
                    <a:bodyPr/>
                    <a:lstStyle/>
                    <a:p>
                      <a:pPr marL="114300" marR="0" lvl="0" indent="0" algn="l" rtl="0">
                        <a:lnSpc>
                          <a:spcPct val="100000"/>
                        </a:lnSpc>
                        <a:spcBef>
                          <a:spcPts val="0"/>
                        </a:spcBef>
                        <a:spcAft>
                          <a:spcPts val="0"/>
                        </a:spcAft>
                        <a:buNone/>
                      </a:pPr>
                      <a:r>
                        <a:rPr lang="en-IN" sz="1600" u="none" strike="noStrike" cap="none">
                          <a:latin typeface="Arial"/>
                          <a:ea typeface="Arial"/>
                          <a:cs typeface="Arial"/>
                          <a:sym typeface="Arial"/>
                        </a:rPr>
                        <a:t>TaskInstance</a:t>
                      </a:r>
                      <a:endParaRPr sz="1600" u="none" strike="noStrike" cap="none">
                        <a:latin typeface="Arial"/>
                        <a:ea typeface="Arial"/>
                        <a:cs typeface="Arial"/>
                        <a:sym typeface="Arial"/>
                      </a:endParaRPr>
                    </a:p>
                  </a:txBody>
                  <a:tcPr marL="0" marR="0" marT="10582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solidFill>
                      <a:srgbClr val="F4D6AD"/>
                    </a:solidFill>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B w="9525" cap="flat" cmpd="sng">
                      <a:solidFill>
                        <a:srgbClr val="D9D9D9"/>
                      </a:solidFill>
                      <a:prstDash val="solid"/>
                      <a:round/>
                      <a:headEnd type="none" w="sm" len="sm"/>
                      <a:tailEnd type="none" w="sm" len="sm"/>
                    </a:lnB>
                    <a:solidFill>
                      <a:srgbClr val="1B212C"/>
                    </a:solidFill>
                  </a:tcPr>
                </a:tc>
                <a:extLst>
                  <a:ext uri="{0D108BD9-81ED-4DB2-BD59-A6C34878D82A}">
                    <a16:rowId xmlns:a16="http://schemas.microsoft.com/office/drawing/2014/main" val="10000"/>
                  </a:ext>
                </a:extLst>
              </a:tr>
              <a:tr h="381200">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B w="9525" cap="flat" cmpd="sng">
                      <a:solidFill>
                        <a:srgbClr val="D9D9D9"/>
                      </a:solidFill>
                      <a:prstDash val="solid"/>
                      <a:round/>
                      <a:headEnd type="none" w="sm" len="sm"/>
                      <a:tailEnd type="none" w="sm" len="sm"/>
                    </a:lnB>
                    <a:solidFill>
                      <a:srgbClr val="F4D6AD"/>
                    </a:solidFill>
                  </a:tcPr>
                </a:tc>
                <a:tc>
                  <a:txBody>
                    <a:bodyPr/>
                    <a:lstStyle/>
                    <a:p>
                      <a:pPr marL="114300" marR="0" lvl="0" indent="0" algn="l" rtl="0">
                        <a:lnSpc>
                          <a:spcPct val="100000"/>
                        </a:lnSpc>
                        <a:spcBef>
                          <a:spcPts val="0"/>
                        </a:spcBef>
                        <a:spcAft>
                          <a:spcPts val="0"/>
                        </a:spcAft>
                        <a:buNone/>
                      </a:pPr>
                      <a:r>
                        <a:rPr lang="en-IN" sz="1300" u="none" strike="noStrike" cap="none">
                          <a:solidFill>
                            <a:srgbClr val="FFFFFF"/>
                          </a:solidFill>
                          <a:latin typeface="Arial"/>
                          <a:ea typeface="Arial"/>
                          <a:cs typeface="Arial"/>
                          <a:sym typeface="Arial"/>
                        </a:rPr>
                        <a:t>Running</a:t>
                      </a:r>
                      <a:endParaRPr sz="1300" u="none" strike="noStrike" cap="none">
                        <a:latin typeface="Arial"/>
                        <a:ea typeface="Arial"/>
                        <a:cs typeface="Arial"/>
                        <a:sym typeface="Arial"/>
                      </a:endParaRPr>
                    </a:p>
                  </a:txBody>
                  <a:tcPr marL="0" marR="0" marT="8467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93C47D"/>
                    </a:solidFill>
                  </a:tcPr>
                </a:tc>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93C47D"/>
                    </a:solidFill>
                  </a:tcPr>
                </a:tc>
                <a:extLst>
                  <a:ext uri="{0D108BD9-81ED-4DB2-BD59-A6C34878D82A}">
                    <a16:rowId xmlns:a16="http://schemas.microsoft.com/office/drawing/2014/main" val="10001"/>
                  </a:ext>
                </a:extLst>
              </a:tr>
            </a:tbl>
          </a:graphicData>
        </a:graphic>
      </p:graphicFrame>
      <p:sp>
        <p:nvSpPr>
          <p:cNvPr id="468" name="Google Shape;468;g6e8a369eec_0_384"/>
          <p:cNvSpPr/>
          <p:nvPr/>
        </p:nvSpPr>
        <p:spPr>
          <a:xfrm>
            <a:off x="4357292" y="1892349"/>
            <a:ext cx="1008596" cy="706525"/>
          </a:xfrm>
          <a:custGeom>
            <a:avLst/>
            <a:gdLst/>
            <a:ahLst/>
            <a:cxnLst/>
            <a:rect l="l" t="t" r="r" b="b"/>
            <a:pathLst>
              <a:path w="756920" h="530225" extrusionOk="0">
                <a:moveTo>
                  <a:pt x="179991" y="530014"/>
                </a:moveTo>
                <a:lnTo>
                  <a:pt x="169624" y="506183"/>
                </a:lnTo>
                <a:lnTo>
                  <a:pt x="152290" y="474590"/>
                </a:lnTo>
                <a:lnTo>
                  <a:pt x="129963" y="436742"/>
                </a:lnTo>
                <a:lnTo>
                  <a:pt x="104623" y="394145"/>
                </a:lnTo>
                <a:lnTo>
                  <a:pt x="78245" y="348307"/>
                </a:lnTo>
                <a:lnTo>
                  <a:pt x="52808" y="300735"/>
                </a:lnTo>
                <a:lnTo>
                  <a:pt x="30287" y="252937"/>
                </a:lnTo>
                <a:lnTo>
                  <a:pt x="12661" y="206418"/>
                </a:lnTo>
                <a:lnTo>
                  <a:pt x="1906" y="162687"/>
                </a:lnTo>
                <a:lnTo>
                  <a:pt x="0" y="123250"/>
                </a:lnTo>
                <a:lnTo>
                  <a:pt x="8919" y="89615"/>
                </a:lnTo>
                <a:lnTo>
                  <a:pt x="57510" y="48060"/>
                </a:lnTo>
                <a:lnTo>
                  <a:pt x="94051" y="35467"/>
                </a:lnTo>
                <a:lnTo>
                  <a:pt x="138925" y="25261"/>
                </a:lnTo>
                <a:lnTo>
                  <a:pt x="190790" y="17198"/>
                </a:lnTo>
                <a:lnTo>
                  <a:pt x="248307" y="11030"/>
                </a:lnTo>
                <a:lnTo>
                  <a:pt x="310136" y="6513"/>
                </a:lnTo>
                <a:lnTo>
                  <a:pt x="374936" y="3399"/>
                </a:lnTo>
                <a:lnTo>
                  <a:pt x="441369" y="1443"/>
                </a:lnTo>
                <a:lnTo>
                  <a:pt x="494789" y="547"/>
                </a:lnTo>
                <a:lnTo>
                  <a:pt x="547710" y="107"/>
                </a:lnTo>
                <a:lnTo>
                  <a:pt x="599445" y="0"/>
                </a:lnTo>
                <a:lnTo>
                  <a:pt x="649309" y="97"/>
                </a:lnTo>
                <a:lnTo>
                  <a:pt x="696615" y="274"/>
                </a:lnTo>
                <a:lnTo>
                  <a:pt x="710765" y="326"/>
                </a:lnTo>
                <a:lnTo>
                  <a:pt x="724577" y="369"/>
                </a:lnTo>
                <a:lnTo>
                  <a:pt x="738031" y="400"/>
                </a:lnTo>
                <a:lnTo>
                  <a:pt x="751105" y="415"/>
                </a:lnTo>
                <a:lnTo>
                  <a:pt x="756492" y="407"/>
                </a:lnTo>
              </a:path>
            </a:pathLst>
          </a:custGeom>
          <a:noFill/>
          <a:ln w="190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69" name="Google Shape;469;g6e8a369eec_0_384"/>
          <p:cNvSpPr/>
          <p:nvPr/>
        </p:nvSpPr>
        <p:spPr>
          <a:xfrm>
            <a:off x="5352343" y="1838248"/>
            <a:ext cx="141600" cy="109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70" name="Google Shape;470;g6e8a369eec_0_384"/>
          <p:cNvSpPr/>
          <p:nvPr/>
        </p:nvSpPr>
        <p:spPr>
          <a:xfrm>
            <a:off x="2578489" y="1352129"/>
            <a:ext cx="2444490" cy="1434203"/>
          </a:xfrm>
          <a:custGeom>
            <a:avLst/>
            <a:gdLst/>
            <a:ahLst/>
            <a:cxnLst/>
            <a:rect l="l" t="t" r="r" b="b"/>
            <a:pathLst>
              <a:path w="1834514" h="1076325" extrusionOk="0">
                <a:moveTo>
                  <a:pt x="161999" y="1076099"/>
                </a:moveTo>
                <a:lnTo>
                  <a:pt x="0" y="672899"/>
                </a:lnTo>
                <a:lnTo>
                  <a:pt x="1672199" y="0"/>
                </a:lnTo>
                <a:lnTo>
                  <a:pt x="1834199" y="403199"/>
                </a:lnTo>
                <a:lnTo>
                  <a:pt x="1555499" y="515349"/>
                </a:lnTo>
                <a:lnTo>
                  <a:pt x="1366719" y="649864"/>
                </a:lnTo>
                <a:lnTo>
                  <a:pt x="1137449" y="683574"/>
                </a:lnTo>
                <a:lnTo>
                  <a:pt x="161999" y="10760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71" name="Google Shape;471;g6e8a369eec_0_384"/>
          <p:cNvSpPr/>
          <p:nvPr/>
        </p:nvSpPr>
        <p:spPr>
          <a:xfrm>
            <a:off x="2578489" y="1352129"/>
            <a:ext cx="2444490" cy="1434203"/>
          </a:xfrm>
          <a:custGeom>
            <a:avLst/>
            <a:gdLst/>
            <a:ahLst/>
            <a:cxnLst/>
            <a:rect l="l" t="t" r="r" b="b"/>
            <a:pathLst>
              <a:path w="1834514" h="1076325" extrusionOk="0">
                <a:moveTo>
                  <a:pt x="1672199" y="0"/>
                </a:moveTo>
                <a:lnTo>
                  <a:pt x="1393499" y="112149"/>
                </a:lnTo>
                <a:lnTo>
                  <a:pt x="975449" y="280374"/>
                </a:lnTo>
                <a:lnTo>
                  <a:pt x="0" y="672899"/>
                </a:lnTo>
                <a:lnTo>
                  <a:pt x="94499" y="908099"/>
                </a:lnTo>
                <a:lnTo>
                  <a:pt x="134999" y="1008899"/>
                </a:lnTo>
                <a:lnTo>
                  <a:pt x="161999" y="1076099"/>
                </a:lnTo>
                <a:lnTo>
                  <a:pt x="1137449" y="683574"/>
                </a:lnTo>
                <a:lnTo>
                  <a:pt x="1366719" y="649864"/>
                </a:lnTo>
                <a:lnTo>
                  <a:pt x="1555499" y="515349"/>
                </a:lnTo>
                <a:lnTo>
                  <a:pt x="1834199" y="403199"/>
                </a:lnTo>
                <a:lnTo>
                  <a:pt x="1807199" y="335999"/>
                </a:lnTo>
                <a:lnTo>
                  <a:pt x="1766699" y="235199"/>
                </a:lnTo>
                <a:lnTo>
                  <a:pt x="1672199" y="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72" name="Google Shape;472;g6e8a369eec_0_384"/>
          <p:cNvSpPr txBox="1"/>
          <p:nvPr/>
        </p:nvSpPr>
        <p:spPr>
          <a:xfrm rot="-1259540">
            <a:off x="2670167" y="1863186"/>
            <a:ext cx="2158032" cy="203132"/>
          </a:xfrm>
          <a:prstGeom prst="rect">
            <a:avLst/>
          </a:prstGeom>
          <a:noFill/>
          <a:ln>
            <a:noFill/>
          </a:ln>
        </p:spPr>
        <p:txBody>
          <a:bodyPr spcFirstLastPara="1" wrap="square" lIns="0" tIns="0" rIns="0" bIns="0" anchor="t" anchorCtr="0">
            <a:noAutofit/>
          </a:bodyPr>
          <a:lstStyle/>
          <a:p>
            <a:pPr marL="0" marR="0" lvl="0" indent="0" algn="l" rtl="0">
              <a:lnSpc>
                <a:spcPct val="66666"/>
              </a:lnSpc>
              <a:spcBef>
                <a:spcPts val="0"/>
              </a:spcBef>
              <a:spcAft>
                <a:spcPts val="0"/>
              </a:spcAft>
              <a:buNone/>
            </a:pPr>
            <a:r>
              <a:rPr lang="en-IN" sz="1600"/>
              <a:t>   Executor Pulls out</a:t>
            </a:r>
            <a:endParaRPr sz="2400" baseline="30000"/>
          </a:p>
        </p:txBody>
      </p:sp>
      <p:sp>
        <p:nvSpPr>
          <p:cNvPr id="473" name="Google Shape;473;g6e8a369eec_0_384"/>
          <p:cNvSpPr txBox="1"/>
          <p:nvPr/>
        </p:nvSpPr>
        <p:spPr>
          <a:xfrm rot="-1259617">
            <a:off x="3241818" y="2084237"/>
            <a:ext cx="1209164" cy="20313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1600">
                <a:latin typeface="Arial"/>
                <a:ea typeface="Arial"/>
                <a:cs typeface="Arial"/>
                <a:sym typeface="Arial"/>
              </a:rPr>
              <a:t>TaskInstance</a:t>
            </a:r>
            <a:endParaRPr sz="1600">
              <a:latin typeface="Arial"/>
              <a:ea typeface="Arial"/>
              <a:cs typeface="Arial"/>
              <a:sym typeface="Arial"/>
            </a:endParaRPr>
          </a:p>
        </p:txBody>
      </p:sp>
      <p:sp>
        <p:nvSpPr>
          <p:cNvPr id="474" name="Google Shape;474;g6e8a369eec_0_384"/>
          <p:cNvSpPr/>
          <p:nvPr/>
        </p:nvSpPr>
        <p:spPr>
          <a:xfrm>
            <a:off x="1471149" y="4126583"/>
            <a:ext cx="1543353" cy="1039056"/>
          </a:xfrm>
          <a:custGeom>
            <a:avLst/>
            <a:gdLst/>
            <a:ahLst/>
            <a:cxnLst/>
            <a:rect l="l" t="t" r="r" b="b"/>
            <a:pathLst>
              <a:path w="1158239" h="779779" extrusionOk="0">
                <a:moveTo>
                  <a:pt x="0" y="0"/>
                </a:moveTo>
                <a:lnTo>
                  <a:pt x="1158149" y="0"/>
                </a:lnTo>
                <a:lnTo>
                  <a:pt x="1158149" y="779449"/>
                </a:lnTo>
                <a:lnTo>
                  <a:pt x="0" y="779449"/>
                </a:lnTo>
                <a:lnTo>
                  <a:pt x="0" y="0"/>
                </a:lnTo>
                <a:close/>
              </a:path>
            </a:pathLst>
          </a:custGeom>
          <a:solidFill>
            <a:srgbClr val="1B212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75" name="Google Shape;475;g6e8a369eec_0_384"/>
          <p:cNvSpPr/>
          <p:nvPr/>
        </p:nvSpPr>
        <p:spPr>
          <a:xfrm>
            <a:off x="1471149" y="4126583"/>
            <a:ext cx="1543353" cy="1039056"/>
          </a:xfrm>
          <a:custGeom>
            <a:avLst/>
            <a:gdLst/>
            <a:ahLst/>
            <a:cxnLst/>
            <a:rect l="l" t="t" r="r" b="b"/>
            <a:pathLst>
              <a:path w="1158239" h="779779" extrusionOk="0">
                <a:moveTo>
                  <a:pt x="0" y="0"/>
                </a:moveTo>
                <a:lnTo>
                  <a:pt x="1158149" y="0"/>
                </a:lnTo>
                <a:lnTo>
                  <a:pt x="1158149" y="779449"/>
                </a:lnTo>
                <a:lnTo>
                  <a:pt x="0" y="779449"/>
                </a:lnTo>
                <a:lnTo>
                  <a:pt x="0" y="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76" name="Google Shape;476;g6e8a369eec_0_384"/>
          <p:cNvSpPr txBox="1"/>
          <p:nvPr/>
        </p:nvSpPr>
        <p:spPr>
          <a:xfrm>
            <a:off x="1568516" y="4215821"/>
            <a:ext cx="1220100" cy="2775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IN" sz="1600">
                <a:solidFill>
                  <a:srgbClr val="FFFFFF"/>
                </a:solidFill>
                <a:latin typeface="Arial"/>
                <a:ea typeface="Arial"/>
                <a:cs typeface="Arial"/>
                <a:sym typeface="Arial"/>
              </a:rPr>
              <a:t>TaskInstance</a:t>
            </a:r>
            <a:endParaRPr sz="1600">
              <a:latin typeface="Arial"/>
              <a:ea typeface="Arial"/>
              <a:cs typeface="Arial"/>
              <a:sym typeface="Arial"/>
            </a:endParaRPr>
          </a:p>
        </p:txBody>
      </p:sp>
      <p:sp>
        <p:nvSpPr>
          <p:cNvPr id="477" name="Google Shape;477;g6e8a369eec_0_384"/>
          <p:cNvSpPr/>
          <p:nvPr/>
        </p:nvSpPr>
        <p:spPr>
          <a:xfrm>
            <a:off x="2170751" y="4789449"/>
            <a:ext cx="1050057" cy="385839"/>
          </a:xfrm>
          <a:custGeom>
            <a:avLst/>
            <a:gdLst/>
            <a:ahLst/>
            <a:cxnLst/>
            <a:rect l="l" t="t" r="r" b="b"/>
            <a:pathLst>
              <a:path w="788035" h="289560" extrusionOk="0">
                <a:moveTo>
                  <a:pt x="0" y="0"/>
                </a:moveTo>
                <a:lnTo>
                  <a:pt x="787800" y="0"/>
                </a:lnTo>
                <a:lnTo>
                  <a:pt x="787800" y="289499"/>
                </a:lnTo>
                <a:lnTo>
                  <a:pt x="0" y="289499"/>
                </a:lnTo>
                <a:lnTo>
                  <a:pt x="0" y="0"/>
                </a:lnTo>
                <a:close/>
              </a:path>
            </a:pathLst>
          </a:custGeom>
          <a:solidFill>
            <a:srgbClr val="93C47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78" name="Google Shape;478;g6e8a369eec_0_384"/>
          <p:cNvSpPr/>
          <p:nvPr/>
        </p:nvSpPr>
        <p:spPr>
          <a:xfrm>
            <a:off x="2170751" y="4789449"/>
            <a:ext cx="1050057" cy="385839"/>
          </a:xfrm>
          <a:custGeom>
            <a:avLst/>
            <a:gdLst/>
            <a:ahLst/>
            <a:cxnLst/>
            <a:rect l="l" t="t" r="r" b="b"/>
            <a:pathLst>
              <a:path w="788035" h="289560" extrusionOk="0">
                <a:moveTo>
                  <a:pt x="0" y="0"/>
                </a:moveTo>
                <a:lnTo>
                  <a:pt x="787800" y="0"/>
                </a:lnTo>
                <a:lnTo>
                  <a:pt x="787800" y="289499"/>
                </a:lnTo>
                <a:lnTo>
                  <a:pt x="0" y="289499"/>
                </a:lnTo>
                <a:lnTo>
                  <a:pt x="0" y="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79" name="Google Shape;479;g6e8a369eec_0_384"/>
          <p:cNvSpPr txBox="1"/>
          <p:nvPr/>
        </p:nvSpPr>
        <p:spPr>
          <a:xfrm>
            <a:off x="2177100" y="4795798"/>
            <a:ext cx="832500" cy="363900"/>
          </a:xfrm>
          <a:prstGeom prst="rect">
            <a:avLst/>
          </a:prstGeom>
          <a:solidFill>
            <a:srgbClr val="93C47D"/>
          </a:solidFill>
          <a:ln>
            <a:noFill/>
          </a:ln>
        </p:spPr>
        <p:txBody>
          <a:bodyPr spcFirstLastPara="1" wrap="square" lIns="0" tIns="77875" rIns="0" bIns="0" anchor="t" anchorCtr="0">
            <a:noAutofit/>
          </a:bodyPr>
          <a:lstStyle/>
          <a:p>
            <a:pPr marL="101600" marR="0" lvl="0" indent="0" algn="l" rtl="0">
              <a:lnSpc>
                <a:spcPct val="100000"/>
              </a:lnSpc>
              <a:spcBef>
                <a:spcPts val="0"/>
              </a:spcBef>
              <a:spcAft>
                <a:spcPts val="0"/>
              </a:spcAft>
              <a:buNone/>
            </a:pPr>
            <a:r>
              <a:rPr lang="en-IN" sz="1300">
                <a:solidFill>
                  <a:srgbClr val="FFFFFF"/>
                </a:solidFill>
                <a:latin typeface="Arial"/>
                <a:ea typeface="Arial"/>
                <a:cs typeface="Arial"/>
                <a:sym typeface="Arial"/>
              </a:rPr>
              <a:t>Running</a:t>
            </a:r>
            <a:endParaRPr sz="1300">
              <a:latin typeface="Arial"/>
              <a:ea typeface="Arial"/>
              <a:cs typeface="Arial"/>
              <a:sym typeface="Arial"/>
            </a:endParaRPr>
          </a:p>
        </p:txBody>
      </p:sp>
      <p:sp>
        <p:nvSpPr>
          <p:cNvPr id="480" name="Google Shape;480;g6e8a369eec_0_384"/>
          <p:cNvSpPr/>
          <p:nvPr/>
        </p:nvSpPr>
        <p:spPr>
          <a:xfrm>
            <a:off x="2272419" y="3320949"/>
            <a:ext cx="1701583" cy="747984"/>
          </a:xfrm>
          <a:custGeom>
            <a:avLst/>
            <a:gdLst/>
            <a:ahLst/>
            <a:cxnLst/>
            <a:rect l="l" t="t" r="r" b="b"/>
            <a:pathLst>
              <a:path w="1276985" h="561339" extrusionOk="0">
                <a:moveTo>
                  <a:pt x="1276923" y="0"/>
                </a:moveTo>
                <a:lnTo>
                  <a:pt x="0" y="560812"/>
                </a:lnTo>
              </a:path>
            </a:pathLst>
          </a:custGeom>
          <a:noFill/>
          <a:ln w="190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81" name="Google Shape;481;g6e8a369eec_0_384"/>
          <p:cNvSpPr/>
          <p:nvPr/>
        </p:nvSpPr>
        <p:spPr>
          <a:xfrm>
            <a:off x="2154180" y="4017588"/>
            <a:ext cx="147900" cy="1101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82" name="Google Shape;482;g6e8a369eec_0_384"/>
          <p:cNvSpPr/>
          <p:nvPr/>
        </p:nvSpPr>
        <p:spPr>
          <a:xfrm>
            <a:off x="1176089" y="2839463"/>
            <a:ext cx="2444490" cy="1434203"/>
          </a:xfrm>
          <a:custGeom>
            <a:avLst/>
            <a:gdLst/>
            <a:ahLst/>
            <a:cxnLst/>
            <a:rect l="l" t="t" r="r" b="b"/>
            <a:pathLst>
              <a:path w="1834514" h="1076325" extrusionOk="0">
                <a:moveTo>
                  <a:pt x="161999" y="1076099"/>
                </a:moveTo>
                <a:lnTo>
                  <a:pt x="0" y="672899"/>
                </a:lnTo>
                <a:lnTo>
                  <a:pt x="1672199" y="0"/>
                </a:lnTo>
                <a:lnTo>
                  <a:pt x="1834199" y="403199"/>
                </a:lnTo>
                <a:lnTo>
                  <a:pt x="1555499" y="515349"/>
                </a:lnTo>
                <a:lnTo>
                  <a:pt x="1366719" y="649864"/>
                </a:lnTo>
                <a:lnTo>
                  <a:pt x="1137449" y="683574"/>
                </a:lnTo>
                <a:lnTo>
                  <a:pt x="161999" y="10760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83" name="Google Shape;483;g6e8a369eec_0_384"/>
          <p:cNvSpPr/>
          <p:nvPr/>
        </p:nvSpPr>
        <p:spPr>
          <a:xfrm>
            <a:off x="1176089" y="2839463"/>
            <a:ext cx="2444490" cy="1434203"/>
          </a:xfrm>
          <a:custGeom>
            <a:avLst/>
            <a:gdLst/>
            <a:ahLst/>
            <a:cxnLst/>
            <a:rect l="l" t="t" r="r" b="b"/>
            <a:pathLst>
              <a:path w="1834514" h="1076325" extrusionOk="0">
                <a:moveTo>
                  <a:pt x="1672199" y="0"/>
                </a:moveTo>
                <a:lnTo>
                  <a:pt x="1393499" y="112149"/>
                </a:lnTo>
                <a:lnTo>
                  <a:pt x="975449" y="280374"/>
                </a:lnTo>
                <a:lnTo>
                  <a:pt x="0" y="672899"/>
                </a:lnTo>
                <a:lnTo>
                  <a:pt x="94499" y="908099"/>
                </a:lnTo>
                <a:lnTo>
                  <a:pt x="134999" y="1008899"/>
                </a:lnTo>
                <a:lnTo>
                  <a:pt x="161999" y="1076099"/>
                </a:lnTo>
                <a:lnTo>
                  <a:pt x="1137449" y="683574"/>
                </a:lnTo>
                <a:lnTo>
                  <a:pt x="1366719" y="649864"/>
                </a:lnTo>
                <a:lnTo>
                  <a:pt x="1555499" y="515349"/>
                </a:lnTo>
                <a:lnTo>
                  <a:pt x="1834199" y="403199"/>
                </a:lnTo>
                <a:lnTo>
                  <a:pt x="1807199" y="335999"/>
                </a:lnTo>
                <a:lnTo>
                  <a:pt x="1766699" y="235199"/>
                </a:lnTo>
                <a:lnTo>
                  <a:pt x="1672199" y="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84" name="Google Shape;484;g6e8a369eec_0_384"/>
          <p:cNvSpPr txBox="1"/>
          <p:nvPr/>
        </p:nvSpPr>
        <p:spPr>
          <a:xfrm rot="-1259834">
            <a:off x="1239964" y="3375376"/>
            <a:ext cx="2083874" cy="203132"/>
          </a:xfrm>
          <a:prstGeom prst="rect">
            <a:avLst/>
          </a:prstGeom>
          <a:noFill/>
          <a:ln>
            <a:noFill/>
          </a:ln>
        </p:spPr>
        <p:txBody>
          <a:bodyPr spcFirstLastPara="1" wrap="square" lIns="0" tIns="0" rIns="0" bIns="0" anchor="t" anchorCtr="0">
            <a:noAutofit/>
          </a:bodyPr>
          <a:lstStyle/>
          <a:p>
            <a:pPr marL="0" marR="0" lvl="0" indent="0" algn="l" rtl="0">
              <a:lnSpc>
                <a:spcPct val="66666"/>
              </a:lnSpc>
              <a:spcBef>
                <a:spcPts val="0"/>
              </a:spcBef>
              <a:spcAft>
                <a:spcPts val="0"/>
              </a:spcAft>
              <a:buNone/>
            </a:pPr>
            <a:r>
              <a:rPr lang="en-IN" sz="1600"/>
              <a:t>Worker Executing The</a:t>
            </a:r>
            <a:endParaRPr sz="2400" baseline="30000">
              <a:latin typeface="Arial"/>
              <a:ea typeface="Arial"/>
              <a:cs typeface="Arial"/>
              <a:sym typeface="Arial"/>
            </a:endParaRPr>
          </a:p>
        </p:txBody>
      </p:sp>
      <p:sp>
        <p:nvSpPr>
          <p:cNvPr id="485" name="Google Shape;485;g6e8a369eec_0_384"/>
          <p:cNvSpPr txBox="1"/>
          <p:nvPr/>
        </p:nvSpPr>
        <p:spPr>
          <a:xfrm rot="-1259617">
            <a:off x="1839418" y="3571571"/>
            <a:ext cx="1209164" cy="20313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1600">
                <a:latin typeface="Arial"/>
                <a:ea typeface="Arial"/>
                <a:cs typeface="Arial"/>
                <a:sym typeface="Arial"/>
              </a:rPr>
              <a:t>TaskInstance</a:t>
            </a:r>
            <a:endParaRPr sz="1600">
              <a:latin typeface="Arial"/>
              <a:ea typeface="Arial"/>
              <a:cs typeface="Arial"/>
              <a:sym typeface="Arial"/>
            </a:endParaRPr>
          </a:p>
        </p:txBody>
      </p:sp>
      <p:sp>
        <p:nvSpPr>
          <p:cNvPr id="486" name="Google Shape;486;g6e8a369eec_0_384"/>
          <p:cNvSpPr/>
          <p:nvPr/>
        </p:nvSpPr>
        <p:spPr>
          <a:xfrm>
            <a:off x="4647083" y="3918383"/>
            <a:ext cx="1140592" cy="1586508"/>
          </a:xfrm>
          <a:custGeom>
            <a:avLst/>
            <a:gdLst/>
            <a:ahLst/>
            <a:cxnLst/>
            <a:rect l="l" t="t" r="r" b="b"/>
            <a:pathLst>
              <a:path w="855979" h="1190625" extrusionOk="0">
                <a:moveTo>
                  <a:pt x="0" y="0"/>
                </a:moveTo>
                <a:lnTo>
                  <a:pt x="24363" y="55749"/>
                </a:lnTo>
                <a:lnTo>
                  <a:pt x="39017" y="91082"/>
                </a:lnTo>
                <a:lnTo>
                  <a:pt x="55159" y="130767"/>
                </a:lnTo>
                <a:lnTo>
                  <a:pt x="72667" y="174343"/>
                </a:lnTo>
                <a:lnTo>
                  <a:pt x="91420" y="221345"/>
                </a:lnTo>
                <a:lnTo>
                  <a:pt x="111296" y="271310"/>
                </a:lnTo>
                <a:lnTo>
                  <a:pt x="132175" y="323773"/>
                </a:lnTo>
                <a:lnTo>
                  <a:pt x="153936" y="378272"/>
                </a:lnTo>
                <a:lnTo>
                  <a:pt x="176458" y="434342"/>
                </a:lnTo>
                <a:lnTo>
                  <a:pt x="199619" y="491520"/>
                </a:lnTo>
                <a:lnTo>
                  <a:pt x="223298" y="549342"/>
                </a:lnTo>
                <a:lnTo>
                  <a:pt x="247375" y="607345"/>
                </a:lnTo>
                <a:lnTo>
                  <a:pt x="271727" y="665065"/>
                </a:lnTo>
                <a:lnTo>
                  <a:pt x="296235" y="722038"/>
                </a:lnTo>
                <a:lnTo>
                  <a:pt x="320777" y="777800"/>
                </a:lnTo>
                <a:lnTo>
                  <a:pt x="345232" y="831889"/>
                </a:lnTo>
                <a:lnTo>
                  <a:pt x="369478" y="883840"/>
                </a:lnTo>
                <a:lnTo>
                  <a:pt x="393396" y="933189"/>
                </a:lnTo>
                <a:lnTo>
                  <a:pt x="416862" y="979474"/>
                </a:lnTo>
                <a:lnTo>
                  <a:pt x="439758" y="1022229"/>
                </a:lnTo>
                <a:lnTo>
                  <a:pt x="461961" y="1060993"/>
                </a:lnTo>
                <a:lnTo>
                  <a:pt x="483350" y="1095300"/>
                </a:lnTo>
                <a:lnTo>
                  <a:pt x="523203" y="1148692"/>
                </a:lnTo>
                <a:lnTo>
                  <a:pt x="574155" y="1186324"/>
                </a:lnTo>
                <a:lnTo>
                  <a:pt x="606851" y="1190146"/>
                </a:lnTo>
                <a:lnTo>
                  <a:pt x="639288" y="1180428"/>
                </a:lnTo>
                <a:lnTo>
                  <a:pt x="671243" y="1159284"/>
                </a:lnTo>
                <a:lnTo>
                  <a:pt x="702490" y="1128825"/>
                </a:lnTo>
                <a:lnTo>
                  <a:pt x="732805" y="1091165"/>
                </a:lnTo>
                <a:lnTo>
                  <a:pt x="761963" y="1048415"/>
                </a:lnTo>
                <a:lnTo>
                  <a:pt x="786352" y="1008495"/>
                </a:lnTo>
                <a:lnTo>
                  <a:pt x="809532" y="967711"/>
                </a:lnTo>
                <a:lnTo>
                  <a:pt x="831354" y="927479"/>
                </a:lnTo>
                <a:lnTo>
                  <a:pt x="851667" y="889213"/>
                </a:lnTo>
                <a:lnTo>
                  <a:pt x="855572" y="881867"/>
                </a:lnTo>
              </a:path>
            </a:pathLst>
          </a:custGeom>
          <a:noFill/>
          <a:ln w="190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87" name="Google Shape;487;g6e8a369eec_0_384"/>
          <p:cNvSpPr/>
          <p:nvPr/>
        </p:nvSpPr>
        <p:spPr>
          <a:xfrm>
            <a:off x="5739271" y="4982936"/>
            <a:ext cx="121200" cy="1455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88" name="Google Shape;488;g6e8a369eec_0_384"/>
          <p:cNvSpPr/>
          <p:nvPr/>
        </p:nvSpPr>
        <p:spPr>
          <a:xfrm>
            <a:off x="3309116" y="4042333"/>
            <a:ext cx="2208419" cy="1339434"/>
          </a:xfrm>
          <a:custGeom>
            <a:avLst/>
            <a:gdLst/>
            <a:ahLst/>
            <a:cxnLst/>
            <a:rect l="l" t="t" r="r" b="b"/>
            <a:pathLst>
              <a:path w="1657350" h="1005204" extrusionOk="0">
                <a:moveTo>
                  <a:pt x="161999" y="1004699"/>
                </a:moveTo>
                <a:lnTo>
                  <a:pt x="0" y="601499"/>
                </a:lnTo>
                <a:lnTo>
                  <a:pt x="1494899" y="0"/>
                </a:lnTo>
                <a:lnTo>
                  <a:pt x="1656899" y="403199"/>
                </a:lnTo>
                <a:lnTo>
                  <a:pt x="1407749" y="503449"/>
                </a:lnTo>
                <a:lnTo>
                  <a:pt x="1241132" y="629039"/>
                </a:lnTo>
                <a:lnTo>
                  <a:pt x="1034024" y="653824"/>
                </a:lnTo>
                <a:lnTo>
                  <a:pt x="161999" y="10046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89" name="Google Shape;489;g6e8a369eec_0_384"/>
          <p:cNvSpPr/>
          <p:nvPr/>
        </p:nvSpPr>
        <p:spPr>
          <a:xfrm>
            <a:off x="3309116" y="4042333"/>
            <a:ext cx="2208419" cy="1339434"/>
          </a:xfrm>
          <a:custGeom>
            <a:avLst/>
            <a:gdLst/>
            <a:ahLst/>
            <a:cxnLst/>
            <a:rect l="l" t="t" r="r" b="b"/>
            <a:pathLst>
              <a:path w="1657350" h="1005204" extrusionOk="0">
                <a:moveTo>
                  <a:pt x="1494899" y="0"/>
                </a:moveTo>
                <a:lnTo>
                  <a:pt x="1245749" y="100249"/>
                </a:lnTo>
                <a:lnTo>
                  <a:pt x="872024" y="250624"/>
                </a:lnTo>
                <a:lnTo>
                  <a:pt x="0" y="601499"/>
                </a:lnTo>
                <a:lnTo>
                  <a:pt x="94499" y="836699"/>
                </a:lnTo>
                <a:lnTo>
                  <a:pt x="134999" y="937499"/>
                </a:lnTo>
                <a:lnTo>
                  <a:pt x="161999" y="1004699"/>
                </a:lnTo>
                <a:lnTo>
                  <a:pt x="1034024" y="653824"/>
                </a:lnTo>
                <a:lnTo>
                  <a:pt x="1241132" y="629039"/>
                </a:lnTo>
                <a:lnTo>
                  <a:pt x="1407749" y="503449"/>
                </a:lnTo>
                <a:lnTo>
                  <a:pt x="1656899" y="403199"/>
                </a:lnTo>
                <a:lnTo>
                  <a:pt x="1629899" y="335999"/>
                </a:lnTo>
                <a:lnTo>
                  <a:pt x="1589399" y="235199"/>
                </a:lnTo>
                <a:lnTo>
                  <a:pt x="1494899" y="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90" name="Google Shape;490;g6e8a369eec_0_384"/>
          <p:cNvSpPr txBox="1"/>
          <p:nvPr/>
        </p:nvSpPr>
        <p:spPr>
          <a:xfrm rot="-1260246">
            <a:off x="3379177" y="4507019"/>
            <a:ext cx="1957678" cy="203132"/>
          </a:xfrm>
          <a:prstGeom prst="rect">
            <a:avLst/>
          </a:prstGeom>
          <a:noFill/>
          <a:ln>
            <a:noFill/>
          </a:ln>
        </p:spPr>
        <p:txBody>
          <a:bodyPr spcFirstLastPara="1" wrap="square" lIns="0" tIns="0" rIns="0" bIns="0" anchor="t" anchorCtr="0">
            <a:noAutofit/>
          </a:bodyPr>
          <a:lstStyle/>
          <a:p>
            <a:pPr marL="0" marR="0" lvl="0" indent="0" algn="l" rtl="0">
              <a:lnSpc>
                <a:spcPct val="66666"/>
              </a:lnSpc>
              <a:spcBef>
                <a:spcPts val="0"/>
              </a:spcBef>
              <a:spcAft>
                <a:spcPts val="0"/>
              </a:spcAft>
              <a:buNone/>
            </a:pPr>
            <a:r>
              <a:rPr lang="en-IN" sz="2400" baseline="30000"/>
              <a:t>  Executor   Updates</a:t>
            </a:r>
            <a:endParaRPr sz="2400" baseline="30000">
              <a:latin typeface="Arial"/>
              <a:ea typeface="Arial"/>
              <a:cs typeface="Arial"/>
              <a:sym typeface="Arial"/>
            </a:endParaRPr>
          </a:p>
        </p:txBody>
      </p:sp>
      <p:sp>
        <p:nvSpPr>
          <p:cNvPr id="491" name="Google Shape;491;g6e8a369eec_0_384"/>
          <p:cNvSpPr txBox="1"/>
          <p:nvPr/>
        </p:nvSpPr>
        <p:spPr>
          <a:xfrm rot="-1259323">
            <a:off x="3518415" y="4723818"/>
            <a:ext cx="1897069" cy="203132"/>
          </a:xfrm>
          <a:prstGeom prst="rect">
            <a:avLst/>
          </a:prstGeom>
          <a:noFill/>
          <a:ln>
            <a:noFill/>
          </a:ln>
        </p:spPr>
        <p:txBody>
          <a:bodyPr spcFirstLastPara="1" wrap="square" lIns="0" tIns="0" rIns="0" bIns="0" anchor="t" anchorCtr="0">
            <a:noAutofit/>
          </a:bodyPr>
          <a:lstStyle/>
          <a:p>
            <a:pPr marL="0" marR="0" lvl="0" indent="0" algn="l" rtl="0">
              <a:lnSpc>
                <a:spcPct val="66666"/>
              </a:lnSpc>
              <a:spcBef>
                <a:spcPts val="0"/>
              </a:spcBef>
              <a:spcAft>
                <a:spcPts val="0"/>
              </a:spcAft>
              <a:buNone/>
            </a:pPr>
            <a:r>
              <a:rPr lang="en-IN" sz="2400" baseline="30000"/>
              <a:t>   The Task Instance</a:t>
            </a:r>
            <a:endParaRPr sz="2400" baseline="30000">
              <a:latin typeface="Arial"/>
              <a:ea typeface="Arial"/>
              <a:cs typeface="Arial"/>
              <a:sym typeface="Arial"/>
            </a:endParaRPr>
          </a:p>
        </p:txBody>
      </p:sp>
      <p:pic>
        <p:nvPicPr>
          <p:cNvPr id="492" name="Google Shape;492;g6e8a369eec_0_384"/>
          <p:cNvPicPr preferRelativeResize="0"/>
          <p:nvPr/>
        </p:nvPicPr>
        <p:blipFill rotWithShape="1">
          <a:blip r:embed="rId7">
            <a:alphaModFix/>
          </a:blip>
          <a:srcRect/>
          <a:stretch/>
        </p:blipFill>
        <p:spPr>
          <a:xfrm>
            <a:off x="0" y="0"/>
            <a:ext cx="401467" cy="40146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g6e8a369eec_0_441"/>
          <p:cNvSpPr/>
          <p:nvPr/>
        </p:nvSpPr>
        <p:spPr>
          <a:xfrm>
            <a:off x="3425299" y="2381916"/>
            <a:ext cx="5373818" cy="1567893"/>
          </a:xfrm>
          <a:custGeom>
            <a:avLst/>
            <a:gdLst/>
            <a:ahLst/>
            <a:cxnLst/>
            <a:rect l="l" t="t" r="r" b="b"/>
            <a:pathLst>
              <a:path w="4032884" h="1176655" extrusionOk="0">
                <a:moveTo>
                  <a:pt x="0" y="0"/>
                </a:moveTo>
                <a:lnTo>
                  <a:pt x="4032599" y="0"/>
                </a:lnTo>
                <a:lnTo>
                  <a:pt x="4032599" y="1176299"/>
                </a:lnTo>
                <a:lnTo>
                  <a:pt x="0" y="1176299"/>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98" name="Google Shape;498;g6e8a369eec_0_441"/>
          <p:cNvSpPr txBox="1">
            <a:spLocks noGrp="1"/>
          </p:cNvSpPr>
          <p:nvPr>
            <p:ph type="title" idx="4294967295"/>
          </p:nvPr>
        </p:nvSpPr>
        <p:spPr>
          <a:xfrm>
            <a:off x="-20567" y="0"/>
            <a:ext cx="12212400" cy="662700"/>
          </a:xfrm>
          <a:prstGeom prst="rect">
            <a:avLst/>
          </a:prstGeom>
          <a:noFill/>
          <a:ln>
            <a:noFill/>
          </a:ln>
        </p:spPr>
        <p:txBody>
          <a:bodyPr spcFirstLastPara="1" wrap="square" lIns="0" tIns="16925" rIns="0" bIns="0" anchor="t" anchorCtr="0">
            <a:noAutofit/>
          </a:bodyPr>
          <a:lstStyle/>
          <a:p>
            <a:pPr marL="12700" lvl="0" indent="0" algn="l" rtl="0">
              <a:lnSpc>
                <a:spcPct val="100000"/>
              </a:lnSpc>
              <a:spcBef>
                <a:spcPts val="0"/>
              </a:spcBef>
              <a:spcAft>
                <a:spcPts val="0"/>
              </a:spcAft>
              <a:buNone/>
            </a:pPr>
            <a:r>
              <a:rPr lang="en-IN" sz="2400">
                <a:latin typeface="Quattrocento Sans"/>
                <a:ea typeface="Quattrocento Sans"/>
                <a:cs typeface="Quattrocento Sans"/>
                <a:sym typeface="Quattrocento Sans"/>
              </a:rPr>
              <a:t>     </a:t>
            </a:r>
            <a:r>
              <a:rPr lang="en-IN" sz="1800">
                <a:latin typeface="Quattrocento Sans"/>
                <a:ea typeface="Quattrocento Sans"/>
                <a:cs typeface="Quattrocento Sans"/>
                <a:sym typeface="Quattrocento Sans"/>
              </a:rPr>
              <a:t>How Your Work Gets Done - Cont?</a:t>
            </a:r>
            <a:endParaRPr sz="1800">
              <a:latin typeface="Quattrocento Sans"/>
              <a:ea typeface="Quattrocento Sans"/>
              <a:cs typeface="Quattrocento Sans"/>
              <a:sym typeface="Quattrocento Sans"/>
            </a:endParaRPr>
          </a:p>
        </p:txBody>
      </p:sp>
      <p:sp>
        <p:nvSpPr>
          <p:cNvPr id="499" name="Google Shape;499;g6e8a369eec_0_441"/>
          <p:cNvSpPr/>
          <p:nvPr/>
        </p:nvSpPr>
        <p:spPr>
          <a:xfrm>
            <a:off x="5454700" y="2509516"/>
            <a:ext cx="1313205" cy="1313204"/>
          </a:xfrm>
          <a:custGeom>
            <a:avLst/>
            <a:gdLst/>
            <a:ahLst/>
            <a:cxnLst/>
            <a:rect l="l" t="t" r="r" b="b"/>
            <a:pathLst>
              <a:path w="985520" h="985519" extrusionOk="0">
                <a:moveTo>
                  <a:pt x="820746" y="984899"/>
                </a:moveTo>
                <a:lnTo>
                  <a:pt x="164152"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4E556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00" name="Google Shape;500;g6e8a369eec_0_441"/>
          <p:cNvSpPr/>
          <p:nvPr/>
        </p:nvSpPr>
        <p:spPr>
          <a:xfrm>
            <a:off x="5454700" y="2509516"/>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2"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01" name="Google Shape;501;g6e8a369eec_0_441"/>
          <p:cNvSpPr txBox="1"/>
          <p:nvPr/>
        </p:nvSpPr>
        <p:spPr>
          <a:xfrm>
            <a:off x="5636868" y="3020404"/>
            <a:ext cx="947700" cy="2775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IN" sz="1600">
                <a:solidFill>
                  <a:srgbClr val="FFFFFF"/>
                </a:solidFill>
                <a:latin typeface="Arial"/>
                <a:ea typeface="Arial"/>
                <a:cs typeface="Arial"/>
                <a:sym typeface="Arial"/>
              </a:rPr>
              <a:t>Scheduler</a:t>
            </a:r>
            <a:endParaRPr sz="1600">
              <a:latin typeface="Arial"/>
              <a:ea typeface="Arial"/>
              <a:cs typeface="Arial"/>
              <a:sym typeface="Arial"/>
            </a:endParaRPr>
          </a:p>
        </p:txBody>
      </p:sp>
      <p:sp>
        <p:nvSpPr>
          <p:cNvPr id="502" name="Google Shape;502;g6e8a369eec_0_441"/>
          <p:cNvSpPr/>
          <p:nvPr/>
        </p:nvSpPr>
        <p:spPr>
          <a:xfrm>
            <a:off x="3913732" y="2509516"/>
            <a:ext cx="1313205" cy="1313204"/>
          </a:xfrm>
          <a:custGeom>
            <a:avLst/>
            <a:gdLst/>
            <a:ahLst/>
            <a:cxnLst/>
            <a:rect l="l" t="t" r="r" b="b"/>
            <a:pathLst>
              <a:path w="985520" h="985519" extrusionOk="0">
                <a:moveTo>
                  <a:pt x="820746" y="984899"/>
                </a:moveTo>
                <a:lnTo>
                  <a:pt x="164153"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3"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1B212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03" name="Google Shape;503;g6e8a369eec_0_441"/>
          <p:cNvSpPr/>
          <p:nvPr/>
        </p:nvSpPr>
        <p:spPr>
          <a:xfrm>
            <a:off x="3913732" y="2509516"/>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3"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3"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04" name="Google Shape;504;g6e8a369eec_0_441"/>
          <p:cNvSpPr txBox="1"/>
          <p:nvPr/>
        </p:nvSpPr>
        <p:spPr>
          <a:xfrm>
            <a:off x="4152457" y="2899755"/>
            <a:ext cx="833100" cy="519300"/>
          </a:xfrm>
          <a:prstGeom prst="rect">
            <a:avLst/>
          </a:prstGeom>
          <a:noFill/>
          <a:ln>
            <a:noFill/>
          </a:ln>
        </p:spPr>
        <p:txBody>
          <a:bodyPr spcFirstLastPara="1" wrap="square" lIns="0" tIns="26225" rIns="0" bIns="0" anchor="t" anchorCtr="0">
            <a:noAutofit/>
          </a:bodyPr>
          <a:lstStyle/>
          <a:p>
            <a:pPr marL="152400" marR="12700" lvl="0" indent="-139700" algn="l" rtl="0">
              <a:lnSpc>
                <a:spcPct val="119166"/>
              </a:lnSpc>
              <a:spcBef>
                <a:spcPts val="0"/>
              </a:spcBef>
              <a:spcAft>
                <a:spcPts val="0"/>
              </a:spcAft>
              <a:buNone/>
            </a:pPr>
            <a:r>
              <a:rPr lang="en-IN" sz="1600">
                <a:solidFill>
                  <a:srgbClr val="FFFFFF"/>
                </a:solidFill>
                <a:latin typeface="Arial"/>
                <a:ea typeface="Arial"/>
                <a:cs typeface="Arial"/>
                <a:sym typeface="Arial"/>
              </a:rPr>
              <a:t>Executor  (1 - n)</a:t>
            </a:r>
            <a:endParaRPr sz="1600">
              <a:latin typeface="Arial"/>
              <a:ea typeface="Arial"/>
              <a:cs typeface="Arial"/>
              <a:sym typeface="Arial"/>
            </a:endParaRPr>
          </a:p>
        </p:txBody>
      </p:sp>
      <p:sp>
        <p:nvSpPr>
          <p:cNvPr id="505" name="Google Shape;505;g6e8a369eec_0_441"/>
          <p:cNvSpPr/>
          <p:nvPr/>
        </p:nvSpPr>
        <p:spPr>
          <a:xfrm>
            <a:off x="6995665" y="2509516"/>
            <a:ext cx="1313205" cy="1313204"/>
          </a:xfrm>
          <a:custGeom>
            <a:avLst/>
            <a:gdLst/>
            <a:ahLst/>
            <a:cxnLst/>
            <a:rect l="l" t="t" r="r" b="b"/>
            <a:pathLst>
              <a:path w="985520" h="985519" extrusionOk="0">
                <a:moveTo>
                  <a:pt x="820746" y="984899"/>
                </a:moveTo>
                <a:lnTo>
                  <a:pt x="164152"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7890C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06" name="Google Shape;506;g6e8a369eec_0_441"/>
          <p:cNvSpPr/>
          <p:nvPr/>
        </p:nvSpPr>
        <p:spPr>
          <a:xfrm>
            <a:off x="6995665" y="2509516"/>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2"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07" name="Google Shape;507;g6e8a369eec_0_441"/>
          <p:cNvSpPr txBox="1"/>
          <p:nvPr/>
        </p:nvSpPr>
        <p:spPr>
          <a:xfrm>
            <a:off x="7336091" y="2899755"/>
            <a:ext cx="631500" cy="519300"/>
          </a:xfrm>
          <a:prstGeom prst="rect">
            <a:avLst/>
          </a:prstGeom>
          <a:noFill/>
          <a:ln>
            <a:noFill/>
          </a:ln>
        </p:spPr>
        <p:txBody>
          <a:bodyPr spcFirstLastPara="1" wrap="square" lIns="0" tIns="26225" rIns="0" bIns="0" anchor="t" anchorCtr="0">
            <a:noAutofit/>
          </a:bodyPr>
          <a:lstStyle/>
          <a:p>
            <a:pPr marL="12700" marR="12700" lvl="0" indent="101600" algn="l" rtl="0">
              <a:lnSpc>
                <a:spcPct val="119166"/>
              </a:lnSpc>
              <a:spcBef>
                <a:spcPts val="0"/>
              </a:spcBef>
              <a:spcAft>
                <a:spcPts val="0"/>
              </a:spcAft>
              <a:buNone/>
            </a:pPr>
            <a:r>
              <a:rPr lang="en-IN" sz="1600">
                <a:solidFill>
                  <a:srgbClr val="FFFFFF"/>
                </a:solidFill>
                <a:latin typeface="Arial"/>
                <a:ea typeface="Arial"/>
                <a:cs typeface="Arial"/>
                <a:sym typeface="Arial"/>
              </a:rPr>
              <a:t>Web  Server</a:t>
            </a:r>
            <a:endParaRPr sz="1600">
              <a:latin typeface="Arial"/>
              <a:ea typeface="Arial"/>
              <a:cs typeface="Arial"/>
              <a:sym typeface="Arial"/>
            </a:endParaRPr>
          </a:p>
        </p:txBody>
      </p:sp>
      <p:sp>
        <p:nvSpPr>
          <p:cNvPr id="508" name="Google Shape;508;g6e8a369eec_0_441"/>
          <p:cNvSpPr txBox="1"/>
          <p:nvPr/>
        </p:nvSpPr>
        <p:spPr>
          <a:xfrm>
            <a:off x="5454700" y="1462183"/>
            <a:ext cx="1314000" cy="713700"/>
          </a:xfrm>
          <a:prstGeom prst="rect">
            <a:avLst/>
          </a:prstGeom>
          <a:solidFill>
            <a:srgbClr val="F15E22"/>
          </a:solidFill>
          <a:ln w="9525" cap="flat" cmpd="sng">
            <a:solidFill>
              <a:srgbClr val="D9D9D9"/>
            </a:solidFill>
            <a:prstDash val="solid"/>
            <a:round/>
            <a:headEnd type="none" w="sm" len="sm"/>
            <a:tailEnd type="none" w="sm" len="sm"/>
          </a:ln>
        </p:spPr>
        <p:txBody>
          <a:bodyPr spcFirstLastPara="1" wrap="square" lIns="0" tIns="116825" rIns="0" bIns="0" anchor="t" anchorCtr="0">
            <a:noAutofit/>
          </a:bodyPr>
          <a:lstStyle/>
          <a:p>
            <a:pPr marL="317500" marR="203200" lvl="0" indent="-101600" algn="l" rtl="0">
              <a:lnSpc>
                <a:spcPct val="119166"/>
              </a:lnSpc>
              <a:spcBef>
                <a:spcPts val="0"/>
              </a:spcBef>
              <a:spcAft>
                <a:spcPts val="0"/>
              </a:spcAft>
              <a:buNone/>
            </a:pPr>
            <a:r>
              <a:rPr lang="en-IN" sz="1600">
                <a:solidFill>
                  <a:srgbClr val="FFFFFF"/>
                </a:solidFill>
                <a:latin typeface="Arial"/>
                <a:ea typeface="Arial"/>
                <a:cs typeface="Arial"/>
                <a:sym typeface="Arial"/>
              </a:rPr>
              <a:t>Queueing  System</a:t>
            </a:r>
            <a:endParaRPr sz="1600">
              <a:latin typeface="Arial"/>
              <a:ea typeface="Arial"/>
              <a:cs typeface="Arial"/>
              <a:sym typeface="Arial"/>
            </a:endParaRPr>
          </a:p>
        </p:txBody>
      </p:sp>
      <p:sp>
        <p:nvSpPr>
          <p:cNvPr id="509" name="Google Shape;509;g6e8a369eec_0_441"/>
          <p:cNvSpPr/>
          <p:nvPr/>
        </p:nvSpPr>
        <p:spPr>
          <a:xfrm>
            <a:off x="5457098" y="4156449"/>
            <a:ext cx="1313205" cy="713293"/>
          </a:xfrm>
          <a:custGeom>
            <a:avLst/>
            <a:gdLst/>
            <a:ahLst/>
            <a:cxnLst/>
            <a:rect l="l" t="t" r="r" b="b"/>
            <a:pathLst>
              <a:path w="985520" h="535304" extrusionOk="0">
                <a:moveTo>
                  <a:pt x="0" y="0"/>
                </a:moveTo>
                <a:lnTo>
                  <a:pt x="984899" y="0"/>
                </a:lnTo>
                <a:lnTo>
                  <a:pt x="984899" y="535199"/>
                </a:lnTo>
                <a:lnTo>
                  <a:pt x="0" y="535199"/>
                </a:lnTo>
                <a:lnTo>
                  <a:pt x="0" y="0"/>
                </a:lnTo>
                <a:close/>
              </a:path>
            </a:pathLst>
          </a:custGeom>
          <a:solidFill>
            <a:srgbClr val="F4D6A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10" name="Google Shape;510;g6e8a369eec_0_441"/>
          <p:cNvSpPr/>
          <p:nvPr/>
        </p:nvSpPr>
        <p:spPr>
          <a:xfrm>
            <a:off x="5457098" y="4156449"/>
            <a:ext cx="1313205" cy="713293"/>
          </a:xfrm>
          <a:custGeom>
            <a:avLst/>
            <a:gdLst/>
            <a:ahLst/>
            <a:cxnLst/>
            <a:rect l="l" t="t" r="r" b="b"/>
            <a:pathLst>
              <a:path w="985520" h="535304" extrusionOk="0">
                <a:moveTo>
                  <a:pt x="0" y="0"/>
                </a:moveTo>
                <a:lnTo>
                  <a:pt x="984899" y="0"/>
                </a:lnTo>
                <a:lnTo>
                  <a:pt x="984899" y="535199"/>
                </a:lnTo>
                <a:lnTo>
                  <a:pt x="0" y="535199"/>
                </a:lnTo>
                <a:lnTo>
                  <a:pt x="0" y="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11" name="Google Shape;511;g6e8a369eec_0_441"/>
          <p:cNvSpPr txBox="1"/>
          <p:nvPr/>
        </p:nvSpPr>
        <p:spPr>
          <a:xfrm>
            <a:off x="5645023" y="4246888"/>
            <a:ext cx="938100" cy="519300"/>
          </a:xfrm>
          <a:prstGeom prst="rect">
            <a:avLst/>
          </a:prstGeom>
          <a:noFill/>
          <a:ln>
            <a:noFill/>
          </a:ln>
        </p:spPr>
        <p:txBody>
          <a:bodyPr spcFirstLastPara="1" wrap="square" lIns="0" tIns="26225" rIns="0" bIns="0" anchor="t" anchorCtr="0">
            <a:noAutofit/>
          </a:bodyPr>
          <a:lstStyle/>
          <a:p>
            <a:pPr marL="330200" marR="12700" lvl="0" indent="-317500" algn="l" rtl="0">
              <a:lnSpc>
                <a:spcPct val="119166"/>
              </a:lnSpc>
              <a:spcBef>
                <a:spcPts val="0"/>
              </a:spcBef>
              <a:spcAft>
                <a:spcPts val="0"/>
              </a:spcAft>
              <a:buNone/>
            </a:pPr>
            <a:r>
              <a:rPr lang="en-IN" sz="1600">
                <a:latin typeface="Arial"/>
                <a:ea typeface="Arial"/>
                <a:cs typeface="Arial"/>
                <a:sym typeface="Arial"/>
              </a:rPr>
              <a:t>Metastore  DB</a:t>
            </a:r>
            <a:endParaRPr sz="1600">
              <a:latin typeface="Arial"/>
              <a:ea typeface="Arial"/>
              <a:cs typeface="Arial"/>
              <a:sym typeface="Arial"/>
            </a:endParaRPr>
          </a:p>
        </p:txBody>
      </p:sp>
      <p:sp>
        <p:nvSpPr>
          <p:cNvPr id="512" name="Google Shape;512;g6e8a369eec_0_441"/>
          <p:cNvSpPr/>
          <p:nvPr/>
        </p:nvSpPr>
        <p:spPr>
          <a:xfrm>
            <a:off x="10077599" y="3330283"/>
            <a:ext cx="886751" cy="886752"/>
          </a:xfrm>
          <a:custGeom>
            <a:avLst/>
            <a:gdLst/>
            <a:ahLst/>
            <a:cxnLst/>
            <a:rect l="l" t="t" r="r" b="b"/>
            <a:pathLst>
              <a:path w="665479" h="665480" extrusionOk="0">
                <a:moveTo>
                  <a:pt x="332549" y="665099"/>
                </a:moveTo>
                <a:lnTo>
                  <a:pt x="283408" y="661494"/>
                </a:lnTo>
                <a:lnTo>
                  <a:pt x="236505" y="651020"/>
                </a:lnTo>
                <a:lnTo>
                  <a:pt x="192355" y="634191"/>
                </a:lnTo>
                <a:lnTo>
                  <a:pt x="151472" y="611524"/>
                </a:lnTo>
                <a:lnTo>
                  <a:pt x="114372" y="583531"/>
                </a:lnTo>
                <a:lnTo>
                  <a:pt x="81568" y="550727"/>
                </a:lnTo>
                <a:lnTo>
                  <a:pt x="53575" y="513626"/>
                </a:lnTo>
                <a:lnTo>
                  <a:pt x="30908" y="472744"/>
                </a:lnTo>
                <a:lnTo>
                  <a:pt x="14079" y="428594"/>
                </a:lnTo>
                <a:lnTo>
                  <a:pt x="3605" y="381691"/>
                </a:lnTo>
                <a:lnTo>
                  <a:pt x="0" y="332549"/>
                </a:lnTo>
                <a:lnTo>
                  <a:pt x="3605" y="283408"/>
                </a:lnTo>
                <a:lnTo>
                  <a:pt x="14079" y="236505"/>
                </a:lnTo>
                <a:lnTo>
                  <a:pt x="30908" y="192355"/>
                </a:lnTo>
                <a:lnTo>
                  <a:pt x="53575" y="151473"/>
                </a:lnTo>
                <a:lnTo>
                  <a:pt x="81568" y="114372"/>
                </a:lnTo>
                <a:lnTo>
                  <a:pt x="114372" y="81568"/>
                </a:lnTo>
                <a:lnTo>
                  <a:pt x="151472" y="53575"/>
                </a:lnTo>
                <a:lnTo>
                  <a:pt x="192355" y="30908"/>
                </a:lnTo>
                <a:lnTo>
                  <a:pt x="236505" y="14079"/>
                </a:lnTo>
                <a:lnTo>
                  <a:pt x="283408" y="3605"/>
                </a:lnTo>
                <a:lnTo>
                  <a:pt x="332549" y="0"/>
                </a:lnTo>
                <a:lnTo>
                  <a:pt x="381691" y="3605"/>
                </a:lnTo>
                <a:lnTo>
                  <a:pt x="428594" y="14079"/>
                </a:lnTo>
                <a:lnTo>
                  <a:pt x="472744" y="30908"/>
                </a:lnTo>
                <a:lnTo>
                  <a:pt x="513627" y="53575"/>
                </a:lnTo>
                <a:lnTo>
                  <a:pt x="550727" y="81568"/>
                </a:lnTo>
                <a:lnTo>
                  <a:pt x="583531" y="114372"/>
                </a:lnTo>
                <a:lnTo>
                  <a:pt x="611524" y="151473"/>
                </a:lnTo>
                <a:lnTo>
                  <a:pt x="634191" y="192355"/>
                </a:lnTo>
                <a:lnTo>
                  <a:pt x="651020" y="236505"/>
                </a:lnTo>
                <a:lnTo>
                  <a:pt x="661494" y="283408"/>
                </a:lnTo>
                <a:lnTo>
                  <a:pt x="665099" y="332549"/>
                </a:lnTo>
                <a:lnTo>
                  <a:pt x="661494" y="381691"/>
                </a:lnTo>
                <a:lnTo>
                  <a:pt x="651020" y="428594"/>
                </a:lnTo>
                <a:lnTo>
                  <a:pt x="634191" y="472744"/>
                </a:lnTo>
                <a:lnTo>
                  <a:pt x="611524" y="513626"/>
                </a:lnTo>
                <a:lnTo>
                  <a:pt x="583531" y="550727"/>
                </a:lnTo>
                <a:lnTo>
                  <a:pt x="550727" y="583531"/>
                </a:lnTo>
                <a:lnTo>
                  <a:pt x="513627" y="611524"/>
                </a:lnTo>
                <a:lnTo>
                  <a:pt x="472744" y="634191"/>
                </a:lnTo>
                <a:lnTo>
                  <a:pt x="428594" y="651020"/>
                </a:lnTo>
                <a:lnTo>
                  <a:pt x="381691" y="661494"/>
                </a:lnTo>
                <a:lnTo>
                  <a:pt x="332549" y="665099"/>
                </a:lnTo>
                <a:close/>
              </a:path>
            </a:pathLst>
          </a:custGeom>
          <a:solidFill>
            <a:srgbClr val="A5056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13" name="Google Shape;513;g6e8a369eec_0_441"/>
          <p:cNvSpPr/>
          <p:nvPr/>
        </p:nvSpPr>
        <p:spPr>
          <a:xfrm>
            <a:off x="10332758" y="3594885"/>
            <a:ext cx="376531" cy="93075"/>
          </a:xfrm>
          <a:custGeom>
            <a:avLst/>
            <a:gdLst/>
            <a:ahLst/>
            <a:cxnLst/>
            <a:rect l="l" t="t" r="r" b="b"/>
            <a:pathLst>
              <a:path w="282575" h="69850" extrusionOk="0">
                <a:moveTo>
                  <a:pt x="34640" y="69281"/>
                </a:moveTo>
                <a:lnTo>
                  <a:pt x="21157" y="66559"/>
                </a:lnTo>
                <a:lnTo>
                  <a:pt x="10146" y="59135"/>
                </a:lnTo>
                <a:lnTo>
                  <a:pt x="2722" y="48124"/>
                </a:lnTo>
                <a:lnTo>
                  <a:pt x="0" y="34640"/>
                </a:lnTo>
                <a:lnTo>
                  <a:pt x="2722" y="21157"/>
                </a:lnTo>
                <a:lnTo>
                  <a:pt x="10146" y="10146"/>
                </a:lnTo>
                <a:lnTo>
                  <a:pt x="21157" y="2722"/>
                </a:lnTo>
                <a:lnTo>
                  <a:pt x="34640" y="0"/>
                </a:lnTo>
                <a:lnTo>
                  <a:pt x="48124" y="2722"/>
                </a:lnTo>
                <a:lnTo>
                  <a:pt x="59135" y="10146"/>
                </a:lnTo>
                <a:lnTo>
                  <a:pt x="66559" y="21157"/>
                </a:lnTo>
                <a:lnTo>
                  <a:pt x="69281" y="34640"/>
                </a:lnTo>
                <a:lnTo>
                  <a:pt x="66559" y="48124"/>
                </a:lnTo>
                <a:lnTo>
                  <a:pt x="59135" y="59135"/>
                </a:lnTo>
                <a:lnTo>
                  <a:pt x="48124" y="66559"/>
                </a:lnTo>
                <a:lnTo>
                  <a:pt x="34640" y="69281"/>
                </a:lnTo>
                <a:close/>
              </a:path>
              <a:path w="282575" h="69850" extrusionOk="0">
                <a:moveTo>
                  <a:pt x="247718" y="69281"/>
                </a:moveTo>
                <a:lnTo>
                  <a:pt x="234235" y="66559"/>
                </a:lnTo>
                <a:lnTo>
                  <a:pt x="223224" y="59135"/>
                </a:lnTo>
                <a:lnTo>
                  <a:pt x="215800" y="48124"/>
                </a:lnTo>
                <a:lnTo>
                  <a:pt x="213078" y="34640"/>
                </a:lnTo>
                <a:lnTo>
                  <a:pt x="215800" y="21157"/>
                </a:lnTo>
                <a:lnTo>
                  <a:pt x="223224" y="10146"/>
                </a:lnTo>
                <a:lnTo>
                  <a:pt x="234235" y="2722"/>
                </a:lnTo>
                <a:lnTo>
                  <a:pt x="247718" y="0"/>
                </a:lnTo>
                <a:lnTo>
                  <a:pt x="261202" y="2722"/>
                </a:lnTo>
                <a:lnTo>
                  <a:pt x="272213" y="10146"/>
                </a:lnTo>
                <a:lnTo>
                  <a:pt x="279637" y="21157"/>
                </a:lnTo>
                <a:lnTo>
                  <a:pt x="282359" y="34640"/>
                </a:lnTo>
                <a:lnTo>
                  <a:pt x="279637" y="48124"/>
                </a:lnTo>
                <a:lnTo>
                  <a:pt x="272213" y="59135"/>
                </a:lnTo>
                <a:lnTo>
                  <a:pt x="261202" y="66559"/>
                </a:lnTo>
                <a:lnTo>
                  <a:pt x="247718" y="69281"/>
                </a:lnTo>
                <a:close/>
              </a:path>
            </a:pathLst>
          </a:custGeom>
          <a:solidFill>
            <a:srgbClr val="83035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14" name="Google Shape;514;g6e8a369eec_0_441"/>
          <p:cNvSpPr/>
          <p:nvPr/>
        </p:nvSpPr>
        <p:spPr>
          <a:xfrm>
            <a:off x="10326409" y="3588536"/>
            <a:ext cx="105300" cy="105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15" name="Google Shape;515;g6e8a369eec_0_441"/>
          <p:cNvSpPr/>
          <p:nvPr/>
        </p:nvSpPr>
        <p:spPr>
          <a:xfrm>
            <a:off x="10610515" y="3588536"/>
            <a:ext cx="105300" cy="1053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16" name="Google Shape;516;g6e8a369eec_0_441"/>
          <p:cNvSpPr/>
          <p:nvPr/>
        </p:nvSpPr>
        <p:spPr>
          <a:xfrm>
            <a:off x="10280673" y="3967052"/>
            <a:ext cx="480605" cy="82921"/>
          </a:xfrm>
          <a:custGeom>
            <a:avLst/>
            <a:gdLst/>
            <a:ahLst/>
            <a:cxnLst/>
            <a:rect l="l" t="t" r="r" b="b"/>
            <a:pathLst>
              <a:path w="360679" h="62230" extrusionOk="0">
                <a:moveTo>
                  <a:pt x="0" y="0"/>
                </a:moveTo>
                <a:lnTo>
                  <a:pt x="45054" y="27078"/>
                </a:lnTo>
                <a:lnTo>
                  <a:pt x="90096" y="46420"/>
                </a:lnTo>
                <a:lnTo>
                  <a:pt x="135124" y="58025"/>
                </a:lnTo>
                <a:lnTo>
                  <a:pt x="180139" y="61894"/>
                </a:lnTo>
                <a:lnTo>
                  <a:pt x="225141" y="58025"/>
                </a:lnTo>
                <a:lnTo>
                  <a:pt x="270130" y="46420"/>
                </a:lnTo>
                <a:lnTo>
                  <a:pt x="315105" y="27078"/>
                </a:lnTo>
                <a:lnTo>
                  <a:pt x="360067" y="0"/>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17" name="Google Shape;517;g6e8a369eec_0_441"/>
          <p:cNvSpPr/>
          <p:nvPr/>
        </p:nvSpPr>
        <p:spPr>
          <a:xfrm>
            <a:off x="10077599" y="3330283"/>
            <a:ext cx="886751" cy="886752"/>
          </a:xfrm>
          <a:custGeom>
            <a:avLst/>
            <a:gdLst/>
            <a:ahLst/>
            <a:cxnLst/>
            <a:rect l="l" t="t" r="r" b="b"/>
            <a:pathLst>
              <a:path w="665479" h="665480" extrusionOk="0">
                <a:moveTo>
                  <a:pt x="0" y="332549"/>
                </a:moveTo>
                <a:lnTo>
                  <a:pt x="3605" y="283408"/>
                </a:lnTo>
                <a:lnTo>
                  <a:pt x="14079" y="236505"/>
                </a:lnTo>
                <a:lnTo>
                  <a:pt x="30908" y="192355"/>
                </a:lnTo>
                <a:lnTo>
                  <a:pt x="53575" y="151473"/>
                </a:lnTo>
                <a:lnTo>
                  <a:pt x="81568" y="114372"/>
                </a:lnTo>
                <a:lnTo>
                  <a:pt x="114372" y="81568"/>
                </a:lnTo>
                <a:lnTo>
                  <a:pt x="151472" y="53575"/>
                </a:lnTo>
                <a:lnTo>
                  <a:pt x="192355" y="30908"/>
                </a:lnTo>
                <a:lnTo>
                  <a:pt x="236505" y="14079"/>
                </a:lnTo>
                <a:lnTo>
                  <a:pt x="283408" y="3605"/>
                </a:lnTo>
                <a:lnTo>
                  <a:pt x="332549" y="0"/>
                </a:lnTo>
                <a:lnTo>
                  <a:pt x="381691" y="3605"/>
                </a:lnTo>
                <a:lnTo>
                  <a:pt x="428594" y="14079"/>
                </a:lnTo>
                <a:lnTo>
                  <a:pt x="472744" y="30908"/>
                </a:lnTo>
                <a:lnTo>
                  <a:pt x="513627" y="53575"/>
                </a:lnTo>
                <a:lnTo>
                  <a:pt x="550727" y="81568"/>
                </a:lnTo>
                <a:lnTo>
                  <a:pt x="583531" y="114372"/>
                </a:lnTo>
                <a:lnTo>
                  <a:pt x="611524" y="151473"/>
                </a:lnTo>
                <a:lnTo>
                  <a:pt x="634191" y="192355"/>
                </a:lnTo>
                <a:lnTo>
                  <a:pt x="651020" y="236505"/>
                </a:lnTo>
                <a:lnTo>
                  <a:pt x="661494" y="283408"/>
                </a:lnTo>
                <a:lnTo>
                  <a:pt x="665099" y="332549"/>
                </a:lnTo>
                <a:lnTo>
                  <a:pt x="661494" y="381691"/>
                </a:lnTo>
                <a:lnTo>
                  <a:pt x="651020" y="428594"/>
                </a:lnTo>
                <a:lnTo>
                  <a:pt x="634191" y="472744"/>
                </a:lnTo>
                <a:lnTo>
                  <a:pt x="611524" y="513626"/>
                </a:lnTo>
                <a:lnTo>
                  <a:pt x="583531" y="550727"/>
                </a:lnTo>
                <a:lnTo>
                  <a:pt x="550727" y="583531"/>
                </a:lnTo>
                <a:lnTo>
                  <a:pt x="513627" y="611524"/>
                </a:lnTo>
                <a:lnTo>
                  <a:pt x="472744" y="634191"/>
                </a:lnTo>
                <a:lnTo>
                  <a:pt x="428594" y="651020"/>
                </a:lnTo>
                <a:lnTo>
                  <a:pt x="381691" y="661494"/>
                </a:lnTo>
                <a:lnTo>
                  <a:pt x="332549" y="665099"/>
                </a:lnTo>
                <a:lnTo>
                  <a:pt x="283408" y="661494"/>
                </a:lnTo>
                <a:lnTo>
                  <a:pt x="236505" y="651020"/>
                </a:lnTo>
                <a:lnTo>
                  <a:pt x="192355" y="634191"/>
                </a:lnTo>
                <a:lnTo>
                  <a:pt x="151472" y="611524"/>
                </a:lnTo>
                <a:lnTo>
                  <a:pt x="114372" y="583531"/>
                </a:lnTo>
                <a:lnTo>
                  <a:pt x="81568" y="550727"/>
                </a:lnTo>
                <a:lnTo>
                  <a:pt x="53575" y="513626"/>
                </a:lnTo>
                <a:lnTo>
                  <a:pt x="30908" y="472744"/>
                </a:lnTo>
                <a:lnTo>
                  <a:pt x="14079" y="428594"/>
                </a:lnTo>
                <a:lnTo>
                  <a:pt x="3605" y="381691"/>
                </a:lnTo>
                <a:lnTo>
                  <a:pt x="0" y="332549"/>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18" name="Google Shape;518;g6e8a369eec_0_441"/>
          <p:cNvSpPr/>
          <p:nvPr/>
        </p:nvSpPr>
        <p:spPr>
          <a:xfrm>
            <a:off x="8384998" y="3166083"/>
            <a:ext cx="1692275" cy="607527"/>
          </a:xfrm>
          <a:custGeom>
            <a:avLst/>
            <a:gdLst/>
            <a:ahLst/>
            <a:cxnLst/>
            <a:rect l="l" t="t" r="r" b="b"/>
            <a:pathLst>
              <a:path w="1270000" h="455930" extrusionOk="0">
                <a:moveTo>
                  <a:pt x="1269449" y="455699"/>
                </a:moveTo>
                <a:lnTo>
                  <a:pt x="606176" y="455699"/>
                </a:lnTo>
                <a:lnTo>
                  <a:pt x="606176" y="0"/>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19" name="Google Shape;519;g6e8a369eec_0_441"/>
          <p:cNvSpPr/>
          <p:nvPr/>
        </p:nvSpPr>
        <p:spPr>
          <a:xfrm>
            <a:off x="8327365" y="3145105"/>
            <a:ext cx="58382" cy="42307"/>
          </a:xfrm>
          <a:custGeom>
            <a:avLst/>
            <a:gdLst/>
            <a:ahLst/>
            <a:cxnLst/>
            <a:rect l="l" t="t" r="r" b="b"/>
            <a:pathLst>
              <a:path w="43814" h="31750" extrusionOk="0">
                <a:moveTo>
                  <a:pt x="43225" y="31465"/>
                </a:moveTo>
                <a:lnTo>
                  <a:pt x="0" y="15732"/>
                </a:lnTo>
                <a:lnTo>
                  <a:pt x="43225" y="0"/>
                </a:lnTo>
                <a:lnTo>
                  <a:pt x="43225" y="31465"/>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20" name="Google Shape;520;g6e8a369eec_0_441"/>
          <p:cNvSpPr/>
          <p:nvPr/>
        </p:nvSpPr>
        <p:spPr>
          <a:xfrm>
            <a:off x="8327365" y="3145105"/>
            <a:ext cx="58382" cy="42307"/>
          </a:xfrm>
          <a:custGeom>
            <a:avLst/>
            <a:gdLst/>
            <a:ahLst/>
            <a:cxnLst/>
            <a:rect l="l" t="t" r="r" b="b"/>
            <a:pathLst>
              <a:path w="43814" h="31750" extrusionOk="0">
                <a:moveTo>
                  <a:pt x="43225" y="0"/>
                </a:moveTo>
                <a:lnTo>
                  <a:pt x="0" y="15732"/>
                </a:lnTo>
                <a:lnTo>
                  <a:pt x="43225" y="31465"/>
                </a:lnTo>
                <a:lnTo>
                  <a:pt x="43225"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21" name="Google Shape;521;g6e8a369eec_0_441"/>
          <p:cNvSpPr/>
          <p:nvPr/>
        </p:nvSpPr>
        <p:spPr>
          <a:xfrm>
            <a:off x="1227600" y="1642516"/>
            <a:ext cx="1144824" cy="1144824"/>
          </a:xfrm>
          <a:custGeom>
            <a:avLst/>
            <a:gdLst/>
            <a:ahLst/>
            <a:cxnLst/>
            <a:rect l="l" t="t" r="r" b="b"/>
            <a:pathLst>
              <a:path w="859155" h="859155" extrusionOk="0">
                <a:moveTo>
                  <a:pt x="715747" y="858899"/>
                </a:moveTo>
                <a:lnTo>
                  <a:pt x="0" y="858899"/>
                </a:lnTo>
                <a:lnTo>
                  <a:pt x="0" y="0"/>
                </a:lnTo>
                <a:lnTo>
                  <a:pt x="858899" y="0"/>
                </a:lnTo>
                <a:lnTo>
                  <a:pt x="858899" y="715746"/>
                </a:lnTo>
                <a:lnTo>
                  <a:pt x="715747" y="858899"/>
                </a:lnTo>
                <a:close/>
              </a:path>
            </a:pathLst>
          </a:custGeom>
          <a:solidFill>
            <a:srgbClr val="B4A7D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22" name="Google Shape;522;g6e8a369eec_0_441"/>
          <p:cNvSpPr/>
          <p:nvPr/>
        </p:nvSpPr>
        <p:spPr>
          <a:xfrm>
            <a:off x="2181929" y="2596845"/>
            <a:ext cx="191227" cy="191227"/>
          </a:xfrm>
          <a:custGeom>
            <a:avLst/>
            <a:gdLst/>
            <a:ahLst/>
            <a:cxnLst/>
            <a:rect l="l" t="t" r="r" b="b"/>
            <a:pathLst>
              <a:path w="143510" h="143510" extrusionOk="0">
                <a:moveTo>
                  <a:pt x="0" y="143152"/>
                </a:moveTo>
                <a:lnTo>
                  <a:pt x="28630" y="28630"/>
                </a:lnTo>
                <a:lnTo>
                  <a:pt x="143152" y="0"/>
                </a:lnTo>
                <a:lnTo>
                  <a:pt x="0" y="143152"/>
                </a:lnTo>
                <a:close/>
              </a:path>
            </a:pathLst>
          </a:custGeom>
          <a:solidFill>
            <a:srgbClr val="8F85A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23" name="Google Shape;523;g6e8a369eec_0_441"/>
          <p:cNvSpPr/>
          <p:nvPr/>
        </p:nvSpPr>
        <p:spPr>
          <a:xfrm>
            <a:off x="1227600" y="1642516"/>
            <a:ext cx="1144824" cy="1144824"/>
          </a:xfrm>
          <a:custGeom>
            <a:avLst/>
            <a:gdLst/>
            <a:ahLst/>
            <a:cxnLst/>
            <a:rect l="l" t="t" r="r" b="b"/>
            <a:pathLst>
              <a:path w="859155" h="859155" extrusionOk="0">
                <a:moveTo>
                  <a:pt x="715747" y="858899"/>
                </a:moveTo>
                <a:lnTo>
                  <a:pt x="744377" y="744377"/>
                </a:lnTo>
                <a:lnTo>
                  <a:pt x="858899" y="715746"/>
                </a:lnTo>
                <a:lnTo>
                  <a:pt x="715747" y="858899"/>
                </a:lnTo>
                <a:lnTo>
                  <a:pt x="0" y="858899"/>
                </a:lnTo>
                <a:lnTo>
                  <a:pt x="0" y="0"/>
                </a:lnTo>
                <a:lnTo>
                  <a:pt x="858899" y="0"/>
                </a:lnTo>
                <a:lnTo>
                  <a:pt x="858899" y="715746"/>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24" name="Google Shape;524;g6e8a369eec_0_441"/>
          <p:cNvSpPr txBox="1"/>
          <p:nvPr/>
        </p:nvSpPr>
        <p:spPr>
          <a:xfrm>
            <a:off x="1495284" y="1853319"/>
            <a:ext cx="609600" cy="519300"/>
          </a:xfrm>
          <a:prstGeom prst="rect">
            <a:avLst/>
          </a:prstGeom>
          <a:noFill/>
          <a:ln>
            <a:noFill/>
          </a:ln>
        </p:spPr>
        <p:txBody>
          <a:bodyPr spcFirstLastPara="1" wrap="square" lIns="0" tIns="26225" rIns="0" bIns="0" anchor="t" anchorCtr="0">
            <a:noAutofit/>
          </a:bodyPr>
          <a:lstStyle/>
          <a:p>
            <a:pPr marL="12700" marR="12700" lvl="0" indent="101600" algn="l" rtl="0">
              <a:lnSpc>
                <a:spcPct val="119166"/>
              </a:lnSpc>
              <a:spcBef>
                <a:spcPts val="0"/>
              </a:spcBef>
              <a:spcAft>
                <a:spcPts val="0"/>
              </a:spcAft>
              <a:buNone/>
            </a:pPr>
            <a:r>
              <a:rPr lang="en-IN" sz="1600">
                <a:latin typeface="Arial"/>
                <a:ea typeface="Arial"/>
                <a:cs typeface="Arial"/>
                <a:sym typeface="Arial"/>
              </a:rPr>
              <a:t>Dag  Folder</a:t>
            </a:r>
            <a:endParaRPr sz="1600">
              <a:latin typeface="Arial"/>
              <a:ea typeface="Arial"/>
              <a:cs typeface="Arial"/>
              <a:sym typeface="Arial"/>
            </a:endParaRPr>
          </a:p>
        </p:txBody>
      </p:sp>
      <p:graphicFrame>
        <p:nvGraphicFramePr>
          <p:cNvPr id="525" name="Google Shape;525;g6e8a369eec_0_441"/>
          <p:cNvGraphicFramePr/>
          <p:nvPr/>
        </p:nvGraphicFramePr>
        <p:xfrm>
          <a:off x="6870149" y="4150099"/>
          <a:ext cx="1174350" cy="1042475"/>
        </p:xfrm>
        <a:graphic>
          <a:graphicData uri="http://schemas.openxmlformats.org/drawingml/2006/table">
            <a:tbl>
              <a:tblPr firstRow="1" bandRow="1">
                <a:noFill/>
                <a:tableStyleId>{FCDF20C3-697A-4EFA-B958-4543027146B2}</a:tableStyleId>
              </a:tblPr>
              <a:tblGrid>
                <a:gridCol w="201500">
                  <a:extLst>
                    <a:ext uri="{9D8B030D-6E8A-4147-A177-3AD203B41FA5}">
                      <a16:colId xmlns:a16="http://schemas.microsoft.com/office/drawing/2014/main" val="20000"/>
                    </a:ext>
                  </a:extLst>
                </a:gridCol>
                <a:gridCol w="848375">
                  <a:extLst>
                    <a:ext uri="{9D8B030D-6E8A-4147-A177-3AD203B41FA5}">
                      <a16:colId xmlns:a16="http://schemas.microsoft.com/office/drawing/2014/main" val="20001"/>
                    </a:ext>
                  </a:extLst>
                </a:gridCol>
                <a:gridCol w="124475">
                  <a:extLst>
                    <a:ext uri="{9D8B030D-6E8A-4147-A177-3AD203B41FA5}">
                      <a16:colId xmlns:a16="http://schemas.microsoft.com/office/drawing/2014/main" val="20002"/>
                    </a:ext>
                  </a:extLst>
                </a:gridCol>
              </a:tblGrid>
              <a:tr h="659675">
                <a:tc gridSpan="2">
                  <a:txBody>
                    <a:bodyPr/>
                    <a:lstStyle/>
                    <a:p>
                      <a:pPr marL="114300" marR="0" lvl="0" indent="0" algn="l" rtl="0">
                        <a:lnSpc>
                          <a:spcPct val="100000"/>
                        </a:lnSpc>
                        <a:spcBef>
                          <a:spcPts val="0"/>
                        </a:spcBef>
                        <a:spcAft>
                          <a:spcPts val="0"/>
                        </a:spcAft>
                        <a:buNone/>
                      </a:pPr>
                      <a:r>
                        <a:rPr lang="en-IN" sz="1600" u="none" strike="noStrike" cap="none">
                          <a:latin typeface="Arial"/>
                          <a:ea typeface="Arial"/>
                          <a:cs typeface="Arial"/>
                          <a:sym typeface="Arial"/>
                        </a:rPr>
                        <a:t>DagRun</a:t>
                      </a:r>
                      <a:endParaRPr sz="1600" u="none" strike="noStrike" cap="none">
                        <a:latin typeface="Arial"/>
                        <a:ea typeface="Arial"/>
                        <a:cs typeface="Arial"/>
                        <a:sym typeface="Arial"/>
                      </a:endParaRPr>
                    </a:p>
                  </a:txBody>
                  <a:tcPr marL="0" marR="0" marT="10582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solidFill>
                      <a:srgbClr val="F4D6AD"/>
                    </a:solidFill>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B w="9525" cap="flat" cmpd="sng">
                      <a:solidFill>
                        <a:srgbClr val="D9D9D9"/>
                      </a:solidFill>
                      <a:prstDash val="solid"/>
                      <a:round/>
                      <a:headEnd type="none" w="sm" len="sm"/>
                      <a:tailEnd type="none" w="sm" len="sm"/>
                    </a:lnB>
                    <a:solidFill>
                      <a:srgbClr val="1B212C"/>
                    </a:solidFill>
                  </a:tcPr>
                </a:tc>
                <a:extLst>
                  <a:ext uri="{0D108BD9-81ED-4DB2-BD59-A6C34878D82A}">
                    <a16:rowId xmlns:a16="http://schemas.microsoft.com/office/drawing/2014/main" val="10000"/>
                  </a:ext>
                </a:extLst>
              </a:tr>
              <a:tr h="382800">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B w="9525" cap="flat" cmpd="sng">
                      <a:solidFill>
                        <a:srgbClr val="D9D9D9"/>
                      </a:solidFill>
                      <a:prstDash val="solid"/>
                      <a:round/>
                      <a:headEnd type="none" w="sm" len="sm"/>
                      <a:tailEnd type="none" w="sm" len="sm"/>
                    </a:lnB>
                    <a:solidFill>
                      <a:srgbClr val="F4D6AD"/>
                    </a:solidFill>
                  </a:tcPr>
                </a:tc>
                <a:tc>
                  <a:txBody>
                    <a:bodyPr/>
                    <a:lstStyle/>
                    <a:p>
                      <a:pPr marL="114300" marR="0" lvl="0" indent="0" algn="l" rtl="0">
                        <a:lnSpc>
                          <a:spcPct val="100000"/>
                        </a:lnSpc>
                        <a:spcBef>
                          <a:spcPts val="0"/>
                        </a:spcBef>
                        <a:spcAft>
                          <a:spcPts val="0"/>
                        </a:spcAft>
                        <a:buNone/>
                      </a:pPr>
                      <a:r>
                        <a:rPr lang="en-IN" sz="1300" u="none" strike="noStrike" cap="none">
                          <a:solidFill>
                            <a:srgbClr val="FFFFFF"/>
                          </a:solidFill>
                          <a:latin typeface="Arial"/>
                          <a:ea typeface="Arial"/>
                          <a:cs typeface="Arial"/>
                          <a:sym typeface="Arial"/>
                        </a:rPr>
                        <a:t>Running</a:t>
                      </a:r>
                      <a:endParaRPr sz="1300" u="none" strike="noStrike" cap="none">
                        <a:latin typeface="Arial"/>
                        <a:ea typeface="Arial"/>
                        <a:cs typeface="Arial"/>
                        <a:sym typeface="Arial"/>
                      </a:endParaRPr>
                    </a:p>
                  </a:txBody>
                  <a:tcPr marL="0" marR="0" marT="8467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93C47D"/>
                    </a:solidFill>
                  </a:tcPr>
                </a:tc>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93C47D"/>
                    </a:solidFill>
                  </a:tcPr>
                </a:tc>
                <a:extLst>
                  <a:ext uri="{0D108BD9-81ED-4DB2-BD59-A6C34878D82A}">
                    <a16:rowId xmlns:a16="http://schemas.microsoft.com/office/drawing/2014/main" val="10001"/>
                  </a:ext>
                </a:extLst>
              </a:tr>
            </a:tbl>
          </a:graphicData>
        </a:graphic>
      </p:graphicFrame>
      <p:graphicFrame>
        <p:nvGraphicFramePr>
          <p:cNvPr id="526" name="Google Shape;526;g6e8a369eec_0_441"/>
          <p:cNvGraphicFramePr/>
          <p:nvPr/>
        </p:nvGraphicFramePr>
        <p:xfrm>
          <a:off x="8160549" y="4146900"/>
          <a:ext cx="1749175" cy="1044075"/>
        </p:xfrm>
        <a:graphic>
          <a:graphicData uri="http://schemas.openxmlformats.org/drawingml/2006/table">
            <a:tbl>
              <a:tblPr firstRow="1" bandRow="1">
                <a:noFill/>
                <a:tableStyleId>{FCDF20C3-697A-4EFA-B958-4543027146B2}</a:tableStyleId>
              </a:tblPr>
              <a:tblGrid>
                <a:gridCol w="699325">
                  <a:extLst>
                    <a:ext uri="{9D8B030D-6E8A-4147-A177-3AD203B41FA5}">
                      <a16:colId xmlns:a16="http://schemas.microsoft.com/office/drawing/2014/main" val="20000"/>
                    </a:ext>
                  </a:extLst>
                </a:gridCol>
                <a:gridCol w="844125">
                  <a:extLst>
                    <a:ext uri="{9D8B030D-6E8A-4147-A177-3AD203B41FA5}">
                      <a16:colId xmlns:a16="http://schemas.microsoft.com/office/drawing/2014/main" val="20001"/>
                    </a:ext>
                  </a:extLst>
                </a:gridCol>
                <a:gridCol w="205725">
                  <a:extLst>
                    <a:ext uri="{9D8B030D-6E8A-4147-A177-3AD203B41FA5}">
                      <a16:colId xmlns:a16="http://schemas.microsoft.com/office/drawing/2014/main" val="20002"/>
                    </a:ext>
                  </a:extLst>
                </a:gridCol>
              </a:tblGrid>
              <a:tr h="662875">
                <a:tc gridSpan="2">
                  <a:txBody>
                    <a:bodyPr/>
                    <a:lstStyle/>
                    <a:p>
                      <a:pPr marL="114300" marR="0" lvl="0" indent="0" algn="l" rtl="0">
                        <a:lnSpc>
                          <a:spcPct val="100000"/>
                        </a:lnSpc>
                        <a:spcBef>
                          <a:spcPts val="0"/>
                        </a:spcBef>
                        <a:spcAft>
                          <a:spcPts val="0"/>
                        </a:spcAft>
                        <a:buNone/>
                      </a:pPr>
                      <a:r>
                        <a:rPr lang="en-IN" sz="1600" u="none" strike="noStrike" cap="none">
                          <a:latin typeface="Arial"/>
                          <a:ea typeface="Arial"/>
                          <a:cs typeface="Arial"/>
                          <a:sym typeface="Arial"/>
                        </a:rPr>
                        <a:t>TaskInstance</a:t>
                      </a:r>
                      <a:endParaRPr sz="1600" u="none" strike="noStrike" cap="none">
                        <a:latin typeface="Arial"/>
                        <a:ea typeface="Arial"/>
                        <a:cs typeface="Arial"/>
                        <a:sym typeface="Arial"/>
                      </a:endParaRPr>
                    </a:p>
                  </a:txBody>
                  <a:tcPr marL="0" marR="0" marT="10582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solidFill>
                      <a:srgbClr val="F4D6AD"/>
                    </a:solidFill>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B w="9525" cap="flat" cmpd="sng">
                      <a:solidFill>
                        <a:srgbClr val="D9D9D9"/>
                      </a:solidFill>
                      <a:prstDash val="solid"/>
                      <a:round/>
                      <a:headEnd type="none" w="sm" len="sm"/>
                      <a:tailEnd type="none" w="sm" len="sm"/>
                    </a:lnB>
                    <a:solidFill>
                      <a:srgbClr val="1B212C"/>
                    </a:solidFill>
                  </a:tcPr>
                </a:tc>
                <a:extLst>
                  <a:ext uri="{0D108BD9-81ED-4DB2-BD59-A6C34878D82A}">
                    <a16:rowId xmlns:a16="http://schemas.microsoft.com/office/drawing/2014/main" val="10000"/>
                  </a:ext>
                </a:extLst>
              </a:tr>
              <a:tr h="381200">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B w="9525" cap="flat" cmpd="sng">
                      <a:solidFill>
                        <a:srgbClr val="D9D9D9"/>
                      </a:solidFill>
                      <a:prstDash val="solid"/>
                      <a:round/>
                      <a:headEnd type="none" w="sm" len="sm"/>
                      <a:tailEnd type="none" w="sm" len="sm"/>
                    </a:lnB>
                    <a:solidFill>
                      <a:srgbClr val="F4D6AD"/>
                    </a:solidFill>
                  </a:tcPr>
                </a:tc>
                <a:tc>
                  <a:txBody>
                    <a:bodyPr/>
                    <a:lstStyle/>
                    <a:p>
                      <a:pPr marL="114300" marR="0" lvl="0" indent="0" algn="l" rtl="0">
                        <a:lnSpc>
                          <a:spcPct val="100000"/>
                        </a:lnSpc>
                        <a:spcBef>
                          <a:spcPts val="0"/>
                        </a:spcBef>
                        <a:spcAft>
                          <a:spcPts val="0"/>
                        </a:spcAft>
                        <a:buNone/>
                      </a:pPr>
                      <a:r>
                        <a:rPr lang="en-IN" sz="1300" u="none" strike="noStrike" cap="none">
                          <a:solidFill>
                            <a:srgbClr val="FFFFFF"/>
                          </a:solidFill>
                          <a:latin typeface="Arial"/>
                          <a:ea typeface="Arial"/>
                          <a:cs typeface="Arial"/>
                          <a:sym typeface="Arial"/>
                        </a:rPr>
                        <a:t>Success</a:t>
                      </a:r>
                      <a:endParaRPr sz="1300" u="none" strike="noStrike" cap="none">
                        <a:latin typeface="Arial"/>
                        <a:ea typeface="Arial"/>
                        <a:cs typeface="Arial"/>
                        <a:sym typeface="Arial"/>
                      </a:endParaRPr>
                    </a:p>
                  </a:txBody>
                  <a:tcPr marL="0" marR="0" marT="8467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37761C"/>
                    </a:solidFill>
                  </a:tcPr>
                </a:tc>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37761C"/>
                    </a:solidFill>
                  </a:tcPr>
                </a:tc>
                <a:extLst>
                  <a:ext uri="{0D108BD9-81ED-4DB2-BD59-A6C34878D82A}">
                    <a16:rowId xmlns:a16="http://schemas.microsoft.com/office/drawing/2014/main" val="10001"/>
                  </a:ext>
                </a:extLst>
              </a:tr>
            </a:tbl>
          </a:graphicData>
        </a:graphic>
      </p:graphicFrame>
      <p:sp>
        <p:nvSpPr>
          <p:cNvPr id="527" name="Google Shape;527;g6e8a369eec_0_441"/>
          <p:cNvSpPr/>
          <p:nvPr/>
        </p:nvSpPr>
        <p:spPr>
          <a:xfrm>
            <a:off x="1419667" y="3537583"/>
            <a:ext cx="1543353" cy="1039056"/>
          </a:xfrm>
          <a:custGeom>
            <a:avLst/>
            <a:gdLst/>
            <a:ahLst/>
            <a:cxnLst/>
            <a:rect l="l" t="t" r="r" b="b"/>
            <a:pathLst>
              <a:path w="1158239" h="779779" extrusionOk="0">
                <a:moveTo>
                  <a:pt x="0" y="0"/>
                </a:moveTo>
                <a:lnTo>
                  <a:pt x="1158149" y="0"/>
                </a:lnTo>
                <a:lnTo>
                  <a:pt x="1158149" y="779449"/>
                </a:lnTo>
                <a:lnTo>
                  <a:pt x="0" y="779449"/>
                </a:lnTo>
                <a:lnTo>
                  <a:pt x="0" y="0"/>
                </a:lnTo>
                <a:close/>
              </a:path>
            </a:pathLst>
          </a:custGeom>
          <a:solidFill>
            <a:srgbClr val="1B212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28" name="Google Shape;528;g6e8a369eec_0_441"/>
          <p:cNvSpPr/>
          <p:nvPr/>
        </p:nvSpPr>
        <p:spPr>
          <a:xfrm>
            <a:off x="1419667" y="3537583"/>
            <a:ext cx="1543353" cy="1039056"/>
          </a:xfrm>
          <a:custGeom>
            <a:avLst/>
            <a:gdLst/>
            <a:ahLst/>
            <a:cxnLst/>
            <a:rect l="l" t="t" r="r" b="b"/>
            <a:pathLst>
              <a:path w="1158239" h="779779" extrusionOk="0">
                <a:moveTo>
                  <a:pt x="0" y="0"/>
                </a:moveTo>
                <a:lnTo>
                  <a:pt x="1158149" y="0"/>
                </a:lnTo>
                <a:lnTo>
                  <a:pt x="1158149" y="779449"/>
                </a:lnTo>
                <a:lnTo>
                  <a:pt x="0" y="779449"/>
                </a:lnTo>
                <a:lnTo>
                  <a:pt x="0" y="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29" name="Google Shape;529;g6e8a369eec_0_441"/>
          <p:cNvSpPr txBox="1"/>
          <p:nvPr/>
        </p:nvSpPr>
        <p:spPr>
          <a:xfrm>
            <a:off x="1419667" y="3537583"/>
            <a:ext cx="1544400" cy="662700"/>
          </a:xfrm>
          <a:prstGeom prst="rect">
            <a:avLst/>
          </a:prstGeom>
          <a:noFill/>
          <a:ln w="9525" cap="flat" cmpd="sng">
            <a:solidFill>
              <a:srgbClr val="D9D9D9"/>
            </a:solidFill>
            <a:prstDash val="solid"/>
            <a:round/>
            <a:headEnd type="none" w="sm" len="sm"/>
            <a:tailEnd type="none" w="sm" len="sm"/>
          </a:ln>
        </p:spPr>
        <p:txBody>
          <a:bodyPr spcFirstLastPara="1" wrap="square" lIns="0" tIns="105825" rIns="0" bIns="0" anchor="t" anchorCtr="0">
            <a:noAutofit/>
          </a:bodyPr>
          <a:lstStyle/>
          <a:p>
            <a:pPr marL="114300" marR="0" lvl="0" indent="0" algn="l" rtl="0">
              <a:lnSpc>
                <a:spcPct val="100000"/>
              </a:lnSpc>
              <a:spcBef>
                <a:spcPts val="0"/>
              </a:spcBef>
              <a:spcAft>
                <a:spcPts val="0"/>
              </a:spcAft>
              <a:buNone/>
            </a:pPr>
            <a:r>
              <a:rPr lang="en-IN" sz="1600">
                <a:solidFill>
                  <a:srgbClr val="FFFFFF"/>
                </a:solidFill>
                <a:latin typeface="Arial"/>
                <a:ea typeface="Arial"/>
                <a:cs typeface="Arial"/>
                <a:sym typeface="Arial"/>
              </a:rPr>
              <a:t>TaskInstance</a:t>
            </a:r>
            <a:endParaRPr sz="1600">
              <a:latin typeface="Arial"/>
              <a:ea typeface="Arial"/>
              <a:cs typeface="Arial"/>
              <a:sym typeface="Arial"/>
            </a:endParaRPr>
          </a:p>
        </p:txBody>
      </p:sp>
      <p:sp>
        <p:nvSpPr>
          <p:cNvPr id="530" name="Google Shape;530;g6e8a369eec_0_441"/>
          <p:cNvSpPr/>
          <p:nvPr/>
        </p:nvSpPr>
        <p:spPr>
          <a:xfrm>
            <a:off x="2119267" y="4200449"/>
            <a:ext cx="1050057" cy="385839"/>
          </a:xfrm>
          <a:custGeom>
            <a:avLst/>
            <a:gdLst/>
            <a:ahLst/>
            <a:cxnLst/>
            <a:rect l="l" t="t" r="r" b="b"/>
            <a:pathLst>
              <a:path w="788035" h="289560" extrusionOk="0">
                <a:moveTo>
                  <a:pt x="0" y="0"/>
                </a:moveTo>
                <a:lnTo>
                  <a:pt x="787800" y="0"/>
                </a:lnTo>
                <a:lnTo>
                  <a:pt x="787800" y="289499"/>
                </a:lnTo>
                <a:lnTo>
                  <a:pt x="0" y="289499"/>
                </a:lnTo>
                <a:lnTo>
                  <a:pt x="0" y="0"/>
                </a:lnTo>
                <a:close/>
              </a:path>
            </a:pathLst>
          </a:custGeom>
          <a:solidFill>
            <a:srgbClr val="37761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31" name="Google Shape;531;g6e8a369eec_0_441"/>
          <p:cNvSpPr/>
          <p:nvPr/>
        </p:nvSpPr>
        <p:spPr>
          <a:xfrm>
            <a:off x="2119267" y="4200449"/>
            <a:ext cx="1050057" cy="385839"/>
          </a:xfrm>
          <a:custGeom>
            <a:avLst/>
            <a:gdLst/>
            <a:ahLst/>
            <a:cxnLst/>
            <a:rect l="l" t="t" r="r" b="b"/>
            <a:pathLst>
              <a:path w="788035" h="289560" extrusionOk="0">
                <a:moveTo>
                  <a:pt x="0" y="0"/>
                </a:moveTo>
                <a:lnTo>
                  <a:pt x="787800" y="0"/>
                </a:lnTo>
                <a:lnTo>
                  <a:pt x="787800" y="289499"/>
                </a:lnTo>
                <a:lnTo>
                  <a:pt x="0" y="289499"/>
                </a:lnTo>
                <a:lnTo>
                  <a:pt x="0" y="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32" name="Google Shape;532;g6e8a369eec_0_441"/>
          <p:cNvSpPr txBox="1"/>
          <p:nvPr/>
        </p:nvSpPr>
        <p:spPr>
          <a:xfrm>
            <a:off x="2125617" y="4268143"/>
            <a:ext cx="832500" cy="237300"/>
          </a:xfrm>
          <a:prstGeom prst="rect">
            <a:avLst/>
          </a:prstGeom>
          <a:noFill/>
          <a:ln>
            <a:noFill/>
          </a:ln>
        </p:spPr>
        <p:txBody>
          <a:bodyPr spcFirstLastPara="1" wrap="square" lIns="0" tIns="16925" rIns="0" bIns="0" anchor="t" anchorCtr="0">
            <a:noAutofit/>
          </a:bodyPr>
          <a:lstStyle/>
          <a:p>
            <a:pPr marL="101600" marR="0" lvl="0" indent="0" algn="l" rtl="0">
              <a:lnSpc>
                <a:spcPct val="100000"/>
              </a:lnSpc>
              <a:spcBef>
                <a:spcPts val="0"/>
              </a:spcBef>
              <a:spcAft>
                <a:spcPts val="0"/>
              </a:spcAft>
              <a:buNone/>
            </a:pPr>
            <a:r>
              <a:rPr lang="en-IN" sz="1300">
                <a:solidFill>
                  <a:srgbClr val="FFFFFF"/>
                </a:solidFill>
                <a:latin typeface="Arial"/>
                <a:ea typeface="Arial"/>
                <a:cs typeface="Arial"/>
                <a:sym typeface="Arial"/>
              </a:rPr>
              <a:t>Success</a:t>
            </a:r>
            <a:endParaRPr sz="1300">
              <a:latin typeface="Arial"/>
              <a:ea typeface="Arial"/>
              <a:cs typeface="Arial"/>
              <a:sym typeface="Arial"/>
            </a:endParaRPr>
          </a:p>
        </p:txBody>
      </p:sp>
      <p:sp>
        <p:nvSpPr>
          <p:cNvPr id="533" name="Google Shape;533;g6e8a369eec_0_441"/>
          <p:cNvSpPr/>
          <p:nvPr/>
        </p:nvSpPr>
        <p:spPr>
          <a:xfrm>
            <a:off x="4259380" y="3837383"/>
            <a:ext cx="1055133" cy="895212"/>
          </a:xfrm>
          <a:custGeom>
            <a:avLst/>
            <a:gdLst/>
            <a:ahLst/>
            <a:cxnLst/>
            <a:rect l="l" t="t" r="r" b="b"/>
            <a:pathLst>
              <a:path w="791845" h="671829" extrusionOk="0">
                <a:moveTo>
                  <a:pt x="112131" y="0"/>
                </a:moveTo>
                <a:lnTo>
                  <a:pt x="107286" y="26895"/>
                </a:lnTo>
                <a:lnTo>
                  <a:pt x="98142" y="61995"/>
                </a:lnTo>
                <a:lnTo>
                  <a:pt x="85779" y="103933"/>
                </a:lnTo>
                <a:lnTo>
                  <a:pt x="71279" y="151341"/>
                </a:lnTo>
                <a:lnTo>
                  <a:pt x="55725" y="202852"/>
                </a:lnTo>
                <a:lnTo>
                  <a:pt x="40199" y="257098"/>
                </a:lnTo>
                <a:lnTo>
                  <a:pt x="25781" y="312712"/>
                </a:lnTo>
                <a:lnTo>
                  <a:pt x="13554" y="368326"/>
                </a:lnTo>
                <a:lnTo>
                  <a:pt x="4599" y="422572"/>
                </a:lnTo>
                <a:lnTo>
                  <a:pt x="0" y="474083"/>
                </a:lnTo>
                <a:lnTo>
                  <a:pt x="836" y="521491"/>
                </a:lnTo>
                <a:lnTo>
                  <a:pt x="8190" y="563429"/>
                </a:lnTo>
                <a:lnTo>
                  <a:pt x="23145" y="598529"/>
                </a:lnTo>
                <a:lnTo>
                  <a:pt x="72846" y="640921"/>
                </a:lnTo>
                <a:lnTo>
                  <a:pt x="146373" y="661618"/>
                </a:lnTo>
                <a:lnTo>
                  <a:pt x="192001" y="667463"/>
                </a:lnTo>
                <a:lnTo>
                  <a:pt x="242315" y="670733"/>
                </a:lnTo>
                <a:lnTo>
                  <a:pt x="296399" y="671752"/>
                </a:lnTo>
                <a:lnTo>
                  <a:pt x="353335" y="670841"/>
                </a:lnTo>
                <a:lnTo>
                  <a:pt x="412207" y="668321"/>
                </a:lnTo>
                <a:lnTo>
                  <a:pt x="472096" y="664513"/>
                </a:lnTo>
                <a:lnTo>
                  <a:pt x="526109" y="660253"/>
                </a:lnTo>
                <a:lnTo>
                  <a:pt x="579535" y="655445"/>
                </a:lnTo>
                <a:lnTo>
                  <a:pt x="631705" y="650324"/>
                </a:lnTo>
                <a:lnTo>
                  <a:pt x="681952" y="645125"/>
                </a:lnTo>
                <a:lnTo>
                  <a:pt x="729606" y="640083"/>
                </a:lnTo>
                <a:lnTo>
                  <a:pt x="743860" y="638576"/>
                </a:lnTo>
                <a:lnTo>
                  <a:pt x="757775" y="637115"/>
                </a:lnTo>
                <a:lnTo>
                  <a:pt x="771331" y="635706"/>
                </a:lnTo>
                <a:lnTo>
                  <a:pt x="784508" y="634357"/>
                </a:lnTo>
                <a:lnTo>
                  <a:pt x="791578" y="633656"/>
                </a:lnTo>
              </a:path>
            </a:pathLst>
          </a:custGeom>
          <a:noFill/>
          <a:ln w="190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34" name="Google Shape;534;g6e8a369eec_0_441"/>
          <p:cNvSpPr/>
          <p:nvPr/>
        </p:nvSpPr>
        <p:spPr>
          <a:xfrm>
            <a:off x="5299096" y="4627714"/>
            <a:ext cx="143100" cy="1092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35" name="Google Shape;535;g6e8a369eec_0_441"/>
          <p:cNvSpPr/>
          <p:nvPr/>
        </p:nvSpPr>
        <p:spPr>
          <a:xfrm>
            <a:off x="2743724" y="3734617"/>
            <a:ext cx="3007173" cy="1660967"/>
          </a:xfrm>
          <a:custGeom>
            <a:avLst/>
            <a:gdLst/>
            <a:ahLst/>
            <a:cxnLst/>
            <a:rect l="l" t="t" r="r" b="b"/>
            <a:pathLst>
              <a:path w="2256790" h="1246504" extrusionOk="0">
                <a:moveTo>
                  <a:pt x="162299" y="1245899"/>
                </a:moveTo>
                <a:lnTo>
                  <a:pt x="0" y="842699"/>
                </a:lnTo>
                <a:lnTo>
                  <a:pt x="2094299" y="0"/>
                </a:lnTo>
                <a:lnTo>
                  <a:pt x="2256599" y="403199"/>
                </a:lnTo>
                <a:lnTo>
                  <a:pt x="1907549" y="543649"/>
                </a:lnTo>
                <a:lnTo>
                  <a:pt x="1666042" y="699389"/>
                </a:lnTo>
                <a:lnTo>
                  <a:pt x="1383974" y="754324"/>
                </a:lnTo>
                <a:lnTo>
                  <a:pt x="162299" y="12458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36" name="Google Shape;536;g6e8a369eec_0_441"/>
          <p:cNvSpPr/>
          <p:nvPr/>
        </p:nvSpPr>
        <p:spPr>
          <a:xfrm>
            <a:off x="2743724" y="3734617"/>
            <a:ext cx="3007173" cy="1660967"/>
          </a:xfrm>
          <a:custGeom>
            <a:avLst/>
            <a:gdLst/>
            <a:ahLst/>
            <a:cxnLst/>
            <a:rect l="l" t="t" r="r" b="b"/>
            <a:pathLst>
              <a:path w="2256790" h="1246504" extrusionOk="0">
                <a:moveTo>
                  <a:pt x="2094299" y="0"/>
                </a:moveTo>
                <a:lnTo>
                  <a:pt x="1745249" y="140449"/>
                </a:lnTo>
                <a:lnTo>
                  <a:pt x="1221674" y="351124"/>
                </a:lnTo>
                <a:lnTo>
                  <a:pt x="0" y="842699"/>
                </a:lnTo>
                <a:lnTo>
                  <a:pt x="94674" y="1077899"/>
                </a:lnTo>
                <a:lnTo>
                  <a:pt x="135249" y="1178699"/>
                </a:lnTo>
                <a:lnTo>
                  <a:pt x="162299" y="1245899"/>
                </a:lnTo>
                <a:lnTo>
                  <a:pt x="1383974" y="754324"/>
                </a:lnTo>
                <a:lnTo>
                  <a:pt x="1666042" y="699389"/>
                </a:lnTo>
                <a:lnTo>
                  <a:pt x="1907549" y="543649"/>
                </a:lnTo>
                <a:lnTo>
                  <a:pt x="2256599" y="403199"/>
                </a:lnTo>
                <a:lnTo>
                  <a:pt x="2229549" y="335999"/>
                </a:lnTo>
                <a:lnTo>
                  <a:pt x="2188974" y="235199"/>
                </a:lnTo>
                <a:lnTo>
                  <a:pt x="2094299" y="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37" name="Google Shape;537;g6e8a369eec_0_441"/>
          <p:cNvSpPr txBox="1"/>
          <p:nvPr/>
        </p:nvSpPr>
        <p:spPr>
          <a:xfrm rot="-1260003">
            <a:off x="2869221" y="4355899"/>
            <a:ext cx="2668759" cy="203132"/>
          </a:xfrm>
          <a:prstGeom prst="rect">
            <a:avLst/>
          </a:prstGeom>
          <a:noFill/>
          <a:ln>
            <a:noFill/>
          </a:ln>
        </p:spPr>
        <p:txBody>
          <a:bodyPr spcFirstLastPara="1" wrap="square" lIns="0" tIns="0" rIns="0" bIns="0" anchor="t" anchorCtr="0">
            <a:noAutofit/>
          </a:bodyPr>
          <a:lstStyle/>
          <a:p>
            <a:pPr marL="0" marR="0" lvl="0" indent="0" algn="l" rtl="0">
              <a:lnSpc>
                <a:spcPct val="66666"/>
              </a:lnSpc>
              <a:spcBef>
                <a:spcPts val="0"/>
              </a:spcBef>
              <a:spcAft>
                <a:spcPts val="0"/>
              </a:spcAft>
              <a:buNone/>
            </a:pPr>
            <a:r>
              <a:rPr lang="en-IN" sz="1600"/>
              <a:t>Executor Updates The</a:t>
            </a:r>
            <a:endParaRPr sz="2400" baseline="30000">
              <a:latin typeface="Arial"/>
              <a:ea typeface="Arial"/>
              <a:cs typeface="Arial"/>
              <a:sym typeface="Arial"/>
            </a:endParaRPr>
          </a:p>
        </p:txBody>
      </p:sp>
      <p:sp>
        <p:nvSpPr>
          <p:cNvPr id="538" name="Google Shape;538;g6e8a369eec_0_441"/>
          <p:cNvSpPr txBox="1"/>
          <p:nvPr/>
        </p:nvSpPr>
        <p:spPr>
          <a:xfrm rot="-1259617">
            <a:off x="3688540" y="4579916"/>
            <a:ext cx="1209164" cy="20313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1600">
                <a:latin typeface="Arial"/>
                <a:ea typeface="Arial"/>
                <a:cs typeface="Arial"/>
                <a:sym typeface="Arial"/>
              </a:rPr>
              <a:t>TaskInstance</a:t>
            </a:r>
            <a:endParaRPr sz="1600">
              <a:latin typeface="Arial"/>
              <a:ea typeface="Arial"/>
              <a:cs typeface="Arial"/>
              <a:sym typeface="Arial"/>
            </a:endParaRPr>
          </a:p>
        </p:txBody>
      </p:sp>
      <p:pic>
        <p:nvPicPr>
          <p:cNvPr id="539" name="Google Shape;539;g6e8a369eec_0_441"/>
          <p:cNvPicPr preferRelativeResize="0"/>
          <p:nvPr/>
        </p:nvPicPr>
        <p:blipFill rotWithShape="1">
          <a:blip r:embed="rId6">
            <a:alphaModFix/>
          </a:blip>
          <a:srcRect/>
          <a:stretch/>
        </p:blipFill>
        <p:spPr>
          <a:xfrm>
            <a:off x="0" y="0"/>
            <a:ext cx="401467" cy="4014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g76b8625183_1_1"/>
          <p:cNvSpPr txBox="1">
            <a:spLocks noGrp="1"/>
          </p:cNvSpPr>
          <p:nvPr>
            <p:ph type="title"/>
          </p:nvPr>
        </p:nvSpPr>
        <p:spPr>
          <a:xfrm>
            <a:off x="0" y="0"/>
            <a:ext cx="12192000" cy="649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IN" sz="1800">
                <a:latin typeface="Quattrocento Sans"/>
                <a:ea typeface="Quattrocento Sans"/>
                <a:cs typeface="Quattrocento Sans"/>
                <a:sym typeface="Quattrocento Sans"/>
              </a:rPr>
              <a:t>Training References</a:t>
            </a:r>
            <a:endParaRPr/>
          </a:p>
        </p:txBody>
      </p:sp>
      <p:sp>
        <p:nvSpPr>
          <p:cNvPr id="69" name="Google Shape;69;g76b8625183_1_1"/>
          <p:cNvSpPr txBox="1">
            <a:spLocks noGrp="1"/>
          </p:cNvSpPr>
          <p:nvPr>
            <p:ph type="body" idx="1"/>
          </p:nvPr>
        </p:nvSpPr>
        <p:spPr>
          <a:xfrm>
            <a:off x="0" y="844400"/>
            <a:ext cx="12192000" cy="4649400"/>
          </a:xfrm>
          <a:prstGeom prst="rect">
            <a:avLst/>
          </a:prstGeom>
        </p:spPr>
        <p:txBody>
          <a:bodyPr spcFirstLastPara="1" wrap="square" lIns="68575" tIns="34275" rIns="68575" bIns="34275" anchor="t" anchorCtr="0">
            <a:noAutofit/>
          </a:bodyPr>
          <a:lstStyle/>
          <a:p>
            <a:pPr marL="457200" lvl="0" indent="-298450" algn="l" rtl="0">
              <a:spcBef>
                <a:spcPts val="1067"/>
              </a:spcBef>
              <a:spcAft>
                <a:spcPts val="0"/>
              </a:spcAft>
              <a:buSzPts val="1100"/>
              <a:buFont typeface="Arial"/>
              <a:buChar char="•"/>
            </a:pPr>
            <a:r>
              <a:rPr lang="en-IN" dirty="0"/>
              <a:t>Airflow - </a:t>
            </a:r>
            <a:r>
              <a:rPr lang="en-IN" sz="1100" u="sng" dirty="0">
                <a:solidFill>
                  <a:schemeClr val="hlink"/>
                </a:solidFill>
                <a:latin typeface="Arial"/>
                <a:ea typeface="Arial"/>
                <a:cs typeface="Arial"/>
                <a:sym typeface="Arial"/>
                <a:hlinkClick r:id="rId3"/>
              </a:rPr>
              <a:t>https://airflow.apache.org/docs/stable/</a:t>
            </a:r>
            <a:endParaRPr/>
          </a:p>
          <a:p>
            <a:pPr marL="457200" lvl="0" indent="-317500" algn="l" rtl="0">
              <a:spcBef>
                <a:spcPts val="0"/>
              </a:spcBef>
              <a:spcAft>
                <a:spcPts val="0"/>
              </a:spcAft>
              <a:buSzPts val="1400"/>
              <a:buNone/>
            </a:pPr>
            <a:endParaRPr/>
          </a:p>
          <a:p>
            <a:pPr marL="457200" lvl="0" indent="0" algn="l" rtl="0">
              <a:spcBef>
                <a:spcPts val="1067"/>
              </a:spcBef>
              <a:spcAft>
                <a:spcPts val="0"/>
              </a:spcAft>
              <a:buNone/>
            </a:pPr>
            <a:endParaRPr/>
          </a:p>
        </p:txBody>
      </p:sp>
      <p:sp>
        <p:nvSpPr>
          <p:cNvPr id="70" name="Google Shape;70;g76b8625183_1_1"/>
          <p:cNvSpPr txBox="1">
            <a:spLocks noGrp="1"/>
          </p:cNvSpPr>
          <p:nvPr>
            <p:ph type="sldNum" idx="12"/>
          </p:nvPr>
        </p:nvSpPr>
        <p:spPr>
          <a:xfrm>
            <a:off x="5949043" y="6454211"/>
            <a:ext cx="446400" cy="3651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rgbClr val="000000"/>
              </a:buClr>
              <a:buSzPts val="700"/>
              <a:buFont typeface="Arial"/>
              <a:buNone/>
            </a:pPr>
            <a:fld id="{00000000-1234-1234-1234-123412341234}" type="slidenum">
              <a:rPr lang="en-IN"/>
              <a:pPr marL="0" lvl="0" indent="0" algn="ctr" rtl="0">
                <a:spcBef>
                  <a:spcPts val="0"/>
                </a:spcBef>
                <a:spcAft>
                  <a:spcPts val="0"/>
                </a:spcAft>
                <a:buClr>
                  <a:srgbClr val="000000"/>
                </a:buClr>
                <a:buSzPts val="700"/>
                <a:buFont typeface="Arial"/>
                <a:buNone/>
              </a:pPr>
              <a:t>2</a:t>
            </a:fld>
            <a:endParaRPr/>
          </a:p>
        </p:txBody>
      </p:sp>
      <p:sp>
        <p:nvSpPr>
          <p:cNvPr id="2" name="TextBox 1">
            <a:extLst>
              <a:ext uri="{FF2B5EF4-FFF2-40B4-BE49-F238E27FC236}">
                <a16:creationId xmlns:a16="http://schemas.microsoft.com/office/drawing/2014/main" id="{EB82C3AC-0F83-4E59-83E5-D0722EFBD8A4}"/>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3" name="TextBox 2">
            <a:extLst>
              <a:ext uri="{FF2B5EF4-FFF2-40B4-BE49-F238E27FC236}">
                <a16:creationId xmlns:a16="http://schemas.microsoft.com/office/drawing/2014/main" id="{2D195B21-3611-4650-9D06-FC0F130550C9}"/>
              </a:ext>
            </a:extLst>
          </p:cNvPr>
          <p:cNvSpPr txBox="1"/>
          <p:nvPr/>
        </p:nvSpPr>
        <p:spPr>
          <a:xfrm>
            <a:off x="5110692" y="403119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g6e8a369eec_0_487"/>
          <p:cNvSpPr/>
          <p:nvPr/>
        </p:nvSpPr>
        <p:spPr>
          <a:xfrm>
            <a:off x="3425299" y="2478765"/>
            <a:ext cx="5373818" cy="1567893"/>
          </a:xfrm>
          <a:custGeom>
            <a:avLst/>
            <a:gdLst/>
            <a:ahLst/>
            <a:cxnLst/>
            <a:rect l="l" t="t" r="r" b="b"/>
            <a:pathLst>
              <a:path w="4032884" h="1176655" extrusionOk="0">
                <a:moveTo>
                  <a:pt x="0" y="0"/>
                </a:moveTo>
                <a:lnTo>
                  <a:pt x="4032599" y="0"/>
                </a:lnTo>
                <a:lnTo>
                  <a:pt x="4032599" y="1176299"/>
                </a:lnTo>
                <a:lnTo>
                  <a:pt x="0" y="1176299"/>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45" name="Google Shape;545;g6e8a369eec_0_487"/>
          <p:cNvSpPr txBox="1">
            <a:spLocks noGrp="1"/>
          </p:cNvSpPr>
          <p:nvPr>
            <p:ph type="title" idx="4294967295"/>
          </p:nvPr>
        </p:nvSpPr>
        <p:spPr>
          <a:xfrm>
            <a:off x="0" y="0"/>
            <a:ext cx="12192000" cy="608100"/>
          </a:xfrm>
          <a:prstGeom prst="rect">
            <a:avLst/>
          </a:prstGeom>
          <a:noFill/>
          <a:ln>
            <a:noFill/>
          </a:ln>
        </p:spPr>
        <p:txBody>
          <a:bodyPr spcFirstLastPara="1" wrap="square" lIns="0" tIns="16925" rIns="0" bIns="0" anchor="t" anchorCtr="0">
            <a:noAutofit/>
          </a:bodyPr>
          <a:lstStyle/>
          <a:p>
            <a:pPr marL="12700" lvl="0" indent="0" algn="l" rtl="0">
              <a:lnSpc>
                <a:spcPct val="100000"/>
              </a:lnSpc>
              <a:spcBef>
                <a:spcPts val="0"/>
              </a:spcBef>
              <a:spcAft>
                <a:spcPts val="0"/>
              </a:spcAft>
              <a:buNone/>
            </a:pPr>
            <a:r>
              <a:rPr lang="en-IN" sz="2400">
                <a:latin typeface="Quattrocento Sans"/>
                <a:ea typeface="Quattrocento Sans"/>
                <a:cs typeface="Quattrocento Sans"/>
                <a:sym typeface="Quattrocento Sans"/>
              </a:rPr>
              <a:t>     </a:t>
            </a:r>
            <a:r>
              <a:rPr lang="en-IN" sz="1800">
                <a:latin typeface="Quattrocento Sans"/>
                <a:ea typeface="Quattrocento Sans"/>
                <a:cs typeface="Quattrocento Sans"/>
                <a:sym typeface="Quattrocento Sans"/>
              </a:rPr>
              <a:t>How Your Work Gets Done - Cont?</a:t>
            </a:r>
            <a:endParaRPr sz="1800">
              <a:latin typeface="Quattrocento Sans"/>
              <a:ea typeface="Quattrocento Sans"/>
              <a:cs typeface="Quattrocento Sans"/>
              <a:sym typeface="Quattrocento Sans"/>
            </a:endParaRPr>
          </a:p>
        </p:txBody>
      </p:sp>
      <p:sp>
        <p:nvSpPr>
          <p:cNvPr id="546" name="Google Shape;546;g6e8a369eec_0_487"/>
          <p:cNvSpPr/>
          <p:nvPr/>
        </p:nvSpPr>
        <p:spPr>
          <a:xfrm>
            <a:off x="5454700" y="2606367"/>
            <a:ext cx="1313205" cy="1313204"/>
          </a:xfrm>
          <a:custGeom>
            <a:avLst/>
            <a:gdLst/>
            <a:ahLst/>
            <a:cxnLst/>
            <a:rect l="l" t="t" r="r" b="b"/>
            <a:pathLst>
              <a:path w="985520" h="985519" extrusionOk="0">
                <a:moveTo>
                  <a:pt x="820746" y="984899"/>
                </a:moveTo>
                <a:lnTo>
                  <a:pt x="164152"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4E556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47" name="Google Shape;547;g6e8a369eec_0_487"/>
          <p:cNvSpPr/>
          <p:nvPr/>
        </p:nvSpPr>
        <p:spPr>
          <a:xfrm>
            <a:off x="5454700" y="2606367"/>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2"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48" name="Google Shape;548;g6e8a369eec_0_487"/>
          <p:cNvSpPr txBox="1"/>
          <p:nvPr/>
        </p:nvSpPr>
        <p:spPr>
          <a:xfrm>
            <a:off x="5636868" y="3117255"/>
            <a:ext cx="947700" cy="2775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IN" sz="1600">
                <a:solidFill>
                  <a:srgbClr val="FFFFFF"/>
                </a:solidFill>
                <a:latin typeface="Arial"/>
                <a:ea typeface="Arial"/>
                <a:cs typeface="Arial"/>
                <a:sym typeface="Arial"/>
              </a:rPr>
              <a:t>Scheduler</a:t>
            </a:r>
            <a:endParaRPr sz="1600">
              <a:latin typeface="Arial"/>
              <a:ea typeface="Arial"/>
              <a:cs typeface="Arial"/>
              <a:sym typeface="Arial"/>
            </a:endParaRPr>
          </a:p>
        </p:txBody>
      </p:sp>
      <p:sp>
        <p:nvSpPr>
          <p:cNvPr id="549" name="Google Shape;549;g6e8a369eec_0_487"/>
          <p:cNvSpPr/>
          <p:nvPr/>
        </p:nvSpPr>
        <p:spPr>
          <a:xfrm>
            <a:off x="3913732" y="2606367"/>
            <a:ext cx="1313205" cy="1313204"/>
          </a:xfrm>
          <a:custGeom>
            <a:avLst/>
            <a:gdLst/>
            <a:ahLst/>
            <a:cxnLst/>
            <a:rect l="l" t="t" r="r" b="b"/>
            <a:pathLst>
              <a:path w="985520" h="985519" extrusionOk="0">
                <a:moveTo>
                  <a:pt x="820746" y="984899"/>
                </a:moveTo>
                <a:lnTo>
                  <a:pt x="164153"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3"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1B212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50" name="Google Shape;550;g6e8a369eec_0_487"/>
          <p:cNvSpPr/>
          <p:nvPr/>
        </p:nvSpPr>
        <p:spPr>
          <a:xfrm>
            <a:off x="3913732" y="2606367"/>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3"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3"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51" name="Google Shape;551;g6e8a369eec_0_487"/>
          <p:cNvSpPr txBox="1"/>
          <p:nvPr/>
        </p:nvSpPr>
        <p:spPr>
          <a:xfrm>
            <a:off x="4152457" y="2996605"/>
            <a:ext cx="833100" cy="519300"/>
          </a:xfrm>
          <a:prstGeom prst="rect">
            <a:avLst/>
          </a:prstGeom>
          <a:noFill/>
          <a:ln>
            <a:noFill/>
          </a:ln>
        </p:spPr>
        <p:txBody>
          <a:bodyPr spcFirstLastPara="1" wrap="square" lIns="0" tIns="26225" rIns="0" bIns="0" anchor="t" anchorCtr="0">
            <a:noAutofit/>
          </a:bodyPr>
          <a:lstStyle/>
          <a:p>
            <a:pPr marL="152400" marR="12700" lvl="0" indent="-139700" algn="l" rtl="0">
              <a:lnSpc>
                <a:spcPct val="119166"/>
              </a:lnSpc>
              <a:spcBef>
                <a:spcPts val="0"/>
              </a:spcBef>
              <a:spcAft>
                <a:spcPts val="0"/>
              </a:spcAft>
              <a:buNone/>
            </a:pPr>
            <a:r>
              <a:rPr lang="en-IN" sz="1600">
                <a:solidFill>
                  <a:srgbClr val="FFFFFF"/>
                </a:solidFill>
                <a:latin typeface="Arial"/>
                <a:ea typeface="Arial"/>
                <a:cs typeface="Arial"/>
                <a:sym typeface="Arial"/>
              </a:rPr>
              <a:t>Executor  (1 - n)</a:t>
            </a:r>
            <a:endParaRPr sz="1600">
              <a:latin typeface="Arial"/>
              <a:ea typeface="Arial"/>
              <a:cs typeface="Arial"/>
              <a:sym typeface="Arial"/>
            </a:endParaRPr>
          </a:p>
        </p:txBody>
      </p:sp>
      <p:sp>
        <p:nvSpPr>
          <p:cNvPr id="552" name="Google Shape;552;g6e8a369eec_0_487"/>
          <p:cNvSpPr/>
          <p:nvPr/>
        </p:nvSpPr>
        <p:spPr>
          <a:xfrm>
            <a:off x="6995665" y="2606367"/>
            <a:ext cx="1313205" cy="1313204"/>
          </a:xfrm>
          <a:custGeom>
            <a:avLst/>
            <a:gdLst/>
            <a:ahLst/>
            <a:cxnLst/>
            <a:rect l="l" t="t" r="r" b="b"/>
            <a:pathLst>
              <a:path w="985520" h="985519" extrusionOk="0">
                <a:moveTo>
                  <a:pt x="820746" y="984899"/>
                </a:moveTo>
                <a:lnTo>
                  <a:pt x="164152"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7890C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53" name="Google Shape;553;g6e8a369eec_0_487"/>
          <p:cNvSpPr/>
          <p:nvPr/>
        </p:nvSpPr>
        <p:spPr>
          <a:xfrm>
            <a:off x="6995665" y="2606367"/>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2"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54" name="Google Shape;554;g6e8a369eec_0_487"/>
          <p:cNvSpPr txBox="1"/>
          <p:nvPr/>
        </p:nvSpPr>
        <p:spPr>
          <a:xfrm>
            <a:off x="7336091" y="2996605"/>
            <a:ext cx="631500" cy="519300"/>
          </a:xfrm>
          <a:prstGeom prst="rect">
            <a:avLst/>
          </a:prstGeom>
          <a:noFill/>
          <a:ln>
            <a:noFill/>
          </a:ln>
        </p:spPr>
        <p:txBody>
          <a:bodyPr spcFirstLastPara="1" wrap="square" lIns="0" tIns="26225" rIns="0" bIns="0" anchor="t" anchorCtr="0">
            <a:noAutofit/>
          </a:bodyPr>
          <a:lstStyle/>
          <a:p>
            <a:pPr marL="12700" marR="12700" lvl="0" indent="101600" algn="l" rtl="0">
              <a:lnSpc>
                <a:spcPct val="119166"/>
              </a:lnSpc>
              <a:spcBef>
                <a:spcPts val="0"/>
              </a:spcBef>
              <a:spcAft>
                <a:spcPts val="0"/>
              </a:spcAft>
              <a:buNone/>
            </a:pPr>
            <a:r>
              <a:rPr lang="en-IN" sz="1600">
                <a:solidFill>
                  <a:srgbClr val="FFFFFF"/>
                </a:solidFill>
                <a:latin typeface="Arial"/>
                <a:ea typeface="Arial"/>
                <a:cs typeface="Arial"/>
                <a:sym typeface="Arial"/>
              </a:rPr>
              <a:t>Web  Server</a:t>
            </a:r>
            <a:endParaRPr sz="1600">
              <a:latin typeface="Arial"/>
              <a:ea typeface="Arial"/>
              <a:cs typeface="Arial"/>
              <a:sym typeface="Arial"/>
            </a:endParaRPr>
          </a:p>
        </p:txBody>
      </p:sp>
      <p:sp>
        <p:nvSpPr>
          <p:cNvPr id="555" name="Google Shape;555;g6e8a369eec_0_487"/>
          <p:cNvSpPr txBox="1"/>
          <p:nvPr/>
        </p:nvSpPr>
        <p:spPr>
          <a:xfrm>
            <a:off x="5454700" y="1559033"/>
            <a:ext cx="1314000" cy="713700"/>
          </a:xfrm>
          <a:prstGeom prst="rect">
            <a:avLst/>
          </a:prstGeom>
          <a:solidFill>
            <a:srgbClr val="F15E22"/>
          </a:solidFill>
          <a:ln w="9525" cap="flat" cmpd="sng">
            <a:solidFill>
              <a:srgbClr val="D9D9D9"/>
            </a:solidFill>
            <a:prstDash val="solid"/>
            <a:round/>
            <a:headEnd type="none" w="sm" len="sm"/>
            <a:tailEnd type="none" w="sm" len="sm"/>
          </a:ln>
        </p:spPr>
        <p:txBody>
          <a:bodyPr spcFirstLastPara="1" wrap="square" lIns="0" tIns="116825" rIns="0" bIns="0" anchor="t" anchorCtr="0">
            <a:noAutofit/>
          </a:bodyPr>
          <a:lstStyle/>
          <a:p>
            <a:pPr marL="317500" marR="203200" lvl="0" indent="-101600" algn="l" rtl="0">
              <a:lnSpc>
                <a:spcPct val="119166"/>
              </a:lnSpc>
              <a:spcBef>
                <a:spcPts val="0"/>
              </a:spcBef>
              <a:spcAft>
                <a:spcPts val="0"/>
              </a:spcAft>
              <a:buNone/>
            </a:pPr>
            <a:r>
              <a:rPr lang="en-IN" sz="1600">
                <a:solidFill>
                  <a:srgbClr val="FFFFFF"/>
                </a:solidFill>
                <a:latin typeface="Arial"/>
                <a:ea typeface="Arial"/>
                <a:cs typeface="Arial"/>
                <a:sym typeface="Arial"/>
              </a:rPr>
              <a:t>Queueing  System</a:t>
            </a:r>
            <a:endParaRPr sz="1600">
              <a:latin typeface="Arial"/>
              <a:ea typeface="Arial"/>
              <a:cs typeface="Arial"/>
              <a:sym typeface="Arial"/>
            </a:endParaRPr>
          </a:p>
        </p:txBody>
      </p:sp>
      <p:sp>
        <p:nvSpPr>
          <p:cNvPr id="556" name="Google Shape;556;g6e8a369eec_0_487"/>
          <p:cNvSpPr/>
          <p:nvPr/>
        </p:nvSpPr>
        <p:spPr>
          <a:xfrm>
            <a:off x="5457098" y="4253300"/>
            <a:ext cx="1313205" cy="713293"/>
          </a:xfrm>
          <a:custGeom>
            <a:avLst/>
            <a:gdLst/>
            <a:ahLst/>
            <a:cxnLst/>
            <a:rect l="l" t="t" r="r" b="b"/>
            <a:pathLst>
              <a:path w="985520" h="535304" extrusionOk="0">
                <a:moveTo>
                  <a:pt x="0" y="0"/>
                </a:moveTo>
                <a:lnTo>
                  <a:pt x="984899" y="0"/>
                </a:lnTo>
                <a:lnTo>
                  <a:pt x="984899" y="535199"/>
                </a:lnTo>
                <a:lnTo>
                  <a:pt x="0" y="535199"/>
                </a:lnTo>
                <a:lnTo>
                  <a:pt x="0" y="0"/>
                </a:lnTo>
                <a:close/>
              </a:path>
            </a:pathLst>
          </a:custGeom>
          <a:solidFill>
            <a:srgbClr val="F4D6A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57" name="Google Shape;557;g6e8a369eec_0_487"/>
          <p:cNvSpPr txBox="1"/>
          <p:nvPr/>
        </p:nvSpPr>
        <p:spPr>
          <a:xfrm>
            <a:off x="5457098" y="4253300"/>
            <a:ext cx="1314000" cy="713700"/>
          </a:xfrm>
          <a:prstGeom prst="rect">
            <a:avLst/>
          </a:prstGeom>
          <a:noFill/>
          <a:ln w="9525" cap="flat" cmpd="sng">
            <a:solidFill>
              <a:srgbClr val="D9D9D9"/>
            </a:solidFill>
            <a:prstDash val="solid"/>
            <a:round/>
            <a:headEnd type="none" w="sm" len="sm"/>
            <a:tailEnd type="none" w="sm" len="sm"/>
          </a:ln>
        </p:spPr>
        <p:txBody>
          <a:bodyPr spcFirstLastPara="1" wrap="square" lIns="0" tIns="117675" rIns="0" bIns="0" anchor="t" anchorCtr="0">
            <a:noAutofit/>
          </a:bodyPr>
          <a:lstStyle/>
          <a:p>
            <a:pPr marL="520700" marR="190500" lvl="0" indent="-317500" algn="l" rtl="0">
              <a:lnSpc>
                <a:spcPct val="118333"/>
              </a:lnSpc>
              <a:spcBef>
                <a:spcPts val="0"/>
              </a:spcBef>
              <a:spcAft>
                <a:spcPts val="0"/>
              </a:spcAft>
              <a:buNone/>
            </a:pPr>
            <a:r>
              <a:rPr lang="en-IN" sz="1600">
                <a:latin typeface="Arial"/>
                <a:ea typeface="Arial"/>
                <a:cs typeface="Arial"/>
                <a:sym typeface="Arial"/>
              </a:rPr>
              <a:t>Metastore  DB</a:t>
            </a:r>
            <a:endParaRPr sz="1600">
              <a:latin typeface="Arial"/>
              <a:ea typeface="Arial"/>
              <a:cs typeface="Arial"/>
              <a:sym typeface="Arial"/>
            </a:endParaRPr>
          </a:p>
        </p:txBody>
      </p:sp>
      <p:sp>
        <p:nvSpPr>
          <p:cNvPr id="558" name="Google Shape;558;g6e8a369eec_0_487"/>
          <p:cNvSpPr/>
          <p:nvPr/>
        </p:nvSpPr>
        <p:spPr>
          <a:xfrm>
            <a:off x="10077599" y="3427132"/>
            <a:ext cx="886751" cy="886752"/>
          </a:xfrm>
          <a:custGeom>
            <a:avLst/>
            <a:gdLst/>
            <a:ahLst/>
            <a:cxnLst/>
            <a:rect l="l" t="t" r="r" b="b"/>
            <a:pathLst>
              <a:path w="665479" h="665480" extrusionOk="0">
                <a:moveTo>
                  <a:pt x="332549" y="665099"/>
                </a:moveTo>
                <a:lnTo>
                  <a:pt x="283408" y="661494"/>
                </a:lnTo>
                <a:lnTo>
                  <a:pt x="236505" y="651020"/>
                </a:lnTo>
                <a:lnTo>
                  <a:pt x="192355" y="634191"/>
                </a:lnTo>
                <a:lnTo>
                  <a:pt x="151472" y="611524"/>
                </a:lnTo>
                <a:lnTo>
                  <a:pt x="114372" y="583531"/>
                </a:lnTo>
                <a:lnTo>
                  <a:pt x="81568" y="550727"/>
                </a:lnTo>
                <a:lnTo>
                  <a:pt x="53575" y="513626"/>
                </a:lnTo>
                <a:lnTo>
                  <a:pt x="30908" y="472744"/>
                </a:lnTo>
                <a:lnTo>
                  <a:pt x="14079" y="428594"/>
                </a:lnTo>
                <a:lnTo>
                  <a:pt x="3605" y="381691"/>
                </a:lnTo>
                <a:lnTo>
                  <a:pt x="0" y="332549"/>
                </a:lnTo>
                <a:lnTo>
                  <a:pt x="3605" y="283408"/>
                </a:lnTo>
                <a:lnTo>
                  <a:pt x="14079" y="236505"/>
                </a:lnTo>
                <a:lnTo>
                  <a:pt x="30908" y="192355"/>
                </a:lnTo>
                <a:lnTo>
                  <a:pt x="53575" y="151473"/>
                </a:lnTo>
                <a:lnTo>
                  <a:pt x="81568" y="114372"/>
                </a:lnTo>
                <a:lnTo>
                  <a:pt x="114372" y="81568"/>
                </a:lnTo>
                <a:lnTo>
                  <a:pt x="151472" y="53575"/>
                </a:lnTo>
                <a:lnTo>
                  <a:pt x="192355" y="30908"/>
                </a:lnTo>
                <a:lnTo>
                  <a:pt x="236505" y="14079"/>
                </a:lnTo>
                <a:lnTo>
                  <a:pt x="283408" y="3605"/>
                </a:lnTo>
                <a:lnTo>
                  <a:pt x="332549" y="0"/>
                </a:lnTo>
                <a:lnTo>
                  <a:pt x="381691" y="3605"/>
                </a:lnTo>
                <a:lnTo>
                  <a:pt x="428594" y="14079"/>
                </a:lnTo>
                <a:lnTo>
                  <a:pt x="472744" y="30908"/>
                </a:lnTo>
                <a:lnTo>
                  <a:pt x="513627" y="53575"/>
                </a:lnTo>
                <a:lnTo>
                  <a:pt x="550727" y="81568"/>
                </a:lnTo>
                <a:lnTo>
                  <a:pt x="583531" y="114372"/>
                </a:lnTo>
                <a:lnTo>
                  <a:pt x="611524" y="151473"/>
                </a:lnTo>
                <a:lnTo>
                  <a:pt x="634191" y="192355"/>
                </a:lnTo>
                <a:lnTo>
                  <a:pt x="651020" y="236505"/>
                </a:lnTo>
                <a:lnTo>
                  <a:pt x="661494" y="283408"/>
                </a:lnTo>
                <a:lnTo>
                  <a:pt x="665099" y="332549"/>
                </a:lnTo>
                <a:lnTo>
                  <a:pt x="661494" y="381691"/>
                </a:lnTo>
                <a:lnTo>
                  <a:pt x="651020" y="428594"/>
                </a:lnTo>
                <a:lnTo>
                  <a:pt x="634191" y="472744"/>
                </a:lnTo>
                <a:lnTo>
                  <a:pt x="611524" y="513626"/>
                </a:lnTo>
                <a:lnTo>
                  <a:pt x="583531" y="550727"/>
                </a:lnTo>
                <a:lnTo>
                  <a:pt x="550727" y="583531"/>
                </a:lnTo>
                <a:lnTo>
                  <a:pt x="513627" y="611524"/>
                </a:lnTo>
                <a:lnTo>
                  <a:pt x="472744" y="634191"/>
                </a:lnTo>
                <a:lnTo>
                  <a:pt x="428594" y="651020"/>
                </a:lnTo>
                <a:lnTo>
                  <a:pt x="381691" y="661494"/>
                </a:lnTo>
                <a:lnTo>
                  <a:pt x="332549" y="665099"/>
                </a:lnTo>
                <a:close/>
              </a:path>
            </a:pathLst>
          </a:custGeom>
          <a:solidFill>
            <a:srgbClr val="A5056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59" name="Google Shape;559;g6e8a369eec_0_487"/>
          <p:cNvSpPr/>
          <p:nvPr/>
        </p:nvSpPr>
        <p:spPr>
          <a:xfrm>
            <a:off x="10332758" y="3691736"/>
            <a:ext cx="376531" cy="93075"/>
          </a:xfrm>
          <a:custGeom>
            <a:avLst/>
            <a:gdLst/>
            <a:ahLst/>
            <a:cxnLst/>
            <a:rect l="l" t="t" r="r" b="b"/>
            <a:pathLst>
              <a:path w="282575" h="69850" extrusionOk="0">
                <a:moveTo>
                  <a:pt x="34640" y="69281"/>
                </a:moveTo>
                <a:lnTo>
                  <a:pt x="21157" y="66559"/>
                </a:lnTo>
                <a:lnTo>
                  <a:pt x="10146" y="59135"/>
                </a:lnTo>
                <a:lnTo>
                  <a:pt x="2722" y="48124"/>
                </a:lnTo>
                <a:lnTo>
                  <a:pt x="0" y="34640"/>
                </a:lnTo>
                <a:lnTo>
                  <a:pt x="2722" y="21157"/>
                </a:lnTo>
                <a:lnTo>
                  <a:pt x="10146" y="10146"/>
                </a:lnTo>
                <a:lnTo>
                  <a:pt x="21157" y="2722"/>
                </a:lnTo>
                <a:lnTo>
                  <a:pt x="34640" y="0"/>
                </a:lnTo>
                <a:lnTo>
                  <a:pt x="48124" y="2722"/>
                </a:lnTo>
                <a:lnTo>
                  <a:pt x="59135" y="10146"/>
                </a:lnTo>
                <a:lnTo>
                  <a:pt x="66559" y="21157"/>
                </a:lnTo>
                <a:lnTo>
                  <a:pt x="69281" y="34640"/>
                </a:lnTo>
                <a:lnTo>
                  <a:pt x="66559" y="48124"/>
                </a:lnTo>
                <a:lnTo>
                  <a:pt x="59135" y="59135"/>
                </a:lnTo>
                <a:lnTo>
                  <a:pt x="48124" y="66559"/>
                </a:lnTo>
                <a:lnTo>
                  <a:pt x="34640" y="69281"/>
                </a:lnTo>
                <a:close/>
              </a:path>
              <a:path w="282575" h="69850" extrusionOk="0">
                <a:moveTo>
                  <a:pt x="247718" y="69281"/>
                </a:moveTo>
                <a:lnTo>
                  <a:pt x="234235" y="66559"/>
                </a:lnTo>
                <a:lnTo>
                  <a:pt x="223224" y="59135"/>
                </a:lnTo>
                <a:lnTo>
                  <a:pt x="215800" y="48124"/>
                </a:lnTo>
                <a:lnTo>
                  <a:pt x="213078" y="34640"/>
                </a:lnTo>
                <a:lnTo>
                  <a:pt x="215800" y="21157"/>
                </a:lnTo>
                <a:lnTo>
                  <a:pt x="223224" y="10146"/>
                </a:lnTo>
                <a:lnTo>
                  <a:pt x="234235" y="2722"/>
                </a:lnTo>
                <a:lnTo>
                  <a:pt x="247718" y="0"/>
                </a:lnTo>
                <a:lnTo>
                  <a:pt x="261202" y="2722"/>
                </a:lnTo>
                <a:lnTo>
                  <a:pt x="272213" y="10146"/>
                </a:lnTo>
                <a:lnTo>
                  <a:pt x="279637" y="21157"/>
                </a:lnTo>
                <a:lnTo>
                  <a:pt x="282359" y="34640"/>
                </a:lnTo>
                <a:lnTo>
                  <a:pt x="279637" y="48124"/>
                </a:lnTo>
                <a:lnTo>
                  <a:pt x="272213" y="59135"/>
                </a:lnTo>
                <a:lnTo>
                  <a:pt x="261202" y="66559"/>
                </a:lnTo>
                <a:lnTo>
                  <a:pt x="247718" y="69281"/>
                </a:lnTo>
                <a:close/>
              </a:path>
            </a:pathLst>
          </a:custGeom>
          <a:solidFill>
            <a:srgbClr val="83035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60" name="Google Shape;560;g6e8a369eec_0_487"/>
          <p:cNvSpPr/>
          <p:nvPr/>
        </p:nvSpPr>
        <p:spPr>
          <a:xfrm>
            <a:off x="10326409" y="3685385"/>
            <a:ext cx="105300" cy="105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61" name="Google Shape;561;g6e8a369eec_0_487"/>
          <p:cNvSpPr/>
          <p:nvPr/>
        </p:nvSpPr>
        <p:spPr>
          <a:xfrm>
            <a:off x="10610515" y="3685385"/>
            <a:ext cx="105300" cy="1053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62" name="Google Shape;562;g6e8a369eec_0_487"/>
          <p:cNvSpPr/>
          <p:nvPr/>
        </p:nvSpPr>
        <p:spPr>
          <a:xfrm>
            <a:off x="10280673" y="4063903"/>
            <a:ext cx="480605" cy="82921"/>
          </a:xfrm>
          <a:custGeom>
            <a:avLst/>
            <a:gdLst/>
            <a:ahLst/>
            <a:cxnLst/>
            <a:rect l="l" t="t" r="r" b="b"/>
            <a:pathLst>
              <a:path w="360679" h="62230" extrusionOk="0">
                <a:moveTo>
                  <a:pt x="0" y="0"/>
                </a:moveTo>
                <a:lnTo>
                  <a:pt x="45054" y="27078"/>
                </a:lnTo>
                <a:lnTo>
                  <a:pt x="90096" y="46420"/>
                </a:lnTo>
                <a:lnTo>
                  <a:pt x="135124" y="58025"/>
                </a:lnTo>
                <a:lnTo>
                  <a:pt x="180139" y="61894"/>
                </a:lnTo>
                <a:lnTo>
                  <a:pt x="225141" y="58025"/>
                </a:lnTo>
                <a:lnTo>
                  <a:pt x="270130" y="46420"/>
                </a:lnTo>
                <a:lnTo>
                  <a:pt x="315105" y="27078"/>
                </a:lnTo>
                <a:lnTo>
                  <a:pt x="360067" y="0"/>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63" name="Google Shape;563;g6e8a369eec_0_487"/>
          <p:cNvSpPr/>
          <p:nvPr/>
        </p:nvSpPr>
        <p:spPr>
          <a:xfrm>
            <a:off x="10077599" y="3427133"/>
            <a:ext cx="886751" cy="886752"/>
          </a:xfrm>
          <a:custGeom>
            <a:avLst/>
            <a:gdLst/>
            <a:ahLst/>
            <a:cxnLst/>
            <a:rect l="l" t="t" r="r" b="b"/>
            <a:pathLst>
              <a:path w="665479" h="665480" extrusionOk="0">
                <a:moveTo>
                  <a:pt x="0" y="332549"/>
                </a:moveTo>
                <a:lnTo>
                  <a:pt x="3605" y="283408"/>
                </a:lnTo>
                <a:lnTo>
                  <a:pt x="14079" y="236505"/>
                </a:lnTo>
                <a:lnTo>
                  <a:pt x="30908" y="192355"/>
                </a:lnTo>
                <a:lnTo>
                  <a:pt x="53575" y="151473"/>
                </a:lnTo>
                <a:lnTo>
                  <a:pt x="81568" y="114372"/>
                </a:lnTo>
                <a:lnTo>
                  <a:pt x="114372" y="81568"/>
                </a:lnTo>
                <a:lnTo>
                  <a:pt x="151472" y="53575"/>
                </a:lnTo>
                <a:lnTo>
                  <a:pt x="192355" y="30908"/>
                </a:lnTo>
                <a:lnTo>
                  <a:pt x="236505" y="14079"/>
                </a:lnTo>
                <a:lnTo>
                  <a:pt x="283408" y="3605"/>
                </a:lnTo>
                <a:lnTo>
                  <a:pt x="332549" y="0"/>
                </a:lnTo>
                <a:lnTo>
                  <a:pt x="381691" y="3605"/>
                </a:lnTo>
                <a:lnTo>
                  <a:pt x="428594" y="14079"/>
                </a:lnTo>
                <a:lnTo>
                  <a:pt x="472744" y="30908"/>
                </a:lnTo>
                <a:lnTo>
                  <a:pt x="513627" y="53575"/>
                </a:lnTo>
                <a:lnTo>
                  <a:pt x="550727" y="81568"/>
                </a:lnTo>
                <a:lnTo>
                  <a:pt x="583531" y="114372"/>
                </a:lnTo>
                <a:lnTo>
                  <a:pt x="611524" y="151473"/>
                </a:lnTo>
                <a:lnTo>
                  <a:pt x="634191" y="192355"/>
                </a:lnTo>
                <a:lnTo>
                  <a:pt x="651020" y="236505"/>
                </a:lnTo>
                <a:lnTo>
                  <a:pt x="661494" y="283408"/>
                </a:lnTo>
                <a:lnTo>
                  <a:pt x="665099" y="332549"/>
                </a:lnTo>
                <a:lnTo>
                  <a:pt x="661494" y="381691"/>
                </a:lnTo>
                <a:lnTo>
                  <a:pt x="651020" y="428594"/>
                </a:lnTo>
                <a:lnTo>
                  <a:pt x="634191" y="472744"/>
                </a:lnTo>
                <a:lnTo>
                  <a:pt x="611524" y="513626"/>
                </a:lnTo>
                <a:lnTo>
                  <a:pt x="583531" y="550727"/>
                </a:lnTo>
                <a:lnTo>
                  <a:pt x="550727" y="583531"/>
                </a:lnTo>
                <a:lnTo>
                  <a:pt x="513627" y="611524"/>
                </a:lnTo>
                <a:lnTo>
                  <a:pt x="472744" y="634191"/>
                </a:lnTo>
                <a:lnTo>
                  <a:pt x="428594" y="651020"/>
                </a:lnTo>
                <a:lnTo>
                  <a:pt x="381691" y="661494"/>
                </a:lnTo>
                <a:lnTo>
                  <a:pt x="332549" y="665099"/>
                </a:lnTo>
                <a:lnTo>
                  <a:pt x="283408" y="661494"/>
                </a:lnTo>
                <a:lnTo>
                  <a:pt x="236505" y="651020"/>
                </a:lnTo>
                <a:lnTo>
                  <a:pt x="192355" y="634191"/>
                </a:lnTo>
                <a:lnTo>
                  <a:pt x="151472" y="611524"/>
                </a:lnTo>
                <a:lnTo>
                  <a:pt x="114372" y="583531"/>
                </a:lnTo>
                <a:lnTo>
                  <a:pt x="81568" y="550727"/>
                </a:lnTo>
                <a:lnTo>
                  <a:pt x="53575" y="513626"/>
                </a:lnTo>
                <a:lnTo>
                  <a:pt x="30908" y="472744"/>
                </a:lnTo>
                <a:lnTo>
                  <a:pt x="14079" y="428594"/>
                </a:lnTo>
                <a:lnTo>
                  <a:pt x="3605" y="381691"/>
                </a:lnTo>
                <a:lnTo>
                  <a:pt x="0" y="332549"/>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64" name="Google Shape;564;g6e8a369eec_0_487"/>
          <p:cNvSpPr/>
          <p:nvPr/>
        </p:nvSpPr>
        <p:spPr>
          <a:xfrm>
            <a:off x="8384998" y="3262933"/>
            <a:ext cx="1692275" cy="607527"/>
          </a:xfrm>
          <a:custGeom>
            <a:avLst/>
            <a:gdLst/>
            <a:ahLst/>
            <a:cxnLst/>
            <a:rect l="l" t="t" r="r" b="b"/>
            <a:pathLst>
              <a:path w="1270000" h="455930" extrusionOk="0">
                <a:moveTo>
                  <a:pt x="1269449" y="455699"/>
                </a:moveTo>
                <a:lnTo>
                  <a:pt x="606176" y="455699"/>
                </a:lnTo>
                <a:lnTo>
                  <a:pt x="606176" y="0"/>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65" name="Google Shape;565;g6e8a369eec_0_487"/>
          <p:cNvSpPr/>
          <p:nvPr/>
        </p:nvSpPr>
        <p:spPr>
          <a:xfrm>
            <a:off x="8327365" y="3241956"/>
            <a:ext cx="58382" cy="42307"/>
          </a:xfrm>
          <a:custGeom>
            <a:avLst/>
            <a:gdLst/>
            <a:ahLst/>
            <a:cxnLst/>
            <a:rect l="l" t="t" r="r" b="b"/>
            <a:pathLst>
              <a:path w="43814" h="31750" extrusionOk="0">
                <a:moveTo>
                  <a:pt x="43225" y="31465"/>
                </a:moveTo>
                <a:lnTo>
                  <a:pt x="0" y="15732"/>
                </a:lnTo>
                <a:lnTo>
                  <a:pt x="43225" y="0"/>
                </a:lnTo>
                <a:lnTo>
                  <a:pt x="43225" y="31465"/>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66" name="Google Shape;566;g6e8a369eec_0_487"/>
          <p:cNvSpPr/>
          <p:nvPr/>
        </p:nvSpPr>
        <p:spPr>
          <a:xfrm>
            <a:off x="8327365" y="3241956"/>
            <a:ext cx="58382" cy="42307"/>
          </a:xfrm>
          <a:custGeom>
            <a:avLst/>
            <a:gdLst/>
            <a:ahLst/>
            <a:cxnLst/>
            <a:rect l="l" t="t" r="r" b="b"/>
            <a:pathLst>
              <a:path w="43814" h="31750" extrusionOk="0">
                <a:moveTo>
                  <a:pt x="43225" y="0"/>
                </a:moveTo>
                <a:lnTo>
                  <a:pt x="0" y="15732"/>
                </a:lnTo>
                <a:lnTo>
                  <a:pt x="43225" y="31465"/>
                </a:lnTo>
                <a:lnTo>
                  <a:pt x="43225"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67" name="Google Shape;567;g6e8a369eec_0_487"/>
          <p:cNvSpPr/>
          <p:nvPr/>
        </p:nvSpPr>
        <p:spPr>
          <a:xfrm>
            <a:off x="1227600" y="1739367"/>
            <a:ext cx="1144824" cy="1144824"/>
          </a:xfrm>
          <a:custGeom>
            <a:avLst/>
            <a:gdLst/>
            <a:ahLst/>
            <a:cxnLst/>
            <a:rect l="l" t="t" r="r" b="b"/>
            <a:pathLst>
              <a:path w="859155" h="859155" extrusionOk="0">
                <a:moveTo>
                  <a:pt x="715747" y="858899"/>
                </a:moveTo>
                <a:lnTo>
                  <a:pt x="0" y="858899"/>
                </a:lnTo>
                <a:lnTo>
                  <a:pt x="0" y="0"/>
                </a:lnTo>
                <a:lnTo>
                  <a:pt x="858899" y="0"/>
                </a:lnTo>
                <a:lnTo>
                  <a:pt x="858899" y="715746"/>
                </a:lnTo>
                <a:lnTo>
                  <a:pt x="715747" y="858899"/>
                </a:lnTo>
                <a:close/>
              </a:path>
            </a:pathLst>
          </a:custGeom>
          <a:solidFill>
            <a:srgbClr val="B4A7D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68" name="Google Shape;568;g6e8a369eec_0_487"/>
          <p:cNvSpPr/>
          <p:nvPr/>
        </p:nvSpPr>
        <p:spPr>
          <a:xfrm>
            <a:off x="2181929" y="2693696"/>
            <a:ext cx="191227" cy="191227"/>
          </a:xfrm>
          <a:custGeom>
            <a:avLst/>
            <a:gdLst/>
            <a:ahLst/>
            <a:cxnLst/>
            <a:rect l="l" t="t" r="r" b="b"/>
            <a:pathLst>
              <a:path w="143510" h="143510" extrusionOk="0">
                <a:moveTo>
                  <a:pt x="0" y="143152"/>
                </a:moveTo>
                <a:lnTo>
                  <a:pt x="28630" y="28630"/>
                </a:lnTo>
                <a:lnTo>
                  <a:pt x="143152" y="0"/>
                </a:lnTo>
                <a:lnTo>
                  <a:pt x="0" y="143152"/>
                </a:lnTo>
                <a:close/>
              </a:path>
            </a:pathLst>
          </a:custGeom>
          <a:solidFill>
            <a:srgbClr val="8F85A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69" name="Google Shape;569;g6e8a369eec_0_487"/>
          <p:cNvSpPr/>
          <p:nvPr/>
        </p:nvSpPr>
        <p:spPr>
          <a:xfrm>
            <a:off x="1227600" y="1739367"/>
            <a:ext cx="1144824" cy="1144824"/>
          </a:xfrm>
          <a:custGeom>
            <a:avLst/>
            <a:gdLst/>
            <a:ahLst/>
            <a:cxnLst/>
            <a:rect l="l" t="t" r="r" b="b"/>
            <a:pathLst>
              <a:path w="859155" h="859155" extrusionOk="0">
                <a:moveTo>
                  <a:pt x="715747" y="858899"/>
                </a:moveTo>
                <a:lnTo>
                  <a:pt x="744377" y="744377"/>
                </a:lnTo>
                <a:lnTo>
                  <a:pt x="858899" y="715746"/>
                </a:lnTo>
                <a:lnTo>
                  <a:pt x="715747" y="858899"/>
                </a:lnTo>
                <a:lnTo>
                  <a:pt x="0" y="858899"/>
                </a:lnTo>
                <a:lnTo>
                  <a:pt x="0" y="0"/>
                </a:lnTo>
                <a:lnTo>
                  <a:pt x="858899" y="0"/>
                </a:lnTo>
                <a:lnTo>
                  <a:pt x="858899" y="715746"/>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70" name="Google Shape;570;g6e8a369eec_0_487"/>
          <p:cNvSpPr txBox="1"/>
          <p:nvPr/>
        </p:nvSpPr>
        <p:spPr>
          <a:xfrm>
            <a:off x="1495284" y="1950169"/>
            <a:ext cx="609600" cy="519300"/>
          </a:xfrm>
          <a:prstGeom prst="rect">
            <a:avLst/>
          </a:prstGeom>
          <a:noFill/>
          <a:ln>
            <a:noFill/>
          </a:ln>
        </p:spPr>
        <p:txBody>
          <a:bodyPr spcFirstLastPara="1" wrap="square" lIns="0" tIns="26225" rIns="0" bIns="0" anchor="t" anchorCtr="0">
            <a:noAutofit/>
          </a:bodyPr>
          <a:lstStyle/>
          <a:p>
            <a:pPr marL="12700" marR="12700" lvl="0" indent="101600" algn="l" rtl="0">
              <a:lnSpc>
                <a:spcPct val="119166"/>
              </a:lnSpc>
              <a:spcBef>
                <a:spcPts val="0"/>
              </a:spcBef>
              <a:spcAft>
                <a:spcPts val="0"/>
              </a:spcAft>
              <a:buNone/>
            </a:pPr>
            <a:r>
              <a:rPr lang="en-IN" sz="1600">
                <a:latin typeface="Arial"/>
                <a:ea typeface="Arial"/>
                <a:cs typeface="Arial"/>
                <a:sym typeface="Arial"/>
              </a:rPr>
              <a:t>Dag  Folder</a:t>
            </a:r>
            <a:endParaRPr sz="1600">
              <a:latin typeface="Arial"/>
              <a:ea typeface="Arial"/>
              <a:cs typeface="Arial"/>
              <a:sym typeface="Arial"/>
            </a:endParaRPr>
          </a:p>
        </p:txBody>
      </p:sp>
      <p:graphicFrame>
        <p:nvGraphicFramePr>
          <p:cNvPr id="571" name="Google Shape;571;g6e8a369eec_0_487"/>
          <p:cNvGraphicFramePr/>
          <p:nvPr/>
        </p:nvGraphicFramePr>
        <p:xfrm>
          <a:off x="6870149" y="4246949"/>
          <a:ext cx="1174350" cy="1042475"/>
        </p:xfrm>
        <a:graphic>
          <a:graphicData uri="http://schemas.openxmlformats.org/drawingml/2006/table">
            <a:tbl>
              <a:tblPr firstRow="1" bandRow="1">
                <a:noFill/>
                <a:tableStyleId>{FCDF20C3-697A-4EFA-B958-4543027146B2}</a:tableStyleId>
              </a:tblPr>
              <a:tblGrid>
                <a:gridCol w="201500">
                  <a:extLst>
                    <a:ext uri="{9D8B030D-6E8A-4147-A177-3AD203B41FA5}">
                      <a16:colId xmlns:a16="http://schemas.microsoft.com/office/drawing/2014/main" val="20000"/>
                    </a:ext>
                  </a:extLst>
                </a:gridCol>
                <a:gridCol w="848375">
                  <a:extLst>
                    <a:ext uri="{9D8B030D-6E8A-4147-A177-3AD203B41FA5}">
                      <a16:colId xmlns:a16="http://schemas.microsoft.com/office/drawing/2014/main" val="20001"/>
                    </a:ext>
                  </a:extLst>
                </a:gridCol>
                <a:gridCol w="124475">
                  <a:extLst>
                    <a:ext uri="{9D8B030D-6E8A-4147-A177-3AD203B41FA5}">
                      <a16:colId xmlns:a16="http://schemas.microsoft.com/office/drawing/2014/main" val="20002"/>
                    </a:ext>
                  </a:extLst>
                </a:gridCol>
              </a:tblGrid>
              <a:tr h="659675">
                <a:tc gridSpan="2">
                  <a:txBody>
                    <a:bodyPr/>
                    <a:lstStyle/>
                    <a:p>
                      <a:pPr marL="114300" marR="0" lvl="0" indent="0" algn="l" rtl="0">
                        <a:lnSpc>
                          <a:spcPct val="100000"/>
                        </a:lnSpc>
                        <a:spcBef>
                          <a:spcPts val="0"/>
                        </a:spcBef>
                        <a:spcAft>
                          <a:spcPts val="0"/>
                        </a:spcAft>
                        <a:buNone/>
                      </a:pPr>
                      <a:r>
                        <a:rPr lang="en-IN" sz="1600" u="none" strike="noStrike" cap="none">
                          <a:latin typeface="Arial"/>
                          <a:ea typeface="Arial"/>
                          <a:cs typeface="Arial"/>
                          <a:sym typeface="Arial"/>
                        </a:rPr>
                        <a:t>DagRun</a:t>
                      </a:r>
                      <a:endParaRPr sz="1600" u="none" strike="noStrike" cap="none">
                        <a:latin typeface="Arial"/>
                        <a:ea typeface="Arial"/>
                        <a:cs typeface="Arial"/>
                        <a:sym typeface="Arial"/>
                      </a:endParaRPr>
                    </a:p>
                  </a:txBody>
                  <a:tcPr marL="0" marR="0" marT="10582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solidFill>
                      <a:srgbClr val="F4D6AD"/>
                    </a:solidFill>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B w="9525" cap="flat" cmpd="sng">
                      <a:solidFill>
                        <a:srgbClr val="D9D9D9"/>
                      </a:solidFill>
                      <a:prstDash val="solid"/>
                      <a:round/>
                      <a:headEnd type="none" w="sm" len="sm"/>
                      <a:tailEnd type="none" w="sm" len="sm"/>
                    </a:lnB>
                    <a:solidFill>
                      <a:srgbClr val="1B212C"/>
                    </a:solidFill>
                  </a:tcPr>
                </a:tc>
                <a:extLst>
                  <a:ext uri="{0D108BD9-81ED-4DB2-BD59-A6C34878D82A}">
                    <a16:rowId xmlns:a16="http://schemas.microsoft.com/office/drawing/2014/main" val="10000"/>
                  </a:ext>
                </a:extLst>
              </a:tr>
              <a:tr h="382800">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B w="9525" cap="flat" cmpd="sng">
                      <a:solidFill>
                        <a:srgbClr val="D9D9D9"/>
                      </a:solidFill>
                      <a:prstDash val="solid"/>
                      <a:round/>
                      <a:headEnd type="none" w="sm" len="sm"/>
                      <a:tailEnd type="none" w="sm" len="sm"/>
                    </a:lnB>
                    <a:solidFill>
                      <a:srgbClr val="F4D6AD"/>
                    </a:solidFill>
                  </a:tcPr>
                </a:tc>
                <a:tc>
                  <a:txBody>
                    <a:bodyPr/>
                    <a:lstStyle/>
                    <a:p>
                      <a:pPr marL="114300" marR="0" lvl="0" indent="0" algn="l" rtl="0">
                        <a:lnSpc>
                          <a:spcPct val="100000"/>
                        </a:lnSpc>
                        <a:spcBef>
                          <a:spcPts val="0"/>
                        </a:spcBef>
                        <a:spcAft>
                          <a:spcPts val="0"/>
                        </a:spcAft>
                        <a:buNone/>
                      </a:pPr>
                      <a:r>
                        <a:rPr lang="en-IN" sz="1300" u="none" strike="noStrike" cap="none">
                          <a:solidFill>
                            <a:srgbClr val="FFFFFF"/>
                          </a:solidFill>
                          <a:latin typeface="Arial"/>
                          <a:ea typeface="Arial"/>
                          <a:cs typeface="Arial"/>
                          <a:sym typeface="Arial"/>
                        </a:rPr>
                        <a:t>Success</a:t>
                      </a:r>
                      <a:endParaRPr sz="1300" u="none" strike="noStrike" cap="none">
                        <a:latin typeface="Arial"/>
                        <a:ea typeface="Arial"/>
                        <a:cs typeface="Arial"/>
                        <a:sym typeface="Arial"/>
                      </a:endParaRPr>
                    </a:p>
                  </a:txBody>
                  <a:tcPr marL="0" marR="0" marT="8467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37761C"/>
                    </a:solidFill>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37761C"/>
                    </a:solidFill>
                  </a:tcPr>
                </a:tc>
                <a:extLst>
                  <a:ext uri="{0D108BD9-81ED-4DB2-BD59-A6C34878D82A}">
                    <a16:rowId xmlns:a16="http://schemas.microsoft.com/office/drawing/2014/main" val="10001"/>
                  </a:ext>
                </a:extLst>
              </a:tr>
            </a:tbl>
          </a:graphicData>
        </a:graphic>
      </p:graphicFrame>
      <p:graphicFrame>
        <p:nvGraphicFramePr>
          <p:cNvPr id="572" name="Google Shape;572;g6e8a369eec_0_487"/>
          <p:cNvGraphicFramePr/>
          <p:nvPr/>
        </p:nvGraphicFramePr>
        <p:xfrm>
          <a:off x="8160549" y="4243749"/>
          <a:ext cx="1749175" cy="1044075"/>
        </p:xfrm>
        <a:graphic>
          <a:graphicData uri="http://schemas.openxmlformats.org/drawingml/2006/table">
            <a:tbl>
              <a:tblPr firstRow="1" bandRow="1">
                <a:noFill/>
                <a:tableStyleId>{FCDF20C3-697A-4EFA-B958-4543027146B2}</a:tableStyleId>
              </a:tblPr>
              <a:tblGrid>
                <a:gridCol w="699325">
                  <a:extLst>
                    <a:ext uri="{9D8B030D-6E8A-4147-A177-3AD203B41FA5}">
                      <a16:colId xmlns:a16="http://schemas.microsoft.com/office/drawing/2014/main" val="20000"/>
                    </a:ext>
                  </a:extLst>
                </a:gridCol>
                <a:gridCol w="844125">
                  <a:extLst>
                    <a:ext uri="{9D8B030D-6E8A-4147-A177-3AD203B41FA5}">
                      <a16:colId xmlns:a16="http://schemas.microsoft.com/office/drawing/2014/main" val="20001"/>
                    </a:ext>
                  </a:extLst>
                </a:gridCol>
                <a:gridCol w="205725">
                  <a:extLst>
                    <a:ext uri="{9D8B030D-6E8A-4147-A177-3AD203B41FA5}">
                      <a16:colId xmlns:a16="http://schemas.microsoft.com/office/drawing/2014/main" val="20002"/>
                    </a:ext>
                  </a:extLst>
                </a:gridCol>
              </a:tblGrid>
              <a:tr h="662875">
                <a:tc gridSpan="2">
                  <a:txBody>
                    <a:bodyPr/>
                    <a:lstStyle/>
                    <a:p>
                      <a:pPr marL="114300" marR="0" lvl="0" indent="0" algn="l" rtl="0">
                        <a:lnSpc>
                          <a:spcPct val="100000"/>
                        </a:lnSpc>
                        <a:spcBef>
                          <a:spcPts val="0"/>
                        </a:spcBef>
                        <a:spcAft>
                          <a:spcPts val="0"/>
                        </a:spcAft>
                        <a:buNone/>
                      </a:pPr>
                      <a:r>
                        <a:rPr lang="en-IN" sz="1600" u="none" strike="noStrike" cap="none">
                          <a:latin typeface="Arial"/>
                          <a:ea typeface="Arial"/>
                          <a:cs typeface="Arial"/>
                          <a:sym typeface="Arial"/>
                        </a:rPr>
                        <a:t>TaskInstance</a:t>
                      </a:r>
                      <a:endParaRPr sz="1600" u="none" strike="noStrike" cap="none">
                        <a:latin typeface="Arial"/>
                        <a:ea typeface="Arial"/>
                        <a:cs typeface="Arial"/>
                        <a:sym typeface="Arial"/>
                      </a:endParaRPr>
                    </a:p>
                  </a:txBody>
                  <a:tcPr marL="0" marR="0" marT="10582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solidFill>
                      <a:srgbClr val="F4D6AD"/>
                    </a:solidFill>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B w="9525" cap="flat" cmpd="sng">
                      <a:solidFill>
                        <a:srgbClr val="D9D9D9"/>
                      </a:solidFill>
                      <a:prstDash val="solid"/>
                      <a:round/>
                      <a:headEnd type="none" w="sm" len="sm"/>
                      <a:tailEnd type="none" w="sm" len="sm"/>
                    </a:lnB>
                    <a:solidFill>
                      <a:srgbClr val="1B212C"/>
                    </a:solidFill>
                  </a:tcPr>
                </a:tc>
                <a:extLst>
                  <a:ext uri="{0D108BD9-81ED-4DB2-BD59-A6C34878D82A}">
                    <a16:rowId xmlns:a16="http://schemas.microsoft.com/office/drawing/2014/main" val="10000"/>
                  </a:ext>
                </a:extLst>
              </a:tr>
              <a:tr h="381200">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B w="9525" cap="flat" cmpd="sng">
                      <a:solidFill>
                        <a:srgbClr val="D9D9D9"/>
                      </a:solidFill>
                      <a:prstDash val="solid"/>
                      <a:round/>
                      <a:headEnd type="none" w="sm" len="sm"/>
                      <a:tailEnd type="none" w="sm" len="sm"/>
                    </a:lnB>
                    <a:solidFill>
                      <a:srgbClr val="F4D6AD"/>
                    </a:solidFill>
                  </a:tcPr>
                </a:tc>
                <a:tc>
                  <a:txBody>
                    <a:bodyPr/>
                    <a:lstStyle/>
                    <a:p>
                      <a:pPr marL="114300" marR="0" lvl="0" indent="0" algn="l" rtl="0">
                        <a:lnSpc>
                          <a:spcPct val="100000"/>
                        </a:lnSpc>
                        <a:spcBef>
                          <a:spcPts val="0"/>
                        </a:spcBef>
                        <a:spcAft>
                          <a:spcPts val="0"/>
                        </a:spcAft>
                        <a:buNone/>
                      </a:pPr>
                      <a:r>
                        <a:rPr lang="en-IN" sz="1300" u="none" strike="noStrike" cap="none">
                          <a:solidFill>
                            <a:srgbClr val="FFFFFF"/>
                          </a:solidFill>
                          <a:latin typeface="Arial"/>
                          <a:ea typeface="Arial"/>
                          <a:cs typeface="Arial"/>
                          <a:sym typeface="Arial"/>
                        </a:rPr>
                        <a:t>Success</a:t>
                      </a:r>
                      <a:endParaRPr sz="1300" u="none" strike="noStrike" cap="none">
                        <a:latin typeface="Arial"/>
                        <a:ea typeface="Arial"/>
                        <a:cs typeface="Arial"/>
                        <a:sym typeface="Arial"/>
                      </a:endParaRPr>
                    </a:p>
                  </a:txBody>
                  <a:tcPr marL="0" marR="0" marT="8467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37761C"/>
                    </a:solidFill>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37761C"/>
                    </a:solidFill>
                  </a:tcPr>
                </a:tc>
                <a:extLst>
                  <a:ext uri="{0D108BD9-81ED-4DB2-BD59-A6C34878D82A}">
                    <a16:rowId xmlns:a16="http://schemas.microsoft.com/office/drawing/2014/main" val="10001"/>
                  </a:ext>
                </a:extLst>
              </a:tr>
            </a:tbl>
          </a:graphicData>
        </a:graphic>
      </p:graphicFrame>
      <p:sp>
        <p:nvSpPr>
          <p:cNvPr id="573" name="Google Shape;573;g6e8a369eec_0_487"/>
          <p:cNvSpPr/>
          <p:nvPr/>
        </p:nvSpPr>
        <p:spPr>
          <a:xfrm>
            <a:off x="2965107" y="3822233"/>
            <a:ext cx="2537565" cy="1155824"/>
          </a:xfrm>
          <a:custGeom>
            <a:avLst/>
            <a:gdLst/>
            <a:ahLst/>
            <a:cxnLst/>
            <a:rect l="l" t="t" r="r" b="b"/>
            <a:pathLst>
              <a:path w="1904364" h="867410" extrusionOk="0">
                <a:moveTo>
                  <a:pt x="1904324" y="0"/>
                </a:moveTo>
                <a:lnTo>
                  <a:pt x="1850676" y="22031"/>
                </a:lnTo>
                <a:lnTo>
                  <a:pt x="1781641" y="49097"/>
                </a:lnTo>
                <a:lnTo>
                  <a:pt x="1741930" y="64351"/>
                </a:lnTo>
                <a:lnTo>
                  <a:pt x="1699065" y="80665"/>
                </a:lnTo>
                <a:lnTo>
                  <a:pt x="1653276" y="97971"/>
                </a:lnTo>
                <a:lnTo>
                  <a:pt x="1604792" y="116204"/>
                </a:lnTo>
                <a:lnTo>
                  <a:pt x="1553846" y="135296"/>
                </a:lnTo>
                <a:lnTo>
                  <a:pt x="1500668" y="155181"/>
                </a:lnTo>
                <a:lnTo>
                  <a:pt x="1445488" y="175792"/>
                </a:lnTo>
                <a:lnTo>
                  <a:pt x="1388536" y="197064"/>
                </a:lnTo>
                <a:lnTo>
                  <a:pt x="1330044" y="218929"/>
                </a:lnTo>
                <a:lnTo>
                  <a:pt x="1270241" y="241321"/>
                </a:lnTo>
                <a:lnTo>
                  <a:pt x="1209359" y="264173"/>
                </a:lnTo>
                <a:lnTo>
                  <a:pt x="1147628" y="287419"/>
                </a:lnTo>
                <a:lnTo>
                  <a:pt x="1085279" y="310993"/>
                </a:lnTo>
                <a:lnTo>
                  <a:pt x="1022542" y="334827"/>
                </a:lnTo>
                <a:lnTo>
                  <a:pt x="959647" y="358855"/>
                </a:lnTo>
                <a:lnTo>
                  <a:pt x="896826" y="383012"/>
                </a:lnTo>
                <a:lnTo>
                  <a:pt x="834309" y="407229"/>
                </a:lnTo>
                <a:lnTo>
                  <a:pt x="772326" y="431441"/>
                </a:lnTo>
                <a:lnTo>
                  <a:pt x="711108" y="455582"/>
                </a:lnTo>
                <a:lnTo>
                  <a:pt x="650886" y="479584"/>
                </a:lnTo>
                <a:lnTo>
                  <a:pt x="591891" y="503381"/>
                </a:lnTo>
                <a:lnTo>
                  <a:pt x="534352" y="526907"/>
                </a:lnTo>
                <a:lnTo>
                  <a:pt x="478500" y="550095"/>
                </a:lnTo>
                <a:lnTo>
                  <a:pt x="424566" y="572878"/>
                </a:lnTo>
                <a:lnTo>
                  <a:pt x="372781" y="595191"/>
                </a:lnTo>
                <a:lnTo>
                  <a:pt x="323375" y="616966"/>
                </a:lnTo>
                <a:lnTo>
                  <a:pt x="276578" y="638136"/>
                </a:lnTo>
                <a:lnTo>
                  <a:pt x="232622" y="658637"/>
                </a:lnTo>
                <a:lnTo>
                  <a:pt x="191737" y="678400"/>
                </a:lnTo>
                <a:lnTo>
                  <a:pt x="154153" y="697360"/>
                </a:lnTo>
                <a:lnTo>
                  <a:pt x="120101" y="715449"/>
                </a:lnTo>
                <a:lnTo>
                  <a:pt x="63515" y="748752"/>
                </a:lnTo>
                <a:lnTo>
                  <a:pt x="23823" y="777776"/>
                </a:lnTo>
                <a:lnTo>
                  <a:pt x="0" y="812124"/>
                </a:lnTo>
                <a:lnTo>
                  <a:pt x="3331" y="822506"/>
                </a:lnTo>
                <a:lnTo>
                  <a:pt x="53499" y="846416"/>
                </a:lnTo>
                <a:lnTo>
                  <a:pt x="116772" y="856875"/>
                </a:lnTo>
                <a:lnTo>
                  <a:pt x="156262" y="860624"/>
                </a:lnTo>
                <a:lnTo>
                  <a:pt x="200501" y="863459"/>
                </a:lnTo>
                <a:lnTo>
                  <a:pt x="249124" y="865434"/>
                </a:lnTo>
                <a:lnTo>
                  <a:pt x="301767" y="866604"/>
                </a:lnTo>
                <a:lnTo>
                  <a:pt x="358063" y="867024"/>
                </a:lnTo>
                <a:lnTo>
                  <a:pt x="417650" y="866749"/>
                </a:lnTo>
                <a:lnTo>
                  <a:pt x="480160" y="865832"/>
                </a:lnTo>
                <a:lnTo>
                  <a:pt x="545230" y="864329"/>
                </a:lnTo>
                <a:lnTo>
                  <a:pt x="612494" y="862294"/>
                </a:lnTo>
                <a:lnTo>
                  <a:pt x="681588" y="859782"/>
                </a:lnTo>
                <a:lnTo>
                  <a:pt x="752146" y="856847"/>
                </a:lnTo>
                <a:lnTo>
                  <a:pt x="823804" y="853545"/>
                </a:lnTo>
                <a:lnTo>
                  <a:pt x="873866" y="851072"/>
                </a:lnTo>
                <a:lnTo>
                  <a:pt x="924159" y="848466"/>
                </a:lnTo>
                <a:lnTo>
                  <a:pt x="974561" y="845747"/>
                </a:lnTo>
                <a:lnTo>
                  <a:pt x="1024953" y="842932"/>
                </a:lnTo>
                <a:lnTo>
                  <a:pt x="1075212" y="840039"/>
                </a:lnTo>
                <a:lnTo>
                  <a:pt x="1125218" y="837087"/>
                </a:lnTo>
                <a:lnTo>
                  <a:pt x="1174850" y="834094"/>
                </a:lnTo>
                <a:lnTo>
                  <a:pt x="1223986" y="831077"/>
                </a:lnTo>
                <a:lnTo>
                  <a:pt x="1272505" y="828055"/>
                </a:lnTo>
                <a:lnTo>
                  <a:pt x="1320286" y="825046"/>
                </a:lnTo>
                <a:lnTo>
                  <a:pt x="1367209" y="822068"/>
                </a:lnTo>
                <a:lnTo>
                  <a:pt x="1413152" y="819139"/>
                </a:lnTo>
                <a:lnTo>
                  <a:pt x="1457994" y="816277"/>
                </a:lnTo>
                <a:lnTo>
                  <a:pt x="1514443" y="812688"/>
                </a:lnTo>
                <a:lnTo>
                  <a:pt x="1568561" y="809282"/>
                </a:lnTo>
                <a:lnTo>
                  <a:pt x="1620082" y="806101"/>
                </a:lnTo>
                <a:lnTo>
                  <a:pt x="1668739" y="803183"/>
                </a:lnTo>
                <a:lnTo>
                  <a:pt x="1714266" y="800569"/>
                </a:lnTo>
                <a:lnTo>
                  <a:pt x="1753870" y="798430"/>
                </a:lnTo>
                <a:lnTo>
                  <a:pt x="1766370" y="797790"/>
                </a:lnTo>
                <a:lnTo>
                  <a:pt x="1771423" y="797544"/>
                </a:lnTo>
              </a:path>
            </a:pathLst>
          </a:custGeom>
          <a:noFill/>
          <a:ln w="190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74" name="Google Shape;574;g6e8a369eec_0_487"/>
          <p:cNvSpPr/>
          <p:nvPr/>
        </p:nvSpPr>
        <p:spPr>
          <a:xfrm>
            <a:off x="5312802" y="4830998"/>
            <a:ext cx="141900" cy="1092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75" name="Google Shape;575;g6e8a369eec_0_487"/>
          <p:cNvSpPr/>
          <p:nvPr/>
        </p:nvSpPr>
        <p:spPr>
          <a:xfrm>
            <a:off x="1298040" y="3697767"/>
            <a:ext cx="2507950" cy="1590739"/>
          </a:xfrm>
          <a:custGeom>
            <a:avLst/>
            <a:gdLst/>
            <a:ahLst/>
            <a:cxnLst/>
            <a:rect l="l" t="t" r="r" b="b"/>
            <a:pathLst>
              <a:path w="1882139" h="1193800" extrusionOk="0">
                <a:moveTo>
                  <a:pt x="209399" y="1193700"/>
                </a:moveTo>
                <a:lnTo>
                  <a:pt x="0" y="672900"/>
                </a:lnTo>
                <a:lnTo>
                  <a:pt x="1672199" y="0"/>
                </a:lnTo>
                <a:lnTo>
                  <a:pt x="1881599" y="520800"/>
                </a:lnTo>
                <a:lnTo>
                  <a:pt x="1602899" y="632950"/>
                </a:lnTo>
                <a:lnTo>
                  <a:pt x="1420044" y="782164"/>
                </a:lnTo>
                <a:lnTo>
                  <a:pt x="1184849" y="801175"/>
                </a:lnTo>
                <a:lnTo>
                  <a:pt x="209399" y="11937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76" name="Google Shape;576;g6e8a369eec_0_487"/>
          <p:cNvSpPr/>
          <p:nvPr/>
        </p:nvSpPr>
        <p:spPr>
          <a:xfrm>
            <a:off x="1298040" y="3697767"/>
            <a:ext cx="2507950" cy="1590739"/>
          </a:xfrm>
          <a:custGeom>
            <a:avLst/>
            <a:gdLst/>
            <a:ahLst/>
            <a:cxnLst/>
            <a:rect l="l" t="t" r="r" b="b"/>
            <a:pathLst>
              <a:path w="1882139" h="1193800" extrusionOk="0">
                <a:moveTo>
                  <a:pt x="1672199" y="0"/>
                </a:moveTo>
                <a:lnTo>
                  <a:pt x="1393499" y="112149"/>
                </a:lnTo>
                <a:lnTo>
                  <a:pt x="975449" y="280374"/>
                </a:lnTo>
                <a:lnTo>
                  <a:pt x="0" y="672900"/>
                </a:lnTo>
                <a:lnTo>
                  <a:pt x="122149" y="976700"/>
                </a:lnTo>
                <a:lnTo>
                  <a:pt x="174499" y="1106900"/>
                </a:lnTo>
                <a:lnTo>
                  <a:pt x="209399" y="1193700"/>
                </a:lnTo>
                <a:lnTo>
                  <a:pt x="1184849" y="801175"/>
                </a:lnTo>
                <a:lnTo>
                  <a:pt x="1420044" y="782164"/>
                </a:lnTo>
                <a:lnTo>
                  <a:pt x="1602899" y="632950"/>
                </a:lnTo>
                <a:lnTo>
                  <a:pt x="1881599" y="520800"/>
                </a:lnTo>
                <a:lnTo>
                  <a:pt x="1846699" y="433999"/>
                </a:lnTo>
                <a:lnTo>
                  <a:pt x="1794349" y="303799"/>
                </a:lnTo>
                <a:lnTo>
                  <a:pt x="1672199" y="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77" name="Google Shape;577;g6e8a369eec_0_487"/>
          <p:cNvSpPr txBox="1"/>
          <p:nvPr/>
        </p:nvSpPr>
        <p:spPr>
          <a:xfrm rot="-1259424">
            <a:off x="1681021" y="4454406"/>
            <a:ext cx="1440490" cy="203132"/>
          </a:xfrm>
          <a:prstGeom prst="rect">
            <a:avLst/>
          </a:prstGeom>
          <a:noFill/>
          <a:ln>
            <a:noFill/>
          </a:ln>
        </p:spPr>
        <p:txBody>
          <a:bodyPr spcFirstLastPara="1" wrap="square" lIns="0" tIns="0" rIns="0" bIns="0" anchor="t" anchorCtr="0">
            <a:noAutofit/>
          </a:bodyPr>
          <a:lstStyle/>
          <a:p>
            <a:pPr marL="0" marR="0" lvl="0" indent="0" algn="l" rtl="0">
              <a:lnSpc>
                <a:spcPct val="66666"/>
              </a:lnSpc>
              <a:spcBef>
                <a:spcPts val="0"/>
              </a:spcBef>
              <a:spcAft>
                <a:spcPts val="0"/>
              </a:spcAft>
              <a:buNone/>
            </a:pPr>
            <a:r>
              <a:rPr lang="en-IN" sz="1600"/>
              <a:t>   </a:t>
            </a:r>
            <a:r>
              <a:rPr lang="en-IN" sz="1600">
                <a:latin typeface="Arial"/>
                <a:ea typeface="Arial"/>
                <a:cs typeface="Arial"/>
                <a:sym typeface="Arial"/>
              </a:rPr>
              <a:t>Work</a:t>
            </a:r>
            <a:r>
              <a:rPr lang="en-IN" sz="1600"/>
              <a:t> Done?</a:t>
            </a:r>
            <a:endParaRPr sz="2400" baseline="30000">
              <a:latin typeface="Arial"/>
              <a:ea typeface="Arial"/>
              <a:cs typeface="Arial"/>
              <a:sym typeface="Arial"/>
            </a:endParaRPr>
          </a:p>
        </p:txBody>
      </p:sp>
      <p:pic>
        <p:nvPicPr>
          <p:cNvPr id="578" name="Google Shape;578;g6e8a369eec_0_487"/>
          <p:cNvPicPr preferRelativeResize="0"/>
          <p:nvPr/>
        </p:nvPicPr>
        <p:blipFill rotWithShape="1">
          <a:blip r:embed="rId6">
            <a:alphaModFix/>
          </a:blip>
          <a:srcRect/>
          <a:stretch/>
        </p:blipFill>
        <p:spPr>
          <a:xfrm>
            <a:off x="0" y="0"/>
            <a:ext cx="401467" cy="40146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g6e8a369eec_0_525"/>
          <p:cNvSpPr/>
          <p:nvPr/>
        </p:nvSpPr>
        <p:spPr>
          <a:xfrm>
            <a:off x="3380780" y="3814183"/>
            <a:ext cx="3664622" cy="1514586"/>
          </a:xfrm>
          <a:custGeom>
            <a:avLst/>
            <a:gdLst/>
            <a:ahLst/>
            <a:cxnLst/>
            <a:rect l="l" t="t" r="r" b="b"/>
            <a:pathLst>
              <a:path w="2750185" h="1136650" extrusionOk="0">
                <a:moveTo>
                  <a:pt x="2750085" y="0"/>
                </a:moveTo>
                <a:lnTo>
                  <a:pt x="2693932" y="8698"/>
                </a:lnTo>
                <a:lnTo>
                  <a:pt x="2626424" y="18151"/>
                </a:lnTo>
                <a:lnTo>
                  <a:pt x="2548610" y="28353"/>
                </a:lnTo>
                <a:lnTo>
                  <a:pt x="2506166" y="33734"/>
                </a:lnTo>
                <a:lnTo>
                  <a:pt x="2461539" y="39301"/>
                </a:lnTo>
                <a:lnTo>
                  <a:pt x="2414860" y="45052"/>
                </a:lnTo>
                <a:lnTo>
                  <a:pt x="2366261" y="50989"/>
                </a:lnTo>
                <a:lnTo>
                  <a:pt x="2315872" y="57109"/>
                </a:lnTo>
                <a:lnTo>
                  <a:pt x="2263826" y="63412"/>
                </a:lnTo>
                <a:lnTo>
                  <a:pt x="2210252" y="69898"/>
                </a:lnTo>
                <a:lnTo>
                  <a:pt x="2155282" y="76567"/>
                </a:lnTo>
                <a:lnTo>
                  <a:pt x="2099048" y="83417"/>
                </a:lnTo>
                <a:lnTo>
                  <a:pt x="2041680" y="90448"/>
                </a:lnTo>
                <a:lnTo>
                  <a:pt x="1983310" y="97659"/>
                </a:lnTo>
                <a:lnTo>
                  <a:pt x="1924070" y="105051"/>
                </a:lnTo>
                <a:lnTo>
                  <a:pt x="1864089" y="112622"/>
                </a:lnTo>
                <a:lnTo>
                  <a:pt x="1803500" y="120371"/>
                </a:lnTo>
                <a:lnTo>
                  <a:pt x="1742433" y="128299"/>
                </a:lnTo>
                <a:lnTo>
                  <a:pt x="1681020" y="136405"/>
                </a:lnTo>
                <a:lnTo>
                  <a:pt x="1619392" y="144687"/>
                </a:lnTo>
                <a:lnTo>
                  <a:pt x="1557681" y="153146"/>
                </a:lnTo>
                <a:lnTo>
                  <a:pt x="1496016" y="161781"/>
                </a:lnTo>
                <a:lnTo>
                  <a:pt x="1434531" y="170591"/>
                </a:lnTo>
                <a:lnTo>
                  <a:pt x="1373355" y="179576"/>
                </a:lnTo>
                <a:lnTo>
                  <a:pt x="1312620" y="188735"/>
                </a:lnTo>
                <a:lnTo>
                  <a:pt x="1252457" y="198067"/>
                </a:lnTo>
                <a:lnTo>
                  <a:pt x="1192997" y="207573"/>
                </a:lnTo>
                <a:lnTo>
                  <a:pt x="1134372" y="217251"/>
                </a:lnTo>
                <a:lnTo>
                  <a:pt x="1076713" y="227101"/>
                </a:lnTo>
                <a:lnTo>
                  <a:pt x="1020151" y="237122"/>
                </a:lnTo>
                <a:lnTo>
                  <a:pt x="964817" y="247314"/>
                </a:lnTo>
                <a:lnTo>
                  <a:pt x="910842" y="257676"/>
                </a:lnTo>
                <a:lnTo>
                  <a:pt x="858358" y="268208"/>
                </a:lnTo>
                <a:lnTo>
                  <a:pt x="807496" y="278909"/>
                </a:lnTo>
                <a:lnTo>
                  <a:pt x="758386" y="289778"/>
                </a:lnTo>
                <a:lnTo>
                  <a:pt x="711161" y="300815"/>
                </a:lnTo>
                <a:lnTo>
                  <a:pt x="665951" y="312019"/>
                </a:lnTo>
                <a:lnTo>
                  <a:pt x="622887" y="323390"/>
                </a:lnTo>
                <a:lnTo>
                  <a:pt x="582102" y="334927"/>
                </a:lnTo>
                <a:lnTo>
                  <a:pt x="543725" y="346629"/>
                </a:lnTo>
                <a:lnTo>
                  <a:pt x="474722" y="370529"/>
                </a:lnTo>
                <a:lnTo>
                  <a:pt x="388477" y="408965"/>
                </a:lnTo>
                <a:lnTo>
                  <a:pt x="336483" y="438334"/>
                </a:lnTo>
                <a:lnTo>
                  <a:pt x="288346" y="470466"/>
                </a:lnTo>
                <a:lnTo>
                  <a:pt x="244037" y="504993"/>
                </a:lnTo>
                <a:lnTo>
                  <a:pt x="203526" y="541550"/>
                </a:lnTo>
                <a:lnTo>
                  <a:pt x="166783" y="579772"/>
                </a:lnTo>
                <a:lnTo>
                  <a:pt x="133777" y="619291"/>
                </a:lnTo>
                <a:lnTo>
                  <a:pt x="104480" y="659743"/>
                </a:lnTo>
                <a:lnTo>
                  <a:pt x="78861" y="700761"/>
                </a:lnTo>
                <a:lnTo>
                  <a:pt x="56890" y="741980"/>
                </a:lnTo>
                <a:lnTo>
                  <a:pt x="38537" y="783033"/>
                </a:lnTo>
                <a:lnTo>
                  <a:pt x="23772" y="823554"/>
                </a:lnTo>
                <a:lnTo>
                  <a:pt x="12566" y="863177"/>
                </a:lnTo>
                <a:lnTo>
                  <a:pt x="4889" y="901537"/>
                </a:lnTo>
                <a:lnTo>
                  <a:pt x="0" y="973001"/>
                </a:lnTo>
                <a:lnTo>
                  <a:pt x="2728" y="1005374"/>
                </a:lnTo>
                <a:lnTo>
                  <a:pt x="18381" y="1061572"/>
                </a:lnTo>
                <a:lnTo>
                  <a:pt x="47430" y="1103931"/>
                </a:lnTo>
                <a:lnTo>
                  <a:pt x="89635" y="1129524"/>
                </a:lnTo>
                <a:lnTo>
                  <a:pt x="137893" y="1136384"/>
                </a:lnTo>
                <a:lnTo>
                  <a:pt x="169662" y="1135872"/>
                </a:lnTo>
                <a:lnTo>
                  <a:pt x="246641" y="1127796"/>
                </a:lnTo>
                <a:lnTo>
                  <a:pt x="291117" y="1120563"/>
                </a:lnTo>
                <a:lnTo>
                  <a:pt x="339095" y="1111421"/>
                </a:lnTo>
                <a:lnTo>
                  <a:pt x="390207" y="1100538"/>
                </a:lnTo>
                <a:lnTo>
                  <a:pt x="444086" y="1088077"/>
                </a:lnTo>
                <a:lnTo>
                  <a:pt x="500366" y="1074206"/>
                </a:lnTo>
                <a:lnTo>
                  <a:pt x="558679" y="1059090"/>
                </a:lnTo>
                <a:lnTo>
                  <a:pt x="618657" y="1042896"/>
                </a:lnTo>
                <a:lnTo>
                  <a:pt x="679934" y="1025788"/>
                </a:lnTo>
                <a:lnTo>
                  <a:pt x="742142" y="1007934"/>
                </a:lnTo>
                <a:lnTo>
                  <a:pt x="804914" y="989499"/>
                </a:lnTo>
                <a:lnTo>
                  <a:pt x="857391" y="973813"/>
                </a:lnTo>
                <a:lnTo>
                  <a:pt x="909792" y="957935"/>
                </a:lnTo>
                <a:lnTo>
                  <a:pt x="961905" y="941960"/>
                </a:lnTo>
                <a:lnTo>
                  <a:pt x="1013517" y="925986"/>
                </a:lnTo>
                <a:lnTo>
                  <a:pt x="1064416" y="910107"/>
                </a:lnTo>
                <a:lnTo>
                  <a:pt x="1114389" y="894421"/>
                </a:lnTo>
                <a:lnTo>
                  <a:pt x="1163225" y="879022"/>
                </a:lnTo>
                <a:lnTo>
                  <a:pt x="1210710" y="864008"/>
                </a:lnTo>
                <a:lnTo>
                  <a:pt x="1256632" y="849474"/>
                </a:lnTo>
                <a:lnTo>
                  <a:pt x="1306161" y="833817"/>
                </a:lnTo>
                <a:lnTo>
                  <a:pt x="1353141" y="819026"/>
                </a:lnTo>
                <a:lnTo>
                  <a:pt x="1397269" y="805238"/>
                </a:lnTo>
                <a:lnTo>
                  <a:pt x="1438241" y="792589"/>
                </a:lnTo>
                <a:lnTo>
                  <a:pt x="1454651" y="787588"/>
                </a:lnTo>
              </a:path>
            </a:pathLst>
          </a:custGeom>
          <a:noFill/>
          <a:ln w="190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84" name="Google Shape;584;g6e8a369eec_0_525"/>
          <p:cNvSpPr/>
          <p:nvPr/>
        </p:nvSpPr>
        <p:spPr>
          <a:xfrm>
            <a:off x="5296065" y="4811268"/>
            <a:ext cx="147600" cy="105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85" name="Google Shape;585;g6e8a369eec_0_525"/>
          <p:cNvSpPr/>
          <p:nvPr/>
        </p:nvSpPr>
        <p:spPr>
          <a:xfrm>
            <a:off x="3425283" y="2445849"/>
            <a:ext cx="5373818" cy="1567893"/>
          </a:xfrm>
          <a:custGeom>
            <a:avLst/>
            <a:gdLst/>
            <a:ahLst/>
            <a:cxnLst/>
            <a:rect l="l" t="t" r="r" b="b"/>
            <a:pathLst>
              <a:path w="4032884" h="1176655" extrusionOk="0">
                <a:moveTo>
                  <a:pt x="0" y="0"/>
                </a:moveTo>
                <a:lnTo>
                  <a:pt x="4032599" y="0"/>
                </a:lnTo>
                <a:lnTo>
                  <a:pt x="4032599" y="1176299"/>
                </a:lnTo>
                <a:lnTo>
                  <a:pt x="0" y="1176299"/>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86" name="Google Shape;586;g6e8a369eec_0_525"/>
          <p:cNvSpPr txBox="1">
            <a:spLocks noGrp="1"/>
          </p:cNvSpPr>
          <p:nvPr>
            <p:ph type="title" idx="4294967295"/>
          </p:nvPr>
        </p:nvSpPr>
        <p:spPr>
          <a:xfrm>
            <a:off x="0" y="0"/>
            <a:ext cx="12192000" cy="521700"/>
          </a:xfrm>
          <a:prstGeom prst="rect">
            <a:avLst/>
          </a:prstGeom>
          <a:noFill/>
          <a:ln>
            <a:noFill/>
          </a:ln>
        </p:spPr>
        <p:txBody>
          <a:bodyPr spcFirstLastPara="1" wrap="square" lIns="0" tIns="16925" rIns="0" bIns="0" anchor="t" anchorCtr="0">
            <a:noAutofit/>
          </a:bodyPr>
          <a:lstStyle/>
          <a:p>
            <a:pPr marL="12700" lvl="0" indent="0" algn="l" rtl="0">
              <a:lnSpc>
                <a:spcPct val="100000"/>
              </a:lnSpc>
              <a:spcBef>
                <a:spcPts val="0"/>
              </a:spcBef>
              <a:spcAft>
                <a:spcPts val="0"/>
              </a:spcAft>
              <a:buNone/>
            </a:pPr>
            <a:r>
              <a:rPr lang="en-IN" sz="2400">
                <a:latin typeface="Quattrocento Sans"/>
                <a:ea typeface="Quattrocento Sans"/>
                <a:cs typeface="Quattrocento Sans"/>
                <a:sym typeface="Quattrocento Sans"/>
              </a:rPr>
              <a:t>      </a:t>
            </a:r>
            <a:r>
              <a:rPr lang="en-IN" sz="1800">
                <a:latin typeface="Quattrocento Sans"/>
                <a:ea typeface="Quattrocento Sans"/>
                <a:cs typeface="Quattrocento Sans"/>
                <a:sym typeface="Quattrocento Sans"/>
              </a:rPr>
              <a:t>How Your Work Gets Done - Cont?</a:t>
            </a:r>
            <a:endParaRPr sz="1800">
              <a:latin typeface="Quattrocento Sans"/>
              <a:ea typeface="Quattrocento Sans"/>
              <a:cs typeface="Quattrocento Sans"/>
              <a:sym typeface="Quattrocento Sans"/>
            </a:endParaRPr>
          </a:p>
        </p:txBody>
      </p:sp>
      <p:sp>
        <p:nvSpPr>
          <p:cNvPr id="587" name="Google Shape;587;g6e8a369eec_0_525"/>
          <p:cNvSpPr/>
          <p:nvPr/>
        </p:nvSpPr>
        <p:spPr>
          <a:xfrm>
            <a:off x="5454683" y="2573449"/>
            <a:ext cx="1313205" cy="1313204"/>
          </a:xfrm>
          <a:custGeom>
            <a:avLst/>
            <a:gdLst/>
            <a:ahLst/>
            <a:cxnLst/>
            <a:rect l="l" t="t" r="r" b="b"/>
            <a:pathLst>
              <a:path w="985520" h="985519" extrusionOk="0">
                <a:moveTo>
                  <a:pt x="820746" y="984899"/>
                </a:moveTo>
                <a:lnTo>
                  <a:pt x="164152"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4E556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88" name="Google Shape;588;g6e8a369eec_0_525"/>
          <p:cNvSpPr/>
          <p:nvPr/>
        </p:nvSpPr>
        <p:spPr>
          <a:xfrm>
            <a:off x="5454683" y="2573449"/>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2"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89" name="Google Shape;589;g6e8a369eec_0_525"/>
          <p:cNvSpPr txBox="1"/>
          <p:nvPr/>
        </p:nvSpPr>
        <p:spPr>
          <a:xfrm>
            <a:off x="5636852" y="3084337"/>
            <a:ext cx="947700" cy="2775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IN" sz="1600">
                <a:solidFill>
                  <a:srgbClr val="FFFFFF"/>
                </a:solidFill>
                <a:latin typeface="Arial"/>
                <a:ea typeface="Arial"/>
                <a:cs typeface="Arial"/>
                <a:sym typeface="Arial"/>
              </a:rPr>
              <a:t>Scheduler</a:t>
            </a:r>
            <a:endParaRPr sz="1600">
              <a:latin typeface="Arial"/>
              <a:ea typeface="Arial"/>
              <a:cs typeface="Arial"/>
              <a:sym typeface="Arial"/>
            </a:endParaRPr>
          </a:p>
        </p:txBody>
      </p:sp>
      <p:sp>
        <p:nvSpPr>
          <p:cNvPr id="590" name="Google Shape;590;g6e8a369eec_0_525"/>
          <p:cNvSpPr/>
          <p:nvPr/>
        </p:nvSpPr>
        <p:spPr>
          <a:xfrm>
            <a:off x="3913716" y="2573449"/>
            <a:ext cx="1313205" cy="1313204"/>
          </a:xfrm>
          <a:custGeom>
            <a:avLst/>
            <a:gdLst/>
            <a:ahLst/>
            <a:cxnLst/>
            <a:rect l="l" t="t" r="r" b="b"/>
            <a:pathLst>
              <a:path w="985520" h="985519" extrusionOk="0">
                <a:moveTo>
                  <a:pt x="820746" y="984899"/>
                </a:moveTo>
                <a:lnTo>
                  <a:pt x="164153"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3"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1B212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91" name="Google Shape;591;g6e8a369eec_0_525"/>
          <p:cNvSpPr/>
          <p:nvPr/>
        </p:nvSpPr>
        <p:spPr>
          <a:xfrm>
            <a:off x="3913716" y="2573449"/>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3"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3"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92" name="Google Shape;592;g6e8a369eec_0_525"/>
          <p:cNvSpPr txBox="1"/>
          <p:nvPr/>
        </p:nvSpPr>
        <p:spPr>
          <a:xfrm>
            <a:off x="4152440" y="2963688"/>
            <a:ext cx="833100" cy="519300"/>
          </a:xfrm>
          <a:prstGeom prst="rect">
            <a:avLst/>
          </a:prstGeom>
          <a:noFill/>
          <a:ln>
            <a:noFill/>
          </a:ln>
        </p:spPr>
        <p:txBody>
          <a:bodyPr spcFirstLastPara="1" wrap="square" lIns="0" tIns="26225" rIns="0" bIns="0" anchor="t" anchorCtr="0">
            <a:noAutofit/>
          </a:bodyPr>
          <a:lstStyle/>
          <a:p>
            <a:pPr marL="152400" marR="12700" lvl="0" indent="-139700" algn="l" rtl="0">
              <a:lnSpc>
                <a:spcPct val="119166"/>
              </a:lnSpc>
              <a:spcBef>
                <a:spcPts val="0"/>
              </a:spcBef>
              <a:spcAft>
                <a:spcPts val="0"/>
              </a:spcAft>
              <a:buNone/>
            </a:pPr>
            <a:r>
              <a:rPr lang="en-IN" sz="1600">
                <a:solidFill>
                  <a:srgbClr val="FFFFFF"/>
                </a:solidFill>
                <a:latin typeface="Arial"/>
                <a:ea typeface="Arial"/>
                <a:cs typeface="Arial"/>
                <a:sym typeface="Arial"/>
              </a:rPr>
              <a:t>Executor  (1 - n)</a:t>
            </a:r>
            <a:endParaRPr sz="1600">
              <a:latin typeface="Arial"/>
              <a:ea typeface="Arial"/>
              <a:cs typeface="Arial"/>
              <a:sym typeface="Arial"/>
            </a:endParaRPr>
          </a:p>
        </p:txBody>
      </p:sp>
      <p:sp>
        <p:nvSpPr>
          <p:cNvPr id="593" name="Google Shape;593;g6e8a369eec_0_525"/>
          <p:cNvSpPr/>
          <p:nvPr/>
        </p:nvSpPr>
        <p:spPr>
          <a:xfrm>
            <a:off x="6995649" y="2573449"/>
            <a:ext cx="1313205" cy="1313204"/>
          </a:xfrm>
          <a:custGeom>
            <a:avLst/>
            <a:gdLst/>
            <a:ahLst/>
            <a:cxnLst/>
            <a:rect l="l" t="t" r="r" b="b"/>
            <a:pathLst>
              <a:path w="985520" h="985519" extrusionOk="0">
                <a:moveTo>
                  <a:pt x="820746" y="984899"/>
                </a:moveTo>
                <a:lnTo>
                  <a:pt x="164152" y="984899"/>
                </a:lnTo>
                <a:lnTo>
                  <a:pt x="120514" y="979036"/>
                </a:lnTo>
                <a:lnTo>
                  <a:pt x="81301" y="962488"/>
                </a:lnTo>
                <a:lnTo>
                  <a:pt x="48079" y="936820"/>
                </a:lnTo>
                <a:lnTo>
                  <a:pt x="22411" y="903597"/>
                </a:lnTo>
                <a:lnTo>
                  <a:pt x="5863" y="864385"/>
                </a:lnTo>
                <a:lnTo>
                  <a:pt x="0" y="820746"/>
                </a:lnTo>
                <a:lnTo>
                  <a:pt x="0" y="164153"/>
                </a:ln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close/>
              </a:path>
            </a:pathLst>
          </a:custGeom>
          <a:solidFill>
            <a:srgbClr val="7890C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94" name="Google Shape;594;g6e8a369eec_0_525"/>
          <p:cNvSpPr/>
          <p:nvPr/>
        </p:nvSpPr>
        <p:spPr>
          <a:xfrm>
            <a:off x="6995649" y="2573449"/>
            <a:ext cx="1313205" cy="1313204"/>
          </a:xfrm>
          <a:custGeom>
            <a:avLst/>
            <a:gdLst/>
            <a:ahLst/>
            <a:cxnLst/>
            <a:rect l="l" t="t" r="r" b="b"/>
            <a:pathLst>
              <a:path w="985520" h="985519" extrusionOk="0">
                <a:moveTo>
                  <a:pt x="0" y="164153"/>
                </a:moveTo>
                <a:lnTo>
                  <a:pt x="5863" y="120514"/>
                </a:lnTo>
                <a:lnTo>
                  <a:pt x="22411" y="81301"/>
                </a:lnTo>
                <a:lnTo>
                  <a:pt x="48079" y="48079"/>
                </a:lnTo>
                <a:lnTo>
                  <a:pt x="81301" y="22411"/>
                </a:lnTo>
                <a:lnTo>
                  <a:pt x="120514" y="5863"/>
                </a:lnTo>
                <a:lnTo>
                  <a:pt x="164152" y="0"/>
                </a:lnTo>
                <a:lnTo>
                  <a:pt x="820746" y="0"/>
                </a:lnTo>
                <a:lnTo>
                  <a:pt x="883565" y="12495"/>
                </a:lnTo>
                <a:lnTo>
                  <a:pt x="936820" y="48079"/>
                </a:lnTo>
                <a:lnTo>
                  <a:pt x="972404" y="101334"/>
                </a:lnTo>
                <a:lnTo>
                  <a:pt x="984899" y="164153"/>
                </a:lnTo>
                <a:lnTo>
                  <a:pt x="984899" y="820746"/>
                </a:lnTo>
                <a:lnTo>
                  <a:pt x="979036" y="864385"/>
                </a:lnTo>
                <a:lnTo>
                  <a:pt x="962488" y="903597"/>
                </a:lnTo>
                <a:lnTo>
                  <a:pt x="936820" y="936820"/>
                </a:lnTo>
                <a:lnTo>
                  <a:pt x="903598" y="962488"/>
                </a:lnTo>
                <a:lnTo>
                  <a:pt x="864385" y="979036"/>
                </a:lnTo>
                <a:lnTo>
                  <a:pt x="820746" y="984899"/>
                </a:lnTo>
                <a:lnTo>
                  <a:pt x="164152" y="984899"/>
                </a:lnTo>
                <a:lnTo>
                  <a:pt x="120514" y="979036"/>
                </a:lnTo>
                <a:lnTo>
                  <a:pt x="81301" y="962488"/>
                </a:lnTo>
                <a:lnTo>
                  <a:pt x="48079" y="936820"/>
                </a:lnTo>
                <a:lnTo>
                  <a:pt x="22411" y="903597"/>
                </a:lnTo>
                <a:lnTo>
                  <a:pt x="5863" y="864385"/>
                </a:lnTo>
                <a:lnTo>
                  <a:pt x="0" y="820746"/>
                </a:lnTo>
                <a:lnTo>
                  <a:pt x="0" y="164153"/>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95" name="Google Shape;595;g6e8a369eec_0_525"/>
          <p:cNvSpPr txBox="1"/>
          <p:nvPr/>
        </p:nvSpPr>
        <p:spPr>
          <a:xfrm>
            <a:off x="7336072" y="2963688"/>
            <a:ext cx="631500" cy="519300"/>
          </a:xfrm>
          <a:prstGeom prst="rect">
            <a:avLst/>
          </a:prstGeom>
          <a:noFill/>
          <a:ln>
            <a:noFill/>
          </a:ln>
        </p:spPr>
        <p:txBody>
          <a:bodyPr spcFirstLastPara="1" wrap="square" lIns="0" tIns="26225" rIns="0" bIns="0" anchor="t" anchorCtr="0">
            <a:noAutofit/>
          </a:bodyPr>
          <a:lstStyle/>
          <a:p>
            <a:pPr marL="12700" marR="12700" lvl="0" indent="101600" algn="l" rtl="0">
              <a:lnSpc>
                <a:spcPct val="119166"/>
              </a:lnSpc>
              <a:spcBef>
                <a:spcPts val="0"/>
              </a:spcBef>
              <a:spcAft>
                <a:spcPts val="0"/>
              </a:spcAft>
              <a:buNone/>
            </a:pPr>
            <a:r>
              <a:rPr lang="en-IN" sz="1600">
                <a:solidFill>
                  <a:srgbClr val="FFFFFF"/>
                </a:solidFill>
                <a:latin typeface="Arial"/>
                <a:ea typeface="Arial"/>
                <a:cs typeface="Arial"/>
                <a:sym typeface="Arial"/>
              </a:rPr>
              <a:t>Web  Server</a:t>
            </a:r>
            <a:endParaRPr sz="1600">
              <a:latin typeface="Arial"/>
              <a:ea typeface="Arial"/>
              <a:cs typeface="Arial"/>
              <a:sym typeface="Arial"/>
            </a:endParaRPr>
          </a:p>
        </p:txBody>
      </p:sp>
      <p:sp>
        <p:nvSpPr>
          <p:cNvPr id="596" name="Google Shape;596;g6e8a369eec_0_525"/>
          <p:cNvSpPr txBox="1"/>
          <p:nvPr/>
        </p:nvSpPr>
        <p:spPr>
          <a:xfrm>
            <a:off x="5454683" y="1526116"/>
            <a:ext cx="1314000" cy="713700"/>
          </a:xfrm>
          <a:prstGeom prst="rect">
            <a:avLst/>
          </a:prstGeom>
          <a:solidFill>
            <a:srgbClr val="F15E22"/>
          </a:solidFill>
          <a:ln w="9525" cap="flat" cmpd="sng">
            <a:solidFill>
              <a:srgbClr val="D9D9D9"/>
            </a:solidFill>
            <a:prstDash val="solid"/>
            <a:round/>
            <a:headEnd type="none" w="sm" len="sm"/>
            <a:tailEnd type="none" w="sm" len="sm"/>
          </a:ln>
        </p:spPr>
        <p:txBody>
          <a:bodyPr spcFirstLastPara="1" wrap="square" lIns="0" tIns="116825" rIns="0" bIns="0" anchor="t" anchorCtr="0">
            <a:noAutofit/>
          </a:bodyPr>
          <a:lstStyle/>
          <a:p>
            <a:pPr marL="317500" marR="203200" lvl="0" indent="-101600" algn="l" rtl="0">
              <a:lnSpc>
                <a:spcPct val="119166"/>
              </a:lnSpc>
              <a:spcBef>
                <a:spcPts val="0"/>
              </a:spcBef>
              <a:spcAft>
                <a:spcPts val="0"/>
              </a:spcAft>
              <a:buNone/>
            </a:pPr>
            <a:r>
              <a:rPr lang="en-IN" sz="1600">
                <a:solidFill>
                  <a:srgbClr val="FFFFFF"/>
                </a:solidFill>
                <a:latin typeface="Arial"/>
                <a:ea typeface="Arial"/>
                <a:cs typeface="Arial"/>
                <a:sym typeface="Arial"/>
              </a:rPr>
              <a:t>Queueing  System</a:t>
            </a:r>
            <a:endParaRPr sz="1600">
              <a:latin typeface="Arial"/>
              <a:ea typeface="Arial"/>
              <a:cs typeface="Arial"/>
              <a:sym typeface="Arial"/>
            </a:endParaRPr>
          </a:p>
        </p:txBody>
      </p:sp>
      <p:sp>
        <p:nvSpPr>
          <p:cNvPr id="597" name="Google Shape;597;g6e8a369eec_0_525"/>
          <p:cNvSpPr txBox="1"/>
          <p:nvPr/>
        </p:nvSpPr>
        <p:spPr>
          <a:xfrm>
            <a:off x="5457083" y="4220383"/>
            <a:ext cx="1314000" cy="713700"/>
          </a:xfrm>
          <a:prstGeom prst="rect">
            <a:avLst/>
          </a:prstGeom>
          <a:solidFill>
            <a:srgbClr val="F4D6AD"/>
          </a:solidFill>
          <a:ln w="9525" cap="flat" cmpd="sng">
            <a:solidFill>
              <a:srgbClr val="D9D9D9"/>
            </a:solidFill>
            <a:prstDash val="solid"/>
            <a:round/>
            <a:headEnd type="none" w="sm" len="sm"/>
            <a:tailEnd type="none" w="sm" len="sm"/>
          </a:ln>
        </p:spPr>
        <p:txBody>
          <a:bodyPr spcFirstLastPara="1" wrap="square" lIns="0" tIns="117675" rIns="0" bIns="0" anchor="t" anchorCtr="0">
            <a:noAutofit/>
          </a:bodyPr>
          <a:lstStyle/>
          <a:p>
            <a:pPr marL="520700" marR="190500" lvl="0" indent="-317500" algn="l" rtl="0">
              <a:lnSpc>
                <a:spcPct val="118333"/>
              </a:lnSpc>
              <a:spcBef>
                <a:spcPts val="0"/>
              </a:spcBef>
              <a:spcAft>
                <a:spcPts val="0"/>
              </a:spcAft>
              <a:buNone/>
            </a:pPr>
            <a:r>
              <a:rPr lang="en-IN" sz="1600">
                <a:latin typeface="Arial"/>
                <a:ea typeface="Arial"/>
                <a:cs typeface="Arial"/>
                <a:sym typeface="Arial"/>
              </a:rPr>
              <a:t>Metastore  DB</a:t>
            </a:r>
            <a:endParaRPr sz="1600">
              <a:latin typeface="Arial"/>
              <a:ea typeface="Arial"/>
              <a:cs typeface="Arial"/>
              <a:sym typeface="Arial"/>
            </a:endParaRPr>
          </a:p>
        </p:txBody>
      </p:sp>
      <p:sp>
        <p:nvSpPr>
          <p:cNvPr id="598" name="Google Shape;598;g6e8a369eec_0_525"/>
          <p:cNvSpPr/>
          <p:nvPr/>
        </p:nvSpPr>
        <p:spPr>
          <a:xfrm>
            <a:off x="10077582" y="3394216"/>
            <a:ext cx="886751" cy="886752"/>
          </a:xfrm>
          <a:custGeom>
            <a:avLst/>
            <a:gdLst/>
            <a:ahLst/>
            <a:cxnLst/>
            <a:rect l="l" t="t" r="r" b="b"/>
            <a:pathLst>
              <a:path w="665479" h="665480" extrusionOk="0">
                <a:moveTo>
                  <a:pt x="332549" y="665099"/>
                </a:moveTo>
                <a:lnTo>
                  <a:pt x="283408" y="661494"/>
                </a:lnTo>
                <a:lnTo>
                  <a:pt x="236505" y="651020"/>
                </a:lnTo>
                <a:lnTo>
                  <a:pt x="192355" y="634191"/>
                </a:lnTo>
                <a:lnTo>
                  <a:pt x="151472" y="611524"/>
                </a:lnTo>
                <a:lnTo>
                  <a:pt x="114372" y="583531"/>
                </a:lnTo>
                <a:lnTo>
                  <a:pt x="81568" y="550727"/>
                </a:lnTo>
                <a:lnTo>
                  <a:pt x="53575" y="513626"/>
                </a:lnTo>
                <a:lnTo>
                  <a:pt x="30908" y="472744"/>
                </a:lnTo>
                <a:lnTo>
                  <a:pt x="14079" y="428594"/>
                </a:lnTo>
                <a:lnTo>
                  <a:pt x="3605" y="381691"/>
                </a:lnTo>
                <a:lnTo>
                  <a:pt x="0" y="332549"/>
                </a:lnTo>
                <a:lnTo>
                  <a:pt x="3605" y="283408"/>
                </a:lnTo>
                <a:lnTo>
                  <a:pt x="14079" y="236505"/>
                </a:lnTo>
                <a:lnTo>
                  <a:pt x="30908" y="192355"/>
                </a:lnTo>
                <a:lnTo>
                  <a:pt x="53575" y="151473"/>
                </a:lnTo>
                <a:lnTo>
                  <a:pt x="81568" y="114372"/>
                </a:lnTo>
                <a:lnTo>
                  <a:pt x="114372" y="81568"/>
                </a:lnTo>
                <a:lnTo>
                  <a:pt x="151472" y="53575"/>
                </a:lnTo>
                <a:lnTo>
                  <a:pt x="192355" y="30908"/>
                </a:lnTo>
                <a:lnTo>
                  <a:pt x="236505" y="14079"/>
                </a:lnTo>
                <a:lnTo>
                  <a:pt x="283408" y="3605"/>
                </a:lnTo>
                <a:lnTo>
                  <a:pt x="332549" y="0"/>
                </a:lnTo>
                <a:lnTo>
                  <a:pt x="381691" y="3605"/>
                </a:lnTo>
                <a:lnTo>
                  <a:pt x="428594" y="14079"/>
                </a:lnTo>
                <a:lnTo>
                  <a:pt x="472744" y="30908"/>
                </a:lnTo>
                <a:lnTo>
                  <a:pt x="513627" y="53575"/>
                </a:lnTo>
                <a:lnTo>
                  <a:pt x="550727" y="81568"/>
                </a:lnTo>
                <a:lnTo>
                  <a:pt x="583531" y="114372"/>
                </a:lnTo>
                <a:lnTo>
                  <a:pt x="611524" y="151473"/>
                </a:lnTo>
                <a:lnTo>
                  <a:pt x="634191" y="192355"/>
                </a:lnTo>
                <a:lnTo>
                  <a:pt x="651020" y="236505"/>
                </a:lnTo>
                <a:lnTo>
                  <a:pt x="661494" y="283408"/>
                </a:lnTo>
                <a:lnTo>
                  <a:pt x="665099" y="332549"/>
                </a:lnTo>
                <a:lnTo>
                  <a:pt x="661494" y="381691"/>
                </a:lnTo>
                <a:lnTo>
                  <a:pt x="651020" y="428594"/>
                </a:lnTo>
                <a:lnTo>
                  <a:pt x="634191" y="472744"/>
                </a:lnTo>
                <a:lnTo>
                  <a:pt x="611524" y="513626"/>
                </a:lnTo>
                <a:lnTo>
                  <a:pt x="583531" y="550727"/>
                </a:lnTo>
                <a:lnTo>
                  <a:pt x="550727" y="583531"/>
                </a:lnTo>
                <a:lnTo>
                  <a:pt x="513627" y="611524"/>
                </a:lnTo>
                <a:lnTo>
                  <a:pt x="472744" y="634191"/>
                </a:lnTo>
                <a:lnTo>
                  <a:pt x="428594" y="651020"/>
                </a:lnTo>
                <a:lnTo>
                  <a:pt x="381691" y="661494"/>
                </a:lnTo>
                <a:lnTo>
                  <a:pt x="332549" y="665099"/>
                </a:lnTo>
                <a:close/>
              </a:path>
            </a:pathLst>
          </a:custGeom>
          <a:solidFill>
            <a:srgbClr val="A5056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599" name="Google Shape;599;g6e8a369eec_0_525"/>
          <p:cNvSpPr/>
          <p:nvPr/>
        </p:nvSpPr>
        <p:spPr>
          <a:xfrm>
            <a:off x="10332743" y="3658819"/>
            <a:ext cx="376531" cy="93075"/>
          </a:xfrm>
          <a:custGeom>
            <a:avLst/>
            <a:gdLst/>
            <a:ahLst/>
            <a:cxnLst/>
            <a:rect l="l" t="t" r="r" b="b"/>
            <a:pathLst>
              <a:path w="282575" h="69850" extrusionOk="0">
                <a:moveTo>
                  <a:pt x="34640" y="69281"/>
                </a:moveTo>
                <a:lnTo>
                  <a:pt x="21157" y="66559"/>
                </a:lnTo>
                <a:lnTo>
                  <a:pt x="10146" y="59135"/>
                </a:lnTo>
                <a:lnTo>
                  <a:pt x="2722" y="48124"/>
                </a:lnTo>
                <a:lnTo>
                  <a:pt x="0" y="34640"/>
                </a:lnTo>
                <a:lnTo>
                  <a:pt x="2722" y="21157"/>
                </a:lnTo>
                <a:lnTo>
                  <a:pt x="10146" y="10146"/>
                </a:lnTo>
                <a:lnTo>
                  <a:pt x="21157" y="2722"/>
                </a:lnTo>
                <a:lnTo>
                  <a:pt x="34640" y="0"/>
                </a:lnTo>
                <a:lnTo>
                  <a:pt x="48124" y="2722"/>
                </a:lnTo>
                <a:lnTo>
                  <a:pt x="59135" y="10146"/>
                </a:lnTo>
                <a:lnTo>
                  <a:pt x="66559" y="21157"/>
                </a:lnTo>
                <a:lnTo>
                  <a:pt x="69281" y="34640"/>
                </a:lnTo>
                <a:lnTo>
                  <a:pt x="66559" y="48124"/>
                </a:lnTo>
                <a:lnTo>
                  <a:pt x="59135" y="59135"/>
                </a:lnTo>
                <a:lnTo>
                  <a:pt x="48124" y="66559"/>
                </a:lnTo>
                <a:lnTo>
                  <a:pt x="34640" y="69281"/>
                </a:lnTo>
                <a:close/>
              </a:path>
              <a:path w="282575" h="69850" extrusionOk="0">
                <a:moveTo>
                  <a:pt x="247718" y="69281"/>
                </a:moveTo>
                <a:lnTo>
                  <a:pt x="234235" y="66559"/>
                </a:lnTo>
                <a:lnTo>
                  <a:pt x="223224" y="59135"/>
                </a:lnTo>
                <a:lnTo>
                  <a:pt x="215800" y="48124"/>
                </a:lnTo>
                <a:lnTo>
                  <a:pt x="213078" y="34640"/>
                </a:lnTo>
                <a:lnTo>
                  <a:pt x="215800" y="21157"/>
                </a:lnTo>
                <a:lnTo>
                  <a:pt x="223224" y="10146"/>
                </a:lnTo>
                <a:lnTo>
                  <a:pt x="234235" y="2722"/>
                </a:lnTo>
                <a:lnTo>
                  <a:pt x="247718" y="0"/>
                </a:lnTo>
                <a:lnTo>
                  <a:pt x="261202" y="2722"/>
                </a:lnTo>
                <a:lnTo>
                  <a:pt x="272213" y="10146"/>
                </a:lnTo>
                <a:lnTo>
                  <a:pt x="279637" y="21157"/>
                </a:lnTo>
                <a:lnTo>
                  <a:pt x="282359" y="34640"/>
                </a:lnTo>
                <a:lnTo>
                  <a:pt x="279637" y="48124"/>
                </a:lnTo>
                <a:lnTo>
                  <a:pt x="272213" y="59135"/>
                </a:lnTo>
                <a:lnTo>
                  <a:pt x="261202" y="66559"/>
                </a:lnTo>
                <a:lnTo>
                  <a:pt x="247718" y="69281"/>
                </a:lnTo>
                <a:close/>
              </a:path>
            </a:pathLst>
          </a:custGeom>
          <a:solidFill>
            <a:srgbClr val="83035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600" name="Google Shape;600;g6e8a369eec_0_525"/>
          <p:cNvSpPr/>
          <p:nvPr/>
        </p:nvSpPr>
        <p:spPr>
          <a:xfrm>
            <a:off x="10326392" y="3652469"/>
            <a:ext cx="105300" cy="1053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601" name="Google Shape;601;g6e8a369eec_0_525"/>
          <p:cNvSpPr/>
          <p:nvPr/>
        </p:nvSpPr>
        <p:spPr>
          <a:xfrm>
            <a:off x="10610497" y="3652469"/>
            <a:ext cx="105300" cy="1053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602" name="Google Shape;602;g6e8a369eec_0_525"/>
          <p:cNvSpPr/>
          <p:nvPr/>
        </p:nvSpPr>
        <p:spPr>
          <a:xfrm>
            <a:off x="10280656" y="4030985"/>
            <a:ext cx="480605" cy="82921"/>
          </a:xfrm>
          <a:custGeom>
            <a:avLst/>
            <a:gdLst/>
            <a:ahLst/>
            <a:cxnLst/>
            <a:rect l="l" t="t" r="r" b="b"/>
            <a:pathLst>
              <a:path w="360679" h="62230" extrusionOk="0">
                <a:moveTo>
                  <a:pt x="0" y="0"/>
                </a:moveTo>
                <a:lnTo>
                  <a:pt x="45054" y="27078"/>
                </a:lnTo>
                <a:lnTo>
                  <a:pt x="90096" y="46420"/>
                </a:lnTo>
                <a:lnTo>
                  <a:pt x="135124" y="58025"/>
                </a:lnTo>
                <a:lnTo>
                  <a:pt x="180139" y="61894"/>
                </a:lnTo>
                <a:lnTo>
                  <a:pt x="225141" y="58025"/>
                </a:lnTo>
                <a:lnTo>
                  <a:pt x="270130" y="46420"/>
                </a:lnTo>
                <a:lnTo>
                  <a:pt x="315105" y="27078"/>
                </a:lnTo>
                <a:lnTo>
                  <a:pt x="360067" y="0"/>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603" name="Google Shape;603;g6e8a369eec_0_525"/>
          <p:cNvSpPr/>
          <p:nvPr/>
        </p:nvSpPr>
        <p:spPr>
          <a:xfrm>
            <a:off x="10077582" y="3394216"/>
            <a:ext cx="886751" cy="886752"/>
          </a:xfrm>
          <a:custGeom>
            <a:avLst/>
            <a:gdLst/>
            <a:ahLst/>
            <a:cxnLst/>
            <a:rect l="l" t="t" r="r" b="b"/>
            <a:pathLst>
              <a:path w="665479" h="665480" extrusionOk="0">
                <a:moveTo>
                  <a:pt x="0" y="332549"/>
                </a:moveTo>
                <a:lnTo>
                  <a:pt x="3605" y="283408"/>
                </a:lnTo>
                <a:lnTo>
                  <a:pt x="14079" y="236505"/>
                </a:lnTo>
                <a:lnTo>
                  <a:pt x="30908" y="192355"/>
                </a:lnTo>
                <a:lnTo>
                  <a:pt x="53575" y="151473"/>
                </a:lnTo>
                <a:lnTo>
                  <a:pt x="81568" y="114372"/>
                </a:lnTo>
                <a:lnTo>
                  <a:pt x="114372" y="81568"/>
                </a:lnTo>
                <a:lnTo>
                  <a:pt x="151472" y="53575"/>
                </a:lnTo>
                <a:lnTo>
                  <a:pt x="192355" y="30908"/>
                </a:lnTo>
                <a:lnTo>
                  <a:pt x="236505" y="14079"/>
                </a:lnTo>
                <a:lnTo>
                  <a:pt x="283408" y="3605"/>
                </a:lnTo>
                <a:lnTo>
                  <a:pt x="332549" y="0"/>
                </a:lnTo>
                <a:lnTo>
                  <a:pt x="381691" y="3605"/>
                </a:lnTo>
                <a:lnTo>
                  <a:pt x="428594" y="14079"/>
                </a:lnTo>
                <a:lnTo>
                  <a:pt x="472744" y="30908"/>
                </a:lnTo>
                <a:lnTo>
                  <a:pt x="513627" y="53575"/>
                </a:lnTo>
                <a:lnTo>
                  <a:pt x="550727" y="81568"/>
                </a:lnTo>
                <a:lnTo>
                  <a:pt x="583531" y="114372"/>
                </a:lnTo>
                <a:lnTo>
                  <a:pt x="611524" y="151473"/>
                </a:lnTo>
                <a:lnTo>
                  <a:pt x="634191" y="192355"/>
                </a:lnTo>
                <a:lnTo>
                  <a:pt x="651020" y="236505"/>
                </a:lnTo>
                <a:lnTo>
                  <a:pt x="661494" y="283408"/>
                </a:lnTo>
                <a:lnTo>
                  <a:pt x="665099" y="332549"/>
                </a:lnTo>
                <a:lnTo>
                  <a:pt x="661494" y="381691"/>
                </a:lnTo>
                <a:lnTo>
                  <a:pt x="651020" y="428594"/>
                </a:lnTo>
                <a:lnTo>
                  <a:pt x="634191" y="472744"/>
                </a:lnTo>
                <a:lnTo>
                  <a:pt x="611524" y="513626"/>
                </a:lnTo>
                <a:lnTo>
                  <a:pt x="583531" y="550727"/>
                </a:lnTo>
                <a:lnTo>
                  <a:pt x="550727" y="583531"/>
                </a:lnTo>
                <a:lnTo>
                  <a:pt x="513627" y="611524"/>
                </a:lnTo>
                <a:lnTo>
                  <a:pt x="472744" y="634191"/>
                </a:lnTo>
                <a:lnTo>
                  <a:pt x="428594" y="651020"/>
                </a:lnTo>
                <a:lnTo>
                  <a:pt x="381691" y="661494"/>
                </a:lnTo>
                <a:lnTo>
                  <a:pt x="332549" y="665099"/>
                </a:lnTo>
                <a:lnTo>
                  <a:pt x="283408" y="661494"/>
                </a:lnTo>
                <a:lnTo>
                  <a:pt x="236505" y="651020"/>
                </a:lnTo>
                <a:lnTo>
                  <a:pt x="192355" y="634191"/>
                </a:lnTo>
                <a:lnTo>
                  <a:pt x="151472" y="611524"/>
                </a:lnTo>
                <a:lnTo>
                  <a:pt x="114372" y="583531"/>
                </a:lnTo>
                <a:lnTo>
                  <a:pt x="81568" y="550727"/>
                </a:lnTo>
                <a:lnTo>
                  <a:pt x="53575" y="513626"/>
                </a:lnTo>
                <a:lnTo>
                  <a:pt x="30908" y="472744"/>
                </a:lnTo>
                <a:lnTo>
                  <a:pt x="14079" y="428594"/>
                </a:lnTo>
                <a:lnTo>
                  <a:pt x="3605" y="381691"/>
                </a:lnTo>
                <a:lnTo>
                  <a:pt x="0" y="332549"/>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604" name="Google Shape;604;g6e8a369eec_0_525"/>
          <p:cNvSpPr/>
          <p:nvPr/>
        </p:nvSpPr>
        <p:spPr>
          <a:xfrm>
            <a:off x="8384983" y="3230016"/>
            <a:ext cx="1692275" cy="607527"/>
          </a:xfrm>
          <a:custGeom>
            <a:avLst/>
            <a:gdLst/>
            <a:ahLst/>
            <a:cxnLst/>
            <a:rect l="l" t="t" r="r" b="b"/>
            <a:pathLst>
              <a:path w="1270000" h="455930" extrusionOk="0">
                <a:moveTo>
                  <a:pt x="1269449" y="455699"/>
                </a:moveTo>
                <a:lnTo>
                  <a:pt x="606176" y="455699"/>
                </a:lnTo>
                <a:lnTo>
                  <a:pt x="606176" y="0"/>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605" name="Google Shape;605;g6e8a369eec_0_525"/>
          <p:cNvSpPr/>
          <p:nvPr/>
        </p:nvSpPr>
        <p:spPr>
          <a:xfrm>
            <a:off x="8327348" y="3209039"/>
            <a:ext cx="58382" cy="42307"/>
          </a:xfrm>
          <a:custGeom>
            <a:avLst/>
            <a:gdLst/>
            <a:ahLst/>
            <a:cxnLst/>
            <a:rect l="l" t="t" r="r" b="b"/>
            <a:pathLst>
              <a:path w="43814" h="31750" extrusionOk="0">
                <a:moveTo>
                  <a:pt x="43225" y="31465"/>
                </a:moveTo>
                <a:lnTo>
                  <a:pt x="0" y="15732"/>
                </a:lnTo>
                <a:lnTo>
                  <a:pt x="43225" y="0"/>
                </a:lnTo>
                <a:lnTo>
                  <a:pt x="43225" y="31465"/>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606" name="Google Shape;606;g6e8a369eec_0_525"/>
          <p:cNvSpPr/>
          <p:nvPr/>
        </p:nvSpPr>
        <p:spPr>
          <a:xfrm>
            <a:off x="8327348" y="3209039"/>
            <a:ext cx="58382" cy="42307"/>
          </a:xfrm>
          <a:custGeom>
            <a:avLst/>
            <a:gdLst/>
            <a:ahLst/>
            <a:cxnLst/>
            <a:rect l="l" t="t" r="r" b="b"/>
            <a:pathLst>
              <a:path w="43814" h="31750" extrusionOk="0">
                <a:moveTo>
                  <a:pt x="43225" y="0"/>
                </a:moveTo>
                <a:lnTo>
                  <a:pt x="0" y="15732"/>
                </a:lnTo>
                <a:lnTo>
                  <a:pt x="43225" y="31465"/>
                </a:lnTo>
                <a:lnTo>
                  <a:pt x="43225"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607" name="Google Shape;607;g6e8a369eec_0_525"/>
          <p:cNvSpPr/>
          <p:nvPr/>
        </p:nvSpPr>
        <p:spPr>
          <a:xfrm>
            <a:off x="1227583" y="1706449"/>
            <a:ext cx="1144824" cy="1144824"/>
          </a:xfrm>
          <a:custGeom>
            <a:avLst/>
            <a:gdLst/>
            <a:ahLst/>
            <a:cxnLst/>
            <a:rect l="l" t="t" r="r" b="b"/>
            <a:pathLst>
              <a:path w="859155" h="859155" extrusionOk="0">
                <a:moveTo>
                  <a:pt x="715747" y="858899"/>
                </a:moveTo>
                <a:lnTo>
                  <a:pt x="0" y="858899"/>
                </a:lnTo>
                <a:lnTo>
                  <a:pt x="0" y="0"/>
                </a:lnTo>
                <a:lnTo>
                  <a:pt x="858899" y="0"/>
                </a:lnTo>
                <a:lnTo>
                  <a:pt x="858899" y="715746"/>
                </a:lnTo>
                <a:lnTo>
                  <a:pt x="715747" y="858899"/>
                </a:lnTo>
                <a:close/>
              </a:path>
            </a:pathLst>
          </a:custGeom>
          <a:solidFill>
            <a:srgbClr val="B4A7D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608" name="Google Shape;608;g6e8a369eec_0_525"/>
          <p:cNvSpPr/>
          <p:nvPr/>
        </p:nvSpPr>
        <p:spPr>
          <a:xfrm>
            <a:off x="2181912" y="2660779"/>
            <a:ext cx="191227" cy="191227"/>
          </a:xfrm>
          <a:custGeom>
            <a:avLst/>
            <a:gdLst/>
            <a:ahLst/>
            <a:cxnLst/>
            <a:rect l="l" t="t" r="r" b="b"/>
            <a:pathLst>
              <a:path w="143510" h="143510" extrusionOk="0">
                <a:moveTo>
                  <a:pt x="0" y="143152"/>
                </a:moveTo>
                <a:lnTo>
                  <a:pt x="28630" y="28630"/>
                </a:lnTo>
                <a:lnTo>
                  <a:pt x="143152" y="0"/>
                </a:lnTo>
                <a:lnTo>
                  <a:pt x="0" y="143152"/>
                </a:lnTo>
                <a:close/>
              </a:path>
            </a:pathLst>
          </a:custGeom>
          <a:solidFill>
            <a:srgbClr val="8F85A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609" name="Google Shape;609;g6e8a369eec_0_525"/>
          <p:cNvSpPr/>
          <p:nvPr/>
        </p:nvSpPr>
        <p:spPr>
          <a:xfrm>
            <a:off x="1227583" y="1706449"/>
            <a:ext cx="1144824" cy="1144824"/>
          </a:xfrm>
          <a:custGeom>
            <a:avLst/>
            <a:gdLst/>
            <a:ahLst/>
            <a:cxnLst/>
            <a:rect l="l" t="t" r="r" b="b"/>
            <a:pathLst>
              <a:path w="859155" h="859155" extrusionOk="0">
                <a:moveTo>
                  <a:pt x="715747" y="858899"/>
                </a:moveTo>
                <a:lnTo>
                  <a:pt x="744377" y="744377"/>
                </a:lnTo>
                <a:lnTo>
                  <a:pt x="858899" y="715746"/>
                </a:lnTo>
                <a:lnTo>
                  <a:pt x="715747" y="858899"/>
                </a:lnTo>
                <a:lnTo>
                  <a:pt x="0" y="858899"/>
                </a:lnTo>
                <a:lnTo>
                  <a:pt x="0" y="0"/>
                </a:lnTo>
                <a:lnTo>
                  <a:pt x="858899" y="0"/>
                </a:lnTo>
                <a:lnTo>
                  <a:pt x="858899" y="715746"/>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610" name="Google Shape;610;g6e8a369eec_0_525"/>
          <p:cNvSpPr txBox="1"/>
          <p:nvPr/>
        </p:nvSpPr>
        <p:spPr>
          <a:xfrm>
            <a:off x="1495267" y="1917253"/>
            <a:ext cx="609600" cy="519300"/>
          </a:xfrm>
          <a:prstGeom prst="rect">
            <a:avLst/>
          </a:prstGeom>
          <a:noFill/>
          <a:ln>
            <a:noFill/>
          </a:ln>
        </p:spPr>
        <p:txBody>
          <a:bodyPr spcFirstLastPara="1" wrap="square" lIns="0" tIns="26225" rIns="0" bIns="0" anchor="t" anchorCtr="0">
            <a:noAutofit/>
          </a:bodyPr>
          <a:lstStyle/>
          <a:p>
            <a:pPr marL="12700" marR="12700" lvl="0" indent="101600" algn="l" rtl="0">
              <a:lnSpc>
                <a:spcPct val="119166"/>
              </a:lnSpc>
              <a:spcBef>
                <a:spcPts val="0"/>
              </a:spcBef>
              <a:spcAft>
                <a:spcPts val="0"/>
              </a:spcAft>
              <a:buNone/>
            </a:pPr>
            <a:r>
              <a:rPr lang="en-IN" sz="1600">
                <a:latin typeface="Arial"/>
                <a:ea typeface="Arial"/>
                <a:cs typeface="Arial"/>
                <a:sym typeface="Arial"/>
              </a:rPr>
              <a:t>Dag  Folder</a:t>
            </a:r>
            <a:endParaRPr sz="1600">
              <a:latin typeface="Arial"/>
              <a:ea typeface="Arial"/>
              <a:cs typeface="Arial"/>
              <a:sym typeface="Arial"/>
            </a:endParaRPr>
          </a:p>
        </p:txBody>
      </p:sp>
      <p:sp>
        <p:nvSpPr>
          <p:cNvPr id="611" name="Google Shape;611;g6e8a369eec_0_525"/>
          <p:cNvSpPr/>
          <p:nvPr/>
        </p:nvSpPr>
        <p:spPr>
          <a:xfrm>
            <a:off x="6876483" y="4220383"/>
            <a:ext cx="1050057" cy="1039056"/>
          </a:xfrm>
          <a:custGeom>
            <a:avLst/>
            <a:gdLst/>
            <a:ahLst/>
            <a:cxnLst/>
            <a:rect l="l" t="t" r="r" b="b"/>
            <a:pathLst>
              <a:path w="788035" h="779779" extrusionOk="0">
                <a:moveTo>
                  <a:pt x="0" y="0"/>
                </a:moveTo>
                <a:lnTo>
                  <a:pt x="787699" y="0"/>
                </a:lnTo>
                <a:lnTo>
                  <a:pt x="787699" y="779449"/>
                </a:lnTo>
                <a:lnTo>
                  <a:pt x="0" y="779449"/>
                </a:lnTo>
                <a:lnTo>
                  <a:pt x="0" y="0"/>
                </a:lnTo>
                <a:close/>
              </a:path>
            </a:pathLst>
          </a:custGeom>
          <a:solidFill>
            <a:srgbClr val="F4D6A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612" name="Google Shape;612;g6e8a369eec_0_525"/>
          <p:cNvSpPr/>
          <p:nvPr/>
        </p:nvSpPr>
        <p:spPr>
          <a:xfrm>
            <a:off x="6876483" y="4220383"/>
            <a:ext cx="1050057" cy="1039056"/>
          </a:xfrm>
          <a:custGeom>
            <a:avLst/>
            <a:gdLst/>
            <a:ahLst/>
            <a:cxnLst/>
            <a:rect l="l" t="t" r="r" b="b"/>
            <a:pathLst>
              <a:path w="788035" h="779779" extrusionOk="0">
                <a:moveTo>
                  <a:pt x="0" y="0"/>
                </a:moveTo>
                <a:lnTo>
                  <a:pt x="787699" y="0"/>
                </a:lnTo>
                <a:lnTo>
                  <a:pt x="787699" y="779449"/>
                </a:lnTo>
                <a:lnTo>
                  <a:pt x="0" y="779449"/>
                </a:lnTo>
                <a:lnTo>
                  <a:pt x="0" y="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613" name="Google Shape;613;g6e8a369eec_0_525"/>
          <p:cNvSpPr txBox="1"/>
          <p:nvPr/>
        </p:nvSpPr>
        <p:spPr>
          <a:xfrm>
            <a:off x="6876483" y="4220383"/>
            <a:ext cx="1050900" cy="660300"/>
          </a:xfrm>
          <a:prstGeom prst="rect">
            <a:avLst/>
          </a:prstGeom>
          <a:noFill/>
          <a:ln w="9525" cap="flat" cmpd="sng">
            <a:solidFill>
              <a:srgbClr val="D9D9D9"/>
            </a:solidFill>
            <a:prstDash val="solid"/>
            <a:round/>
            <a:headEnd type="none" w="sm" len="sm"/>
            <a:tailEnd type="none" w="sm" len="sm"/>
          </a:ln>
        </p:spPr>
        <p:txBody>
          <a:bodyPr spcFirstLastPara="1" wrap="square" lIns="0" tIns="105825" rIns="0" bIns="0" anchor="t" anchorCtr="0">
            <a:noAutofit/>
          </a:bodyPr>
          <a:lstStyle/>
          <a:p>
            <a:pPr marL="114300" marR="0" lvl="0" indent="0" algn="l" rtl="0">
              <a:lnSpc>
                <a:spcPct val="100000"/>
              </a:lnSpc>
              <a:spcBef>
                <a:spcPts val="0"/>
              </a:spcBef>
              <a:spcAft>
                <a:spcPts val="0"/>
              </a:spcAft>
              <a:buNone/>
            </a:pPr>
            <a:r>
              <a:rPr lang="en-IN" sz="1600">
                <a:latin typeface="Arial"/>
                <a:ea typeface="Arial"/>
                <a:cs typeface="Arial"/>
                <a:sym typeface="Arial"/>
              </a:rPr>
              <a:t>DagRun</a:t>
            </a:r>
            <a:endParaRPr sz="1600">
              <a:latin typeface="Arial"/>
              <a:ea typeface="Arial"/>
              <a:cs typeface="Arial"/>
              <a:sym typeface="Arial"/>
            </a:endParaRPr>
          </a:p>
        </p:txBody>
      </p:sp>
      <p:sp>
        <p:nvSpPr>
          <p:cNvPr id="614" name="Google Shape;614;g6e8a369eec_0_525"/>
          <p:cNvSpPr/>
          <p:nvPr/>
        </p:nvSpPr>
        <p:spPr>
          <a:xfrm>
            <a:off x="7078198" y="4880049"/>
            <a:ext cx="973058" cy="385839"/>
          </a:xfrm>
          <a:custGeom>
            <a:avLst/>
            <a:gdLst/>
            <a:ahLst/>
            <a:cxnLst/>
            <a:rect l="l" t="t" r="r" b="b"/>
            <a:pathLst>
              <a:path w="730250" h="289560" extrusionOk="0">
                <a:moveTo>
                  <a:pt x="0" y="0"/>
                </a:moveTo>
                <a:lnTo>
                  <a:pt x="730199" y="0"/>
                </a:lnTo>
                <a:lnTo>
                  <a:pt x="730199" y="289499"/>
                </a:lnTo>
                <a:lnTo>
                  <a:pt x="0" y="289499"/>
                </a:lnTo>
                <a:lnTo>
                  <a:pt x="0" y="0"/>
                </a:lnTo>
                <a:close/>
              </a:path>
            </a:pathLst>
          </a:custGeom>
          <a:solidFill>
            <a:srgbClr val="37761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615" name="Google Shape;615;g6e8a369eec_0_525"/>
          <p:cNvSpPr/>
          <p:nvPr/>
        </p:nvSpPr>
        <p:spPr>
          <a:xfrm>
            <a:off x="7078198" y="4880049"/>
            <a:ext cx="973058" cy="385839"/>
          </a:xfrm>
          <a:custGeom>
            <a:avLst/>
            <a:gdLst/>
            <a:ahLst/>
            <a:cxnLst/>
            <a:rect l="l" t="t" r="r" b="b"/>
            <a:pathLst>
              <a:path w="730250" h="289560" extrusionOk="0">
                <a:moveTo>
                  <a:pt x="0" y="0"/>
                </a:moveTo>
                <a:lnTo>
                  <a:pt x="730199" y="0"/>
                </a:lnTo>
                <a:lnTo>
                  <a:pt x="730199" y="289499"/>
                </a:lnTo>
                <a:lnTo>
                  <a:pt x="0" y="289499"/>
                </a:lnTo>
                <a:lnTo>
                  <a:pt x="0" y="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616" name="Google Shape;616;g6e8a369eec_0_525"/>
          <p:cNvSpPr txBox="1"/>
          <p:nvPr/>
        </p:nvSpPr>
        <p:spPr>
          <a:xfrm>
            <a:off x="7084549" y="4886398"/>
            <a:ext cx="836400" cy="367500"/>
          </a:xfrm>
          <a:prstGeom prst="rect">
            <a:avLst/>
          </a:prstGeom>
          <a:solidFill>
            <a:srgbClr val="37761C"/>
          </a:solidFill>
          <a:ln>
            <a:noFill/>
          </a:ln>
        </p:spPr>
        <p:txBody>
          <a:bodyPr spcFirstLastPara="1" wrap="square" lIns="0" tIns="77875" rIns="0" bIns="0" anchor="t" anchorCtr="0">
            <a:noAutofit/>
          </a:bodyPr>
          <a:lstStyle/>
          <a:p>
            <a:pPr marL="101600" marR="0" lvl="0" indent="0" algn="l" rtl="0">
              <a:lnSpc>
                <a:spcPct val="100000"/>
              </a:lnSpc>
              <a:spcBef>
                <a:spcPts val="0"/>
              </a:spcBef>
              <a:spcAft>
                <a:spcPts val="0"/>
              </a:spcAft>
              <a:buNone/>
            </a:pPr>
            <a:r>
              <a:rPr lang="en-IN" sz="1300">
                <a:solidFill>
                  <a:srgbClr val="FFFFFF"/>
                </a:solidFill>
                <a:latin typeface="Arial"/>
                <a:ea typeface="Arial"/>
                <a:cs typeface="Arial"/>
                <a:sym typeface="Arial"/>
              </a:rPr>
              <a:t>Success</a:t>
            </a:r>
            <a:endParaRPr sz="1300">
              <a:latin typeface="Arial"/>
              <a:ea typeface="Arial"/>
              <a:cs typeface="Arial"/>
              <a:sym typeface="Arial"/>
            </a:endParaRPr>
          </a:p>
        </p:txBody>
      </p:sp>
      <p:graphicFrame>
        <p:nvGraphicFramePr>
          <p:cNvPr id="617" name="Google Shape;617;g6e8a369eec_0_525"/>
          <p:cNvGraphicFramePr/>
          <p:nvPr/>
        </p:nvGraphicFramePr>
        <p:xfrm>
          <a:off x="8160533" y="4210833"/>
          <a:ext cx="1749175" cy="1044075"/>
        </p:xfrm>
        <a:graphic>
          <a:graphicData uri="http://schemas.openxmlformats.org/drawingml/2006/table">
            <a:tbl>
              <a:tblPr firstRow="1" bandRow="1">
                <a:noFill/>
                <a:tableStyleId>{FCDF20C3-697A-4EFA-B958-4543027146B2}</a:tableStyleId>
              </a:tblPr>
              <a:tblGrid>
                <a:gridCol w="699325">
                  <a:extLst>
                    <a:ext uri="{9D8B030D-6E8A-4147-A177-3AD203B41FA5}">
                      <a16:colId xmlns:a16="http://schemas.microsoft.com/office/drawing/2014/main" val="20000"/>
                    </a:ext>
                  </a:extLst>
                </a:gridCol>
                <a:gridCol w="844125">
                  <a:extLst>
                    <a:ext uri="{9D8B030D-6E8A-4147-A177-3AD203B41FA5}">
                      <a16:colId xmlns:a16="http://schemas.microsoft.com/office/drawing/2014/main" val="20001"/>
                    </a:ext>
                  </a:extLst>
                </a:gridCol>
                <a:gridCol w="205725">
                  <a:extLst>
                    <a:ext uri="{9D8B030D-6E8A-4147-A177-3AD203B41FA5}">
                      <a16:colId xmlns:a16="http://schemas.microsoft.com/office/drawing/2014/main" val="20002"/>
                    </a:ext>
                  </a:extLst>
                </a:gridCol>
              </a:tblGrid>
              <a:tr h="662875">
                <a:tc gridSpan="2">
                  <a:txBody>
                    <a:bodyPr/>
                    <a:lstStyle/>
                    <a:p>
                      <a:pPr marL="114300" marR="0" lvl="0" indent="0" algn="l" rtl="0">
                        <a:lnSpc>
                          <a:spcPct val="100000"/>
                        </a:lnSpc>
                        <a:spcBef>
                          <a:spcPts val="0"/>
                        </a:spcBef>
                        <a:spcAft>
                          <a:spcPts val="0"/>
                        </a:spcAft>
                        <a:buNone/>
                      </a:pPr>
                      <a:r>
                        <a:rPr lang="en-IN" sz="1600" u="none" strike="noStrike" cap="none">
                          <a:latin typeface="Arial"/>
                          <a:ea typeface="Arial"/>
                          <a:cs typeface="Arial"/>
                          <a:sym typeface="Arial"/>
                        </a:rPr>
                        <a:t>TaskInstance</a:t>
                      </a:r>
                      <a:endParaRPr sz="1600" u="none" strike="noStrike" cap="none">
                        <a:latin typeface="Arial"/>
                        <a:ea typeface="Arial"/>
                        <a:cs typeface="Arial"/>
                        <a:sym typeface="Arial"/>
                      </a:endParaRPr>
                    </a:p>
                  </a:txBody>
                  <a:tcPr marL="0" marR="0" marT="10582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solidFill>
                      <a:srgbClr val="F4D6AD"/>
                    </a:solidFill>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B w="9525" cap="flat" cmpd="sng">
                      <a:solidFill>
                        <a:srgbClr val="D9D9D9"/>
                      </a:solidFill>
                      <a:prstDash val="solid"/>
                      <a:round/>
                      <a:headEnd type="none" w="sm" len="sm"/>
                      <a:tailEnd type="none" w="sm" len="sm"/>
                    </a:lnB>
                    <a:solidFill>
                      <a:srgbClr val="1B212C"/>
                    </a:solidFill>
                  </a:tcPr>
                </a:tc>
                <a:extLst>
                  <a:ext uri="{0D108BD9-81ED-4DB2-BD59-A6C34878D82A}">
                    <a16:rowId xmlns:a16="http://schemas.microsoft.com/office/drawing/2014/main" val="10000"/>
                  </a:ext>
                </a:extLst>
              </a:tr>
              <a:tr h="381200">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B w="9525" cap="flat" cmpd="sng">
                      <a:solidFill>
                        <a:srgbClr val="D9D9D9"/>
                      </a:solidFill>
                      <a:prstDash val="solid"/>
                      <a:round/>
                      <a:headEnd type="none" w="sm" len="sm"/>
                      <a:tailEnd type="none" w="sm" len="sm"/>
                    </a:lnB>
                    <a:solidFill>
                      <a:srgbClr val="F4D6AD"/>
                    </a:solidFill>
                  </a:tcPr>
                </a:tc>
                <a:tc>
                  <a:txBody>
                    <a:bodyPr/>
                    <a:lstStyle/>
                    <a:p>
                      <a:pPr marL="114300" marR="0" lvl="0" indent="0" algn="l" rtl="0">
                        <a:lnSpc>
                          <a:spcPct val="100000"/>
                        </a:lnSpc>
                        <a:spcBef>
                          <a:spcPts val="0"/>
                        </a:spcBef>
                        <a:spcAft>
                          <a:spcPts val="0"/>
                        </a:spcAft>
                        <a:buNone/>
                      </a:pPr>
                      <a:r>
                        <a:rPr lang="en-IN" sz="1300" u="none" strike="noStrike" cap="none">
                          <a:solidFill>
                            <a:srgbClr val="FFFFFF"/>
                          </a:solidFill>
                          <a:latin typeface="Arial"/>
                          <a:ea typeface="Arial"/>
                          <a:cs typeface="Arial"/>
                          <a:sym typeface="Arial"/>
                        </a:rPr>
                        <a:t>Success</a:t>
                      </a:r>
                      <a:endParaRPr sz="1300" u="none" strike="noStrike" cap="none">
                        <a:latin typeface="Arial"/>
                        <a:ea typeface="Arial"/>
                        <a:cs typeface="Arial"/>
                        <a:sym typeface="Arial"/>
                      </a:endParaRPr>
                    </a:p>
                  </a:txBody>
                  <a:tcPr marL="0" marR="0" marT="84675"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37761C"/>
                    </a:solidFill>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37761C"/>
                    </a:solidFill>
                  </a:tcPr>
                </a:tc>
                <a:extLst>
                  <a:ext uri="{0D108BD9-81ED-4DB2-BD59-A6C34878D82A}">
                    <a16:rowId xmlns:a16="http://schemas.microsoft.com/office/drawing/2014/main" val="10001"/>
                  </a:ext>
                </a:extLst>
              </a:tr>
            </a:tbl>
          </a:graphicData>
        </a:graphic>
      </p:graphicFrame>
      <p:sp>
        <p:nvSpPr>
          <p:cNvPr id="618" name="Google Shape;618;g6e8a369eec_0_525"/>
          <p:cNvSpPr/>
          <p:nvPr/>
        </p:nvSpPr>
        <p:spPr>
          <a:xfrm>
            <a:off x="1551691" y="3674449"/>
            <a:ext cx="2507950" cy="1590739"/>
          </a:xfrm>
          <a:custGeom>
            <a:avLst/>
            <a:gdLst/>
            <a:ahLst/>
            <a:cxnLst/>
            <a:rect l="l" t="t" r="r" b="b"/>
            <a:pathLst>
              <a:path w="1882139" h="1193800" extrusionOk="0">
                <a:moveTo>
                  <a:pt x="209399" y="1193700"/>
                </a:moveTo>
                <a:lnTo>
                  <a:pt x="0" y="672900"/>
                </a:lnTo>
                <a:lnTo>
                  <a:pt x="1672199" y="0"/>
                </a:lnTo>
                <a:lnTo>
                  <a:pt x="1881599" y="520799"/>
                </a:lnTo>
                <a:lnTo>
                  <a:pt x="1602899" y="632950"/>
                </a:lnTo>
                <a:lnTo>
                  <a:pt x="1420044" y="782164"/>
                </a:lnTo>
                <a:lnTo>
                  <a:pt x="1184849" y="801175"/>
                </a:lnTo>
                <a:lnTo>
                  <a:pt x="209399" y="11937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619" name="Google Shape;619;g6e8a369eec_0_525"/>
          <p:cNvSpPr/>
          <p:nvPr/>
        </p:nvSpPr>
        <p:spPr>
          <a:xfrm>
            <a:off x="1551691" y="3674449"/>
            <a:ext cx="2507950" cy="1590739"/>
          </a:xfrm>
          <a:custGeom>
            <a:avLst/>
            <a:gdLst/>
            <a:ahLst/>
            <a:cxnLst/>
            <a:rect l="l" t="t" r="r" b="b"/>
            <a:pathLst>
              <a:path w="1882139" h="1193800" extrusionOk="0">
                <a:moveTo>
                  <a:pt x="1672199" y="0"/>
                </a:moveTo>
                <a:lnTo>
                  <a:pt x="1393499" y="112149"/>
                </a:lnTo>
                <a:lnTo>
                  <a:pt x="975449" y="280374"/>
                </a:lnTo>
                <a:lnTo>
                  <a:pt x="0" y="672900"/>
                </a:lnTo>
                <a:lnTo>
                  <a:pt x="122149" y="976700"/>
                </a:lnTo>
                <a:lnTo>
                  <a:pt x="174499" y="1106900"/>
                </a:lnTo>
                <a:lnTo>
                  <a:pt x="209399" y="1193700"/>
                </a:lnTo>
                <a:lnTo>
                  <a:pt x="1184849" y="801175"/>
                </a:lnTo>
                <a:lnTo>
                  <a:pt x="1420044" y="782164"/>
                </a:lnTo>
                <a:lnTo>
                  <a:pt x="1602899" y="632950"/>
                </a:lnTo>
                <a:lnTo>
                  <a:pt x="1881599" y="520799"/>
                </a:lnTo>
                <a:lnTo>
                  <a:pt x="1846699" y="433999"/>
                </a:lnTo>
                <a:lnTo>
                  <a:pt x="1794349" y="303799"/>
                </a:lnTo>
                <a:lnTo>
                  <a:pt x="1672199" y="0"/>
                </a:lnTo>
                <a:close/>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620" name="Google Shape;620;g6e8a369eec_0_525"/>
          <p:cNvSpPr txBox="1"/>
          <p:nvPr/>
        </p:nvSpPr>
        <p:spPr>
          <a:xfrm rot="-1260147">
            <a:off x="2325284" y="4307466"/>
            <a:ext cx="1302427" cy="203132"/>
          </a:xfrm>
          <a:prstGeom prst="rect">
            <a:avLst/>
          </a:prstGeom>
          <a:noFill/>
          <a:ln>
            <a:noFill/>
          </a:ln>
        </p:spPr>
        <p:txBody>
          <a:bodyPr spcFirstLastPara="1" wrap="square" lIns="0" tIns="0" rIns="0" bIns="0" anchor="t" anchorCtr="0">
            <a:noAutofit/>
          </a:bodyPr>
          <a:lstStyle/>
          <a:p>
            <a:pPr marL="0" marR="0" lvl="0" indent="0" algn="l" rtl="0">
              <a:lnSpc>
                <a:spcPct val="66666"/>
              </a:lnSpc>
              <a:spcBef>
                <a:spcPts val="0"/>
              </a:spcBef>
              <a:spcAft>
                <a:spcPts val="0"/>
              </a:spcAft>
              <a:buNone/>
            </a:pPr>
            <a:r>
              <a:rPr lang="en-IN" sz="1600">
                <a:latin typeface="Arial"/>
                <a:ea typeface="Arial"/>
                <a:cs typeface="Arial"/>
                <a:sym typeface="Arial"/>
              </a:rPr>
              <a:t>Update</a:t>
            </a:r>
            <a:r>
              <a:rPr lang="en-IN" sz="1600"/>
              <a:t> UI</a:t>
            </a:r>
            <a:endParaRPr sz="2400" baseline="30000">
              <a:latin typeface="Arial"/>
              <a:ea typeface="Arial"/>
              <a:cs typeface="Arial"/>
              <a:sym typeface="Arial"/>
            </a:endParaRPr>
          </a:p>
        </p:txBody>
      </p:sp>
      <p:pic>
        <p:nvPicPr>
          <p:cNvPr id="621" name="Google Shape;621;g6e8a369eec_0_525"/>
          <p:cNvPicPr preferRelativeResize="0"/>
          <p:nvPr/>
        </p:nvPicPr>
        <p:blipFill rotWithShape="1">
          <a:blip r:embed="rId6">
            <a:alphaModFix/>
          </a:blip>
          <a:srcRect/>
          <a:stretch/>
        </p:blipFill>
        <p:spPr>
          <a:xfrm>
            <a:off x="0" y="0"/>
            <a:ext cx="401467" cy="40146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g6dbcf89b5a_0_0"/>
          <p:cNvSpPr txBox="1">
            <a:spLocks noGrp="1"/>
          </p:cNvSpPr>
          <p:nvPr>
            <p:ph type="title"/>
          </p:nvPr>
        </p:nvSpPr>
        <p:spPr>
          <a:xfrm>
            <a:off x="0" y="0"/>
            <a:ext cx="12192000" cy="753900"/>
          </a:xfrm>
          <a:prstGeom prst="rect">
            <a:avLst/>
          </a:prstGeom>
        </p:spPr>
        <p:txBody>
          <a:bodyPr spcFirstLastPara="1" wrap="square" lIns="68575" tIns="34275" rIns="68575" bIns="34275" anchor="ctr" anchorCtr="0">
            <a:noAutofit/>
          </a:bodyPr>
          <a:lstStyle/>
          <a:p>
            <a:pPr marL="0" lvl="0" indent="0" algn="l" rtl="0">
              <a:lnSpc>
                <a:spcPct val="118000"/>
              </a:lnSpc>
              <a:spcBef>
                <a:spcPts val="2900"/>
              </a:spcBef>
              <a:spcAft>
                <a:spcPts val="0"/>
              </a:spcAft>
              <a:buClr>
                <a:schemeClr val="dk1"/>
              </a:buClr>
              <a:buSzPts val="1100"/>
              <a:buFont typeface="Arial"/>
              <a:buNone/>
            </a:pPr>
            <a:r>
              <a:rPr lang="en-IN" sz="1950">
                <a:highlight>
                  <a:srgbClr val="FFFFFF"/>
                </a:highlight>
                <a:latin typeface="Quattrocento Sans"/>
                <a:ea typeface="Quattrocento Sans"/>
                <a:cs typeface="Quattrocento Sans"/>
                <a:sym typeface="Quattrocento Sans"/>
              </a:rPr>
              <a:t>       </a:t>
            </a:r>
            <a:r>
              <a:rPr lang="en-IN" sz="1800">
                <a:highlight>
                  <a:srgbClr val="FFFFFF"/>
                </a:highlight>
                <a:latin typeface="Quattrocento Sans"/>
                <a:ea typeface="Quattrocento Sans"/>
                <a:cs typeface="Quattrocento Sans"/>
                <a:sym typeface="Quattrocento Sans"/>
              </a:rPr>
              <a:t>Airflow’s Architecture</a:t>
            </a:r>
            <a:endParaRPr sz="1800">
              <a:highlight>
                <a:srgbClr val="FFFFFF"/>
              </a:highlight>
              <a:latin typeface="Quattrocento Sans"/>
              <a:ea typeface="Quattrocento Sans"/>
              <a:cs typeface="Quattrocento Sans"/>
              <a:sym typeface="Quattrocento Sans"/>
            </a:endParaRPr>
          </a:p>
          <a:p>
            <a:pPr marL="0" lvl="0" indent="0" algn="l" rtl="0">
              <a:spcBef>
                <a:spcPts val="0"/>
              </a:spcBef>
              <a:spcAft>
                <a:spcPts val="0"/>
              </a:spcAft>
              <a:buNone/>
            </a:pPr>
            <a:endParaRPr/>
          </a:p>
        </p:txBody>
      </p:sp>
      <p:sp>
        <p:nvSpPr>
          <p:cNvPr id="627" name="Google Shape;627;g6dbcf89b5a_0_0"/>
          <p:cNvSpPr txBox="1">
            <a:spLocks noGrp="1"/>
          </p:cNvSpPr>
          <p:nvPr>
            <p:ph type="body" idx="1"/>
          </p:nvPr>
        </p:nvSpPr>
        <p:spPr>
          <a:xfrm>
            <a:off x="0" y="932650"/>
            <a:ext cx="12192000" cy="4720800"/>
          </a:xfrm>
          <a:prstGeom prst="rect">
            <a:avLst/>
          </a:prstGeom>
        </p:spPr>
        <p:txBody>
          <a:bodyPr spcFirstLastPara="1" wrap="square" lIns="68575" tIns="34275" rIns="68575" bIns="34275" anchor="t" anchorCtr="0">
            <a:noAutofit/>
          </a:bodyPr>
          <a:lstStyle/>
          <a:p>
            <a:pPr marL="457200" lvl="0" indent="-304800" algn="l" rtl="0">
              <a:spcBef>
                <a:spcPts val="1067"/>
              </a:spcBef>
              <a:spcAft>
                <a:spcPts val="0"/>
              </a:spcAft>
              <a:buSzPts val="1200"/>
              <a:buFont typeface="Quattrocento Sans"/>
              <a:buChar char="•"/>
            </a:pPr>
            <a:r>
              <a:rPr lang="en-IN" sz="1200">
                <a:highlight>
                  <a:srgbClr val="FFFFFF"/>
                </a:highlight>
                <a:latin typeface="Quattrocento Sans"/>
                <a:ea typeface="Quattrocento Sans"/>
                <a:cs typeface="Quattrocento Sans"/>
                <a:sym typeface="Quattrocento Sans"/>
              </a:rPr>
              <a:t>Airflow is simply a queuing system built on top of a metadata database.</a:t>
            </a:r>
            <a:endParaRPr sz="1200">
              <a:highlight>
                <a:srgbClr val="FFFFFF"/>
              </a:highlight>
              <a:latin typeface="Quattrocento Sans"/>
              <a:ea typeface="Quattrocento Sans"/>
              <a:cs typeface="Quattrocento Sans"/>
              <a:sym typeface="Quattrocento Sans"/>
            </a:endParaRPr>
          </a:p>
          <a:p>
            <a:pPr marL="457200" lvl="0" indent="0" algn="l" rtl="0">
              <a:spcBef>
                <a:spcPts val="1067"/>
              </a:spcBef>
              <a:spcAft>
                <a:spcPts val="0"/>
              </a:spcAft>
              <a:buNone/>
            </a:pPr>
            <a:endParaRPr sz="1200">
              <a:highlight>
                <a:srgbClr val="FFFFFF"/>
              </a:highlight>
              <a:latin typeface="Quattrocento Sans"/>
              <a:ea typeface="Quattrocento Sans"/>
              <a:cs typeface="Quattrocento Sans"/>
              <a:sym typeface="Quattrocento Sans"/>
            </a:endParaRPr>
          </a:p>
          <a:p>
            <a:pPr marL="457200" lvl="0" indent="-304800" algn="l" rtl="0">
              <a:spcBef>
                <a:spcPts val="1067"/>
              </a:spcBef>
              <a:spcAft>
                <a:spcPts val="0"/>
              </a:spcAft>
              <a:buSzPts val="1200"/>
              <a:buFont typeface="Quattrocento Sans"/>
              <a:buChar char="•"/>
            </a:pPr>
            <a:r>
              <a:rPr lang="en-IN" sz="1200">
                <a:highlight>
                  <a:srgbClr val="FFFFFF"/>
                </a:highlight>
                <a:latin typeface="Quattrocento Sans"/>
                <a:ea typeface="Quattrocento Sans"/>
                <a:cs typeface="Quattrocento Sans"/>
                <a:sym typeface="Quattrocento Sans"/>
              </a:rPr>
              <a:t>The database stores the state of queued tasks and a scheduler uses these states to prioritize how other tasks are added to the queue.</a:t>
            </a:r>
            <a:endParaRPr sz="1200">
              <a:highlight>
                <a:srgbClr val="FFFFFF"/>
              </a:highlight>
              <a:latin typeface="Quattrocento Sans"/>
              <a:ea typeface="Quattrocento Sans"/>
              <a:cs typeface="Quattrocento Sans"/>
              <a:sym typeface="Quattrocento Sans"/>
            </a:endParaRPr>
          </a:p>
          <a:p>
            <a:pPr marL="457200" lvl="0" indent="0" algn="l" rtl="0">
              <a:spcBef>
                <a:spcPts val="1067"/>
              </a:spcBef>
              <a:spcAft>
                <a:spcPts val="0"/>
              </a:spcAft>
              <a:buNone/>
            </a:pPr>
            <a:endParaRPr sz="1200">
              <a:highlight>
                <a:srgbClr val="FFFFFF"/>
              </a:highlight>
              <a:latin typeface="Quattrocento Sans"/>
              <a:ea typeface="Quattrocento Sans"/>
              <a:cs typeface="Quattrocento Sans"/>
              <a:sym typeface="Quattrocento Sans"/>
            </a:endParaRPr>
          </a:p>
          <a:p>
            <a:pPr marL="457200" lvl="0" indent="-304800" algn="l" rtl="0">
              <a:spcBef>
                <a:spcPts val="1067"/>
              </a:spcBef>
              <a:spcAft>
                <a:spcPts val="0"/>
              </a:spcAft>
              <a:buSzPts val="1200"/>
              <a:buFont typeface="Quattrocento Sans"/>
              <a:buChar char="•"/>
            </a:pPr>
            <a:r>
              <a:rPr lang="en-IN" sz="1200">
                <a:highlight>
                  <a:srgbClr val="FFFFFF"/>
                </a:highlight>
                <a:latin typeface="Quattrocento Sans"/>
                <a:ea typeface="Quattrocento Sans"/>
                <a:cs typeface="Quattrocento Sans"/>
                <a:sym typeface="Quattrocento Sans"/>
              </a:rPr>
              <a:t> This functionality is orchestrated by four primary components </a:t>
            </a:r>
            <a:endParaRPr sz="1200">
              <a:highlight>
                <a:srgbClr val="FFFFFF"/>
              </a:highlight>
              <a:latin typeface="Quattrocento Sans"/>
              <a:ea typeface="Quattrocento Sans"/>
              <a:cs typeface="Quattrocento Sans"/>
              <a:sym typeface="Quattrocento Sans"/>
            </a:endParaRPr>
          </a:p>
          <a:p>
            <a:pPr marL="0" lvl="0" indent="0" algn="l" rtl="0">
              <a:spcBef>
                <a:spcPts val="1067"/>
              </a:spcBef>
              <a:spcAft>
                <a:spcPts val="0"/>
              </a:spcAft>
              <a:buNone/>
            </a:pPr>
            <a:endParaRPr sz="1400">
              <a:highlight>
                <a:srgbClr val="FFFFFF"/>
              </a:highlight>
              <a:latin typeface="Quattrocento Sans"/>
              <a:ea typeface="Quattrocento Sans"/>
              <a:cs typeface="Quattrocento Sans"/>
              <a:sym typeface="Quattrocento Sans"/>
            </a:endParaRPr>
          </a:p>
          <a:p>
            <a:pPr marL="0" lvl="0" indent="0" algn="l" rtl="0">
              <a:spcBef>
                <a:spcPts val="1067"/>
              </a:spcBef>
              <a:spcAft>
                <a:spcPts val="0"/>
              </a:spcAft>
              <a:buNone/>
            </a:pPr>
            <a:r>
              <a:rPr lang="en-IN" sz="1200" b="1">
                <a:highlight>
                  <a:srgbClr val="FFFFFF"/>
                </a:highlight>
                <a:latin typeface="Quattrocento Sans"/>
                <a:ea typeface="Quattrocento Sans"/>
                <a:cs typeface="Quattrocento Sans"/>
                <a:sym typeface="Quattrocento Sans"/>
              </a:rPr>
              <a:t>Metadata Database:</a:t>
            </a:r>
            <a:endParaRPr sz="1200" b="1">
              <a:highlight>
                <a:srgbClr val="FFFFFF"/>
              </a:highlight>
              <a:latin typeface="Quattrocento Sans"/>
              <a:ea typeface="Quattrocento Sans"/>
              <a:cs typeface="Quattrocento Sans"/>
              <a:sym typeface="Quattrocento Sans"/>
            </a:endParaRPr>
          </a:p>
          <a:p>
            <a:pPr marL="457200" lvl="0" indent="0" algn="l" rtl="0">
              <a:spcBef>
                <a:spcPts val="1067"/>
              </a:spcBef>
              <a:spcAft>
                <a:spcPts val="0"/>
              </a:spcAft>
              <a:buNone/>
            </a:pPr>
            <a:endParaRPr sz="1400">
              <a:highlight>
                <a:srgbClr val="FFFFFF"/>
              </a:highlight>
              <a:latin typeface="Quattrocento Sans"/>
              <a:ea typeface="Quattrocento Sans"/>
              <a:cs typeface="Quattrocento Sans"/>
              <a:sym typeface="Quattrocento Sans"/>
            </a:endParaRPr>
          </a:p>
          <a:p>
            <a:pPr marL="457200" lvl="0" indent="-304800" algn="l" rtl="0">
              <a:spcBef>
                <a:spcPts val="1067"/>
              </a:spcBef>
              <a:spcAft>
                <a:spcPts val="0"/>
              </a:spcAft>
              <a:buSzPts val="1200"/>
              <a:buFont typeface="Quattrocento Sans"/>
              <a:buChar char="•"/>
            </a:pPr>
            <a:r>
              <a:rPr lang="en-IN" sz="1200">
                <a:highlight>
                  <a:srgbClr val="FFFFFF"/>
                </a:highlight>
                <a:latin typeface="Quattrocento Sans"/>
                <a:ea typeface="Quattrocento Sans"/>
                <a:cs typeface="Quattrocento Sans"/>
                <a:sym typeface="Quattrocento Sans"/>
              </a:rPr>
              <a:t>This database stores information regarding the state of tasks</a:t>
            </a:r>
            <a:endParaRPr sz="1200">
              <a:highlight>
                <a:srgbClr val="FFFFFF"/>
              </a:highlight>
              <a:latin typeface="Quattrocento Sans"/>
              <a:ea typeface="Quattrocento Sans"/>
              <a:cs typeface="Quattrocento Sans"/>
              <a:sym typeface="Quattrocento Sans"/>
            </a:endParaRPr>
          </a:p>
          <a:p>
            <a:pPr marL="457200" lvl="0" indent="0" algn="l" rtl="0">
              <a:spcBef>
                <a:spcPts val="1067"/>
              </a:spcBef>
              <a:spcAft>
                <a:spcPts val="0"/>
              </a:spcAft>
              <a:buNone/>
            </a:pPr>
            <a:endParaRPr sz="1200">
              <a:highlight>
                <a:srgbClr val="FFFFFF"/>
              </a:highlight>
              <a:latin typeface="Quattrocento Sans"/>
              <a:ea typeface="Quattrocento Sans"/>
              <a:cs typeface="Quattrocento Sans"/>
              <a:sym typeface="Quattrocento Sans"/>
            </a:endParaRPr>
          </a:p>
          <a:p>
            <a:pPr marL="457200" lvl="0" indent="-304800" algn="l" rtl="0">
              <a:spcBef>
                <a:spcPts val="1067"/>
              </a:spcBef>
              <a:spcAft>
                <a:spcPts val="0"/>
              </a:spcAft>
              <a:buSzPts val="1200"/>
              <a:buFont typeface="Quattrocento Sans"/>
              <a:buChar char="•"/>
            </a:pPr>
            <a:r>
              <a:rPr lang="en-IN" sz="1200">
                <a:highlight>
                  <a:srgbClr val="FFFFFF"/>
                </a:highlight>
                <a:latin typeface="Quattrocento Sans"/>
                <a:ea typeface="Quattrocento Sans"/>
                <a:cs typeface="Quattrocento Sans"/>
                <a:sym typeface="Quattrocento Sans"/>
              </a:rPr>
              <a:t>Database updates are performed using an abstraction layer implemented in SQLAlchemy</a:t>
            </a:r>
            <a:endParaRPr sz="1200">
              <a:highlight>
                <a:srgbClr val="FFFFFF"/>
              </a:highlight>
              <a:latin typeface="Quattrocento Sans"/>
              <a:ea typeface="Quattrocento Sans"/>
              <a:cs typeface="Quattrocento Sans"/>
              <a:sym typeface="Quattrocento Sans"/>
            </a:endParaRPr>
          </a:p>
          <a:p>
            <a:pPr marL="457200" lvl="0" indent="0" algn="l" rtl="0">
              <a:spcBef>
                <a:spcPts val="1067"/>
              </a:spcBef>
              <a:spcAft>
                <a:spcPts val="0"/>
              </a:spcAft>
              <a:buNone/>
            </a:pPr>
            <a:endParaRPr sz="1200">
              <a:highlight>
                <a:srgbClr val="FFFFFF"/>
              </a:highlight>
              <a:latin typeface="Quattrocento Sans"/>
              <a:ea typeface="Quattrocento Sans"/>
              <a:cs typeface="Quattrocento Sans"/>
              <a:sym typeface="Quattrocento Sans"/>
            </a:endParaRPr>
          </a:p>
          <a:p>
            <a:pPr marL="457200" lvl="0" indent="-304800" algn="l" rtl="0">
              <a:spcBef>
                <a:spcPts val="1067"/>
              </a:spcBef>
              <a:spcAft>
                <a:spcPts val="0"/>
              </a:spcAft>
              <a:buSzPts val="1200"/>
              <a:buFont typeface="Quattrocento Sans"/>
              <a:buChar char="•"/>
            </a:pPr>
            <a:r>
              <a:rPr lang="en-IN" sz="1200">
                <a:highlight>
                  <a:srgbClr val="FFFFFF"/>
                </a:highlight>
                <a:latin typeface="Quattrocento Sans"/>
                <a:ea typeface="Quattrocento Sans"/>
                <a:cs typeface="Quattrocento Sans"/>
                <a:sym typeface="Quattrocento Sans"/>
              </a:rPr>
              <a:t>This abstraction layer cleanly separates the function of the remaining components of Airflow from the database.</a:t>
            </a:r>
            <a:endParaRPr sz="1200">
              <a:highlight>
                <a:srgbClr val="FFFFFF"/>
              </a:highlight>
              <a:latin typeface="Quattrocento Sans"/>
              <a:ea typeface="Quattrocento Sans"/>
              <a:cs typeface="Quattrocento Sans"/>
              <a:sym typeface="Quattrocento Sans"/>
            </a:endParaRPr>
          </a:p>
        </p:txBody>
      </p:sp>
      <p:pic>
        <p:nvPicPr>
          <p:cNvPr id="628" name="Google Shape;628;g6dbcf89b5a_0_0"/>
          <p:cNvPicPr preferRelativeResize="0"/>
          <p:nvPr/>
        </p:nvPicPr>
        <p:blipFill rotWithShape="1">
          <a:blip r:embed="rId3">
            <a:alphaModFix/>
          </a:blip>
          <a:srcRect/>
          <a:stretch/>
        </p:blipFill>
        <p:spPr>
          <a:xfrm>
            <a:off x="107225" y="137125"/>
            <a:ext cx="301100" cy="301100"/>
          </a:xfrm>
          <a:prstGeom prst="rect">
            <a:avLst/>
          </a:prstGeom>
          <a:noFill/>
          <a:ln>
            <a:noFill/>
          </a:ln>
        </p:spPr>
      </p:pic>
      <p:sp>
        <p:nvSpPr>
          <p:cNvPr id="629" name="Google Shape;629;g6dbcf89b5a_0_0"/>
          <p:cNvSpPr txBox="1">
            <a:spLocks noGrp="1"/>
          </p:cNvSpPr>
          <p:nvPr>
            <p:ph type="sldNum" idx="12"/>
          </p:nvPr>
        </p:nvSpPr>
        <p:spPr>
          <a:xfrm>
            <a:off x="5949043" y="6454211"/>
            <a:ext cx="446400" cy="3651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rgbClr val="000000"/>
              </a:buClr>
              <a:buSzPts val="700"/>
              <a:buFont typeface="Arial"/>
              <a:buNone/>
            </a:pPr>
            <a:fld id="{00000000-1234-1234-1234-123412341234}" type="slidenum">
              <a:rPr lang="en-IN"/>
              <a:pPr marL="0" lvl="0" indent="0" algn="ctr" rtl="0">
                <a:spcBef>
                  <a:spcPts val="0"/>
                </a:spcBef>
                <a:spcAft>
                  <a:spcPts val="0"/>
                </a:spcAft>
                <a:buClr>
                  <a:srgbClr val="000000"/>
                </a:buClr>
                <a:buSzPts val="700"/>
                <a:buFont typeface="Arial"/>
                <a:buNone/>
              </a:p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g7c8fd33ffd_0_4"/>
          <p:cNvSpPr txBox="1">
            <a:spLocks noGrp="1"/>
          </p:cNvSpPr>
          <p:nvPr>
            <p:ph type="title"/>
          </p:nvPr>
        </p:nvSpPr>
        <p:spPr>
          <a:xfrm>
            <a:off x="0" y="0"/>
            <a:ext cx="12192000" cy="527400"/>
          </a:xfrm>
          <a:prstGeom prst="rect">
            <a:avLst/>
          </a:prstGeom>
        </p:spPr>
        <p:txBody>
          <a:bodyPr spcFirstLastPara="1" wrap="square" lIns="68575" tIns="34275" rIns="68575" bIns="34275" anchor="ctr" anchorCtr="0">
            <a:noAutofit/>
          </a:bodyPr>
          <a:lstStyle/>
          <a:p>
            <a:pPr marL="0" lvl="0" indent="0" algn="l" rtl="0">
              <a:lnSpc>
                <a:spcPct val="118000"/>
              </a:lnSpc>
              <a:spcBef>
                <a:spcPts val="2900"/>
              </a:spcBef>
              <a:spcAft>
                <a:spcPts val="0"/>
              </a:spcAft>
              <a:buClr>
                <a:schemeClr val="dk1"/>
              </a:buClr>
              <a:buSzPts val="1100"/>
              <a:buFont typeface="Arial"/>
              <a:buNone/>
            </a:pPr>
            <a:r>
              <a:rPr lang="en-IN" sz="1950">
                <a:highlight>
                  <a:schemeClr val="lt1"/>
                </a:highlight>
                <a:latin typeface="Quattrocento Sans"/>
                <a:ea typeface="Quattrocento Sans"/>
                <a:cs typeface="Quattrocento Sans"/>
                <a:sym typeface="Quattrocento Sans"/>
              </a:rPr>
              <a:t>       </a:t>
            </a:r>
            <a:r>
              <a:rPr lang="en-IN" sz="1800">
                <a:highlight>
                  <a:schemeClr val="lt1"/>
                </a:highlight>
                <a:latin typeface="Quattrocento Sans"/>
                <a:ea typeface="Quattrocento Sans"/>
                <a:cs typeface="Quattrocento Sans"/>
                <a:sym typeface="Quattrocento Sans"/>
              </a:rPr>
              <a:t>Airflow’s Architecture-cont</a:t>
            </a:r>
            <a:endParaRPr sz="1800"/>
          </a:p>
        </p:txBody>
      </p:sp>
      <p:sp>
        <p:nvSpPr>
          <p:cNvPr id="635" name="Google Shape;635;g7c8fd33ffd_0_4"/>
          <p:cNvSpPr txBox="1">
            <a:spLocks noGrp="1"/>
          </p:cNvSpPr>
          <p:nvPr>
            <p:ph type="body" idx="1"/>
          </p:nvPr>
        </p:nvSpPr>
        <p:spPr>
          <a:xfrm>
            <a:off x="0" y="904950"/>
            <a:ext cx="12192000" cy="5048100"/>
          </a:xfrm>
          <a:prstGeom prst="rect">
            <a:avLst/>
          </a:prstGeom>
        </p:spPr>
        <p:txBody>
          <a:bodyPr spcFirstLastPara="1" wrap="square" lIns="68575" tIns="34275" rIns="68575" bIns="34275" anchor="t" anchorCtr="0">
            <a:noAutofit/>
          </a:bodyPr>
          <a:lstStyle/>
          <a:p>
            <a:pPr marL="0" lvl="0" indent="0" algn="l" rtl="0">
              <a:spcBef>
                <a:spcPts val="1067"/>
              </a:spcBef>
              <a:spcAft>
                <a:spcPts val="0"/>
              </a:spcAft>
              <a:buNone/>
            </a:pPr>
            <a:r>
              <a:rPr lang="en-IN" sz="1200" b="1">
                <a:solidFill>
                  <a:srgbClr val="000000"/>
                </a:solidFill>
                <a:highlight>
                  <a:srgbClr val="FFFFFF"/>
                </a:highlight>
                <a:latin typeface="Quattrocento Sans"/>
                <a:ea typeface="Quattrocento Sans"/>
                <a:cs typeface="Quattrocento Sans"/>
                <a:sym typeface="Quattrocento Sans"/>
              </a:rPr>
              <a:t>Scheduler:</a:t>
            </a:r>
            <a:endParaRPr sz="1200" b="1">
              <a:solidFill>
                <a:srgbClr val="000000"/>
              </a:solidFill>
              <a:highlight>
                <a:srgbClr val="FFFFFF"/>
              </a:highlight>
              <a:latin typeface="Quattrocento Sans"/>
              <a:ea typeface="Quattrocento Sans"/>
              <a:cs typeface="Quattrocento Sans"/>
              <a:sym typeface="Quattrocento Sans"/>
            </a:endParaRPr>
          </a:p>
          <a:p>
            <a:pPr marL="457200" lvl="0" indent="-304800" algn="l" rtl="0">
              <a:spcBef>
                <a:spcPts val="1067"/>
              </a:spcBef>
              <a:spcAft>
                <a:spcPts val="0"/>
              </a:spcAft>
              <a:buClr>
                <a:srgbClr val="000000"/>
              </a:buClr>
              <a:buSzPts val="1200"/>
              <a:buFont typeface="Quattrocento Sans"/>
              <a:buChar char="•"/>
            </a:pPr>
            <a:r>
              <a:rPr lang="en-IN" sz="1200">
                <a:solidFill>
                  <a:srgbClr val="000000"/>
                </a:solidFill>
                <a:highlight>
                  <a:srgbClr val="FFFFFF"/>
                </a:highlight>
                <a:latin typeface="Quattrocento Sans"/>
                <a:ea typeface="Quattrocento Sans"/>
                <a:cs typeface="Quattrocento Sans"/>
                <a:sym typeface="Quattrocento Sans"/>
              </a:rPr>
              <a:t>The Scheduler is a process that uses DAG definitions in conjunction with the state of tasks in the metadata database to decide which tasks need to be executed, as well as their execution priority</a:t>
            </a:r>
            <a:endParaRPr sz="1200">
              <a:solidFill>
                <a:srgbClr val="000000"/>
              </a:solidFill>
              <a:highlight>
                <a:srgbClr val="FFFFFF"/>
              </a:highlight>
              <a:latin typeface="Quattrocento Sans"/>
              <a:ea typeface="Quattrocento Sans"/>
              <a:cs typeface="Quattrocento Sans"/>
              <a:sym typeface="Quattrocento Sans"/>
            </a:endParaRPr>
          </a:p>
          <a:p>
            <a:pPr marL="457200" lvl="0" indent="0" algn="l" rtl="0">
              <a:spcBef>
                <a:spcPts val="1067"/>
              </a:spcBef>
              <a:spcAft>
                <a:spcPts val="0"/>
              </a:spcAft>
              <a:buNone/>
            </a:pPr>
            <a:endParaRPr sz="1200">
              <a:solidFill>
                <a:srgbClr val="000000"/>
              </a:solidFill>
              <a:highlight>
                <a:srgbClr val="FFFFFF"/>
              </a:highlight>
              <a:latin typeface="Quattrocento Sans"/>
              <a:ea typeface="Quattrocento Sans"/>
              <a:cs typeface="Quattrocento Sans"/>
              <a:sym typeface="Quattrocento Sans"/>
            </a:endParaRPr>
          </a:p>
          <a:p>
            <a:pPr marL="457200" lvl="0" indent="-304800" algn="l" rtl="0">
              <a:spcBef>
                <a:spcPts val="1067"/>
              </a:spcBef>
              <a:spcAft>
                <a:spcPts val="0"/>
              </a:spcAft>
              <a:buClr>
                <a:srgbClr val="000000"/>
              </a:buClr>
              <a:buSzPts val="1200"/>
              <a:buFont typeface="Quattrocento Sans"/>
              <a:buChar char="•"/>
            </a:pPr>
            <a:r>
              <a:rPr lang="en-IN" sz="1200">
                <a:solidFill>
                  <a:srgbClr val="000000"/>
                </a:solidFill>
                <a:highlight>
                  <a:srgbClr val="FFFFFF"/>
                </a:highlight>
                <a:latin typeface="Quattrocento Sans"/>
                <a:ea typeface="Quattrocento Sans"/>
                <a:cs typeface="Quattrocento Sans"/>
                <a:sym typeface="Quattrocento Sans"/>
              </a:rPr>
              <a:t>The Scheduler is generally run as a service.</a:t>
            </a:r>
            <a:endParaRPr sz="1200">
              <a:solidFill>
                <a:srgbClr val="000000"/>
              </a:solidFill>
              <a:highlight>
                <a:srgbClr val="FFFFFF"/>
              </a:highlight>
              <a:latin typeface="Quattrocento Sans"/>
              <a:ea typeface="Quattrocento Sans"/>
              <a:cs typeface="Quattrocento Sans"/>
              <a:sym typeface="Quattrocento Sans"/>
            </a:endParaRPr>
          </a:p>
          <a:p>
            <a:pPr marL="0" lvl="0" indent="0" algn="l" rtl="0">
              <a:spcBef>
                <a:spcPts val="1067"/>
              </a:spcBef>
              <a:spcAft>
                <a:spcPts val="0"/>
              </a:spcAft>
              <a:buNone/>
            </a:pPr>
            <a:endParaRPr sz="1200">
              <a:solidFill>
                <a:srgbClr val="000000"/>
              </a:solidFill>
              <a:highlight>
                <a:srgbClr val="FFFFFF"/>
              </a:highlight>
              <a:latin typeface="Quattrocento Sans"/>
              <a:ea typeface="Quattrocento Sans"/>
              <a:cs typeface="Quattrocento Sans"/>
              <a:sym typeface="Quattrocento Sans"/>
            </a:endParaRPr>
          </a:p>
          <a:p>
            <a:pPr marL="0" lvl="0" indent="0" algn="l" rtl="0">
              <a:spcBef>
                <a:spcPts val="1067"/>
              </a:spcBef>
              <a:spcAft>
                <a:spcPts val="0"/>
              </a:spcAft>
              <a:buNone/>
            </a:pPr>
            <a:r>
              <a:rPr lang="en-IN" sz="1200" b="1">
                <a:solidFill>
                  <a:srgbClr val="000000"/>
                </a:solidFill>
                <a:highlight>
                  <a:srgbClr val="FFFFFF"/>
                </a:highlight>
                <a:latin typeface="Quattrocento Sans"/>
                <a:ea typeface="Quattrocento Sans"/>
                <a:cs typeface="Quattrocento Sans"/>
                <a:sym typeface="Quattrocento Sans"/>
              </a:rPr>
              <a:t>Executor:</a:t>
            </a:r>
            <a:endParaRPr sz="1200" b="1">
              <a:solidFill>
                <a:srgbClr val="000000"/>
              </a:solidFill>
              <a:highlight>
                <a:srgbClr val="FFFFFF"/>
              </a:highlight>
              <a:latin typeface="Quattrocento Sans"/>
              <a:ea typeface="Quattrocento Sans"/>
              <a:cs typeface="Quattrocento Sans"/>
              <a:sym typeface="Quattrocento Sans"/>
            </a:endParaRPr>
          </a:p>
          <a:p>
            <a:pPr marL="457200" lvl="0" indent="-304800" algn="l" rtl="0">
              <a:spcBef>
                <a:spcPts val="1067"/>
              </a:spcBef>
              <a:spcAft>
                <a:spcPts val="0"/>
              </a:spcAft>
              <a:buClr>
                <a:srgbClr val="000000"/>
              </a:buClr>
              <a:buSzPts val="1200"/>
              <a:buFont typeface="Quattrocento Sans"/>
              <a:buChar char="•"/>
            </a:pPr>
            <a:r>
              <a:rPr lang="en-IN" sz="1200">
                <a:solidFill>
                  <a:srgbClr val="000000"/>
                </a:solidFill>
                <a:highlight>
                  <a:srgbClr val="FFFFFF"/>
                </a:highlight>
                <a:latin typeface="Quattrocento Sans"/>
                <a:ea typeface="Quattrocento Sans"/>
                <a:cs typeface="Quattrocento Sans"/>
                <a:sym typeface="Quattrocento Sans"/>
              </a:rPr>
              <a:t>The Executor is a message queuing process that is tightly bound to the Scheduler and determines the worker processes that actually execute each scheduled task.</a:t>
            </a:r>
            <a:endParaRPr sz="1200">
              <a:solidFill>
                <a:srgbClr val="000000"/>
              </a:solidFill>
              <a:highlight>
                <a:srgbClr val="FFFFFF"/>
              </a:highlight>
              <a:latin typeface="Quattrocento Sans"/>
              <a:ea typeface="Quattrocento Sans"/>
              <a:cs typeface="Quattrocento Sans"/>
              <a:sym typeface="Quattrocento Sans"/>
            </a:endParaRPr>
          </a:p>
          <a:p>
            <a:pPr marL="457200" lvl="0" indent="0" algn="l" rtl="0">
              <a:spcBef>
                <a:spcPts val="1067"/>
              </a:spcBef>
              <a:spcAft>
                <a:spcPts val="0"/>
              </a:spcAft>
              <a:buNone/>
            </a:pPr>
            <a:endParaRPr sz="1200">
              <a:solidFill>
                <a:srgbClr val="000000"/>
              </a:solidFill>
              <a:highlight>
                <a:srgbClr val="FFFFFF"/>
              </a:highlight>
              <a:latin typeface="Quattrocento Sans"/>
              <a:ea typeface="Quattrocento Sans"/>
              <a:cs typeface="Quattrocento Sans"/>
              <a:sym typeface="Quattrocento Sans"/>
            </a:endParaRPr>
          </a:p>
          <a:p>
            <a:pPr marL="457200" lvl="0" indent="-304800" algn="l" rtl="0">
              <a:spcBef>
                <a:spcPts val="1067"/>
              </a:spcBef>
              <a:spcAft>
                <a:spcPts val="0"/>
              </a:spcAft>
              <a:buClr>
                <a:srgbClr val="000000"/>
              </a:buClr>
              <a:buSzPts val="1200"/>
              <a:buFont typeface="Quattrocento Sans"/>
              <a:buChar char="•"/>
            </a:pPr>
            <a:r>
              <a:rPr lang="en-IN" sz="1200">
                <a:solidFill>
                  <a:srgbClr val="000000"/>
                </a:solidFill>
                <a:highlight>
                  <a:srgbClr val="FFFFFF"/>
                </a:highlight>
                <a:latin typeface="Quattrocento Sans"/>
                <a:ea typeface="Quattrocento Sans"/>
                <a:cs typeface="Quattrocento Sans"/>
                <a:sym typeface="Quattrocento Sans"/>
              </a:rPr>
              <a:t>There are different types of Executors, each of which uses a specific class of worker processes to execute tasks.</a:t>
            </a:r>
            <a:endParaRPr sz="1200">
              <a:solidFill>
                <a:srgbClr val="000000"/>
              </a:solidFill>
              <a:highlight>
                <a:srgbClr val="FFFFFF"/>
              </a:highlight>
              <a:latin typeface="Quattrocento Sans"/>
              <a:ea typeface="Quattrocento Sans"/>
              <a:cs typeface="Quattrocento Sans"/>
              <a:sym typeface="Quattrocento Sans"/>
            </a:endParaRPr>
          </a:p>
          <a:p>
            <a:pPr marL="457200" lvl="0" indent="0" algn="l" rtl="0">
              <a:spcBef>
                <a:spcPts val="1067"/>
              </a:spcBef>
              <a:spcAft>
                <a:spcPts val="0"/>
              </a:spcAft>
              <a:buNone/>
            </a:pPr>
            <a:endParaRPr sz="1200">
              <a:solidFill>
                <a:srgbClr val="000000"/>
              </a:solidFill>
              <a:highlight>
                <a:srgbClr val="FFFFFF"/>
              </a:highlight>
              <a:latin typeface="Quattrocento Sans"/>
              <a:ea typeface="Quattrocento Sans"/>
              <a:cs typeface="Quattrocento Sans"/>
              <a:sym typeface="Quattrocento Sans"/>
            </a:endParaRPr>
          </a:p>
          <a:p>
            <a:pPr marL="457200" lvl="0" indent="-304800" algn="l" rtl="0">
              <a:spcBef>
                <a:spcPts val="1067"/>
              </a:spcBef>
              <a:spcAft>
                <a:spcPts val="0"/>
              </a:spcAft>
              <a:buClr>
                <a:srgbClr val="000000"/>
              </a:buClr>
              <a:buSzPts val="1200"/>
              <a:buFont typeface="Quattrocento Sans"/>
              <a:buChar char="•"/>
            </a:pPr>
            <a:r>
              <a:rPr lang="en-IN" sz="1200">
                <a:solidFill>
                  <a:srgbClr val="000000"/>
                </a:solidFill>
                <a:highlight>
                  <a:srgbClr val="FFFFFF"/>
                </a:highlight>
                <a:latin typeface="Quattrocento Sans"/>
                <a:ea typeface="Quattrocento Sans"/>
                <a:cs typeface="Quattrocento Sans"/>
                <a:sym typeface="Quattrocento Sans"/>
              </a:rPr>
              <a:t>For example, the </a:t>
            </a:r>
            <a:r>
              <a:rPr lang="en-IN" sz="1200">
                <a:solidFill>
                  <a:srgbClr val="000000"/>
                </a:solidFill>
                <a:latin typeface="Quattrocento Sans"/>
                <a:ea typeface="Quattrocento Sans"/>
                <a:cs typeface="Quattrocento Sans"/>
                <a:sym typeface="Quattrocento Sans"/>
              </a:rPr>
              <a:t>LocalExecutor</a:t>
            </a:r>
            <a:r>
              <a:rPr lang="en-IN" sz="1200">
                <a:solidFill>
                  <a:srgbClr val="000000"/>
                </a:solidFill>
                <a:highlight>
                  <a:srgbClr val="FFFFFF"/>
                </a:highlight>
                <a:latin typeface="Quattrocento Sans"/>
                <a:ea typeface="Quattrocento Sans"/>
                <a:cs typeface="Quattrocento Sans"/>
                <a:sym typeface="Quattrocento Sans"/>
              </a:rPr>
              <a:t> executes tasks with parallel processes that run on the same machine as the Scheduler process.</a:t>
            </a:r>
            <a:endParaRPr sz="1200">
              <a:solidFill>
                <a:srgbClr val="000000"/>
              </a:solidFill>
              <a:highlight>
                <a:srgbClr val="FFFFFF"/>
              </a:highlight>
              <a:latin typeface="Quattrocento Sans"/>
              <a:ea typeface="Quattrocento Sans"/>
              <a:cs typeface="Quattrocento Sans"/>
              <a:sym typeface="Quattrocento Sans"/>
            </a:endParaRPr>
          </a:p>
          <a:p>
            <a:pPr marL="457200" lvl="0" indent="0" algn="l" rtl="0">
              <a:spcBef>
                <a:spcPts val="1067"/>
              </a:spcBef>
              <a:spcAft>
                <a:spcPts val="0"/>
              </a:spcAft>
              <a:buNone/>
            </a:pPr>
            <a:endParaRPr sz="1200">
              <a:solidFill>
                <a:srgbClr val="000000"/>
              </a:solidFill>
              <a:highlight>
                <a:srgbClr val="FFFFFF"/>
              </a:highlight>
              <a:latin typeface="Quattrocento Sans"/>
              <a:ea typeface="Quattrocento Sans"/>
              <a:cs typeface="Quattrocento Sans"/>
              <a:sym typeface="Quattrocento Sans"/>
            </a:endParaRPr>
          </a:p>
          <a:p>
            <a:pPr marL="457200" lvl="0" indent="-304800" algn="l" rtl="0">
              <a:spcBef>
                <a:spcPts val="1067"/>
              </a:spcBef>
              <a:spcAft>
                <a:spcPts val="0"/>
              </a:spcAft>
              <a:buClr>
                <a:srgbClr val="000000"/>
              </a:buClr>
              <a:buSzPts val="1200"/>
              <a:buFont typeface="Quattrocento Sans"/>
              <a:buChar char="•"/>
            </a:pPr>
            <a:r>
              <a:rPr lang="en-IN" sz="1200">
                <a:solidFill>
                  <a:srgbClr val="000000"/>
                </a:solidFill>
                <a:highlight>
                  <a:srgbClr val="FFFFFF"/>
                </a:highlight>
                <a:latin typeface="Quattrocento Sans"/>
                <a:ea typeface="Quattrocento Sans"/>
                <a:cs typeface="Quattrocento Sans"/>
                <a:sym typeface="Quattrocento Sans"/>
              </a:rPr>
              <a:t>Other Executors, like the </a:t>
            </a:r>
            <a:r>
              <a:rPr lang="en-IN" sz="1200">
                <a:solidFill>
                  <a:srgbClr val="000000"/>
                </a:solidFill>
                <a:latin typeface="Quattrocento Sans"/>
                <a:ea typeface="Quattrocento Sans"/>
                <a:cs typeface="Quattrocento Sans"/>
                <a:sym typeface="Quattrocento Sans"/>
              </a:rPr>
              <a:t>CeleryExecutor</a:t>
            </a:r>
            <a:r>
              <a:rPr lang="en-IN" sz="1200">
                <a:solidFill>
                  <a:srgbClr val="000000"/>
                </a:solidFill>
                <a:highlight>
                  <a:srgbClr val="FFFFFF"/>
                </a:highlight>
                <a:latin typeface="Quattrocento Sans"/>
                <a:ea typeface="Quattrocento Sans"/>
                <a:cs typeface="Quattrocento Sans"/>
                <a:sym typeface="Quattrocento Sans"/>
              </a:rPr>
              <a:t> execute tasks using worker processes that exist on a separate cluster of worker machines.</a:t>
            </a:r>
            <a:endParaRPr sz="1200">
              <a:solidFill>
                <a:srgbClr val="000000"/>
              </a:solidFill>
              <a:highlight>
                <a:srgbClr val="FFFFFF"/>
              </a:highlight>
              <a:latin typeface="Quattrocento Sans"/>
              <a:ea typeface="Quattrocento Sans"/>
              <a:cs typeface="Quattrocento Sans"/>
              <a:sym typeface="Quattrocento Sans"/>
            </a:endParaRPr>
          </a:p>
        </p:txBody>
      </p:sp>
      <p:pic>
        <p:nvPicPr>
          <p:cNvPr id="636" name="Google Shape;636;g7c8fd33ffd_0_4"/>
          <p:cNvPicPr preferRelativeResize="0"/>
          <p:nvPr/>
        </p:nvPicPr>
        <p:blipFill rotWithShape="1">
          <a:blip r:embed="rId3">
            <a:alphaModFix/>
          </a:blip>
          <a:srcRect/>
          <a:stretch/>
        </p:blipFill>
        <p:spPr>
          <a:xfrm>
            <a:off x="93200" y="281175"/>
            <a:ext cx="301100" cy="301100"/>
          </a:xfrm>
          <a:prstGeom prst="rect">
            <a:avLst/>
          </a:prstGeom>
          <a:noFill/>
          <a:ln>
            <a:noFill/>
          </a:ln>
        </p:spPr>
      </p:pic>
      <p:sp>
        <p:nvSpPr>
          <p:cNvPr id="637" name="Google Shape;637;g7c8fd33ffd_0_4"/>
          <p:cNvSpPr txBox="1">
            <a:spLocks noGrp="1"/>
          </p:cNvSpPr>
          <p:nvPr>
            <p:ph type="sldNum" idx="12"/>
          </p:nvPr>
        </p:nvSpPr>
        <p:spPr>
          <a:xfrm>
            <a:off x="5949043" y="6454211"/>
            <a:ext cx="446400" cy="3651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rgbClr val="000000"/>
              </a:buClr>
              <a:buSzPts val="700"/>
              <a:buFont typeface="Arial"/>
              <a:buNone/>
            </a:pPr>
            <a:fld id="{00000000-1234-1234-1234-123412341234}" type="slidenum">
              <a:rPr lang="en-IN"/>
              <a:pPr marL="0" lvl="0" indent="0" algn="ctr" rtl="0">
                <a:spcBef>
                  <a:spcPts val="0"/>
                </a:spcBef>
                <a:spcAft>
                  <a:spcPts val="0"/>
                </a:spcAft>
                <a:buClr>
                  <a:srgbClr val="000000"/>
                </a:buClr>
                <a:buSzPts val="700"/>
                <a:buFont typeface="Arial"/>
                <a:buNone/>
              </a:p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g7c8fd33ffd_0_24"/>
          <p:cNvSpPr txBox="1">
            <a:spLocks noGrp="1"/>
          </p:cNvSpPr>
          <p:nvPr>
            <p:ph type="title"/>
          </p:nvPr>
        </p:nvSpPr>
        <p:spPr>
          <a:xfrm>
            <a:off x="0" y="0"/>
            <a:ext cx="12192000" cy="654300"/>
          </a:xfrm>
          <a:prstGeom prst="rect">
            <a:avLst/>
          </a:prstGeom>
        </p:spPr>
        <p:txBody>
          <a:bodyPr spcFirstLastPara="1" wrap="square" lIns="68575" tIns="34275" rIns="68575" bIns="34275" anchor="ctr" anchorCtr="0">
            <a:noAutofit/>
          </a:bodyPr>
          <a:lstStyle/>
          <a:p>
            <a:pPr marL="0" lvl="0" indent="0" algn="l" rtl="0">
              <a:lnSpc>
                <a:spcPct val="113000"/>
              </a:lnSpc>
              <a:spcBef>
                <a:spcPts val="0"/>
              </a:spcBef>
              <a:spcAft>
                <a:spcPts val="0"/>
              </a:spcAft>
              <a:buNone/>
            </a:pPr>
            <a:endParaRPr sz="1700">
              <a:solidFill>
                <a:srgbClr val="302C43"/>
              </a:solidFill>
              <a:highlight>
                <a:srgbClr val="FFFEFD"/>
              </a:highlight>
              <a:latin typeface="Arial"/>
              <a:ea typeface="Arial"/>
              <a:cs typeface="Arial"/>
              <a:sym typeface="Arial"/>
            </a:endParaRPr>
          </a:p>
          <a:p>
            <a:pPr marL="0" lvl="0" indent="0" algn="l" rtl="0">
              <a:lnSpc>
                <a:spcPct val="113000"/>
              </a:lnSpc>
              <a:spcBef>
                <a:spcPts val="0"/>
              </a:spcBef>
              <a:spcAft>
                <a:spcPts val="0"/>
              </a:spcAft>
              <a:buClr>
                <a:schemeClr val="dk1"/>
              </a:buClr>
              <a:buSzPts val="1100"/>
              <a:buFont typeface="Arial"/>
              <a:buNone/>
            </a:pPr>
            <a:r>
              <a:rPr lang="en-IN" sz="1700">
                <a:solidFill>
                  <a:srgbClr val="302C43"/>
                </a:solidFill>
                <a:highlight>
                  <a:srgbClr val="FFFEFD"/>
                </a:highlight>
                <a:latin typeface="Arial"/>
                <a:ea typeface="Arial"/>
                <a:cs typeface="Arial"/>
                <a:sym typeface="Arial"/>
              </a:rPr>
              <a:t>   </a:t>
            </a:r>
            <a:r>
              <a:rPr lang="en-IN" sz="2400">
                <a:solidFill>
                  <a:srgbClr val="302C43"/>
                </a:solidFill>
                <a:highlight>
                  <a:srgbClr val="FFFEFD"/>
                </a:highlight>
                <a:latin typeface="Quattrocento Sans"/>
                <a:ea typeface="Quattrocento Sans"/>
                <a:cs typeface="Quattrocento Sans"/>
                <a:sym typeface="Quattrocento Sans"/>
              </a:rPr>
              <a:t> </a:t>
            </a:r>
            <a:endParaRPr sz="2400">
              <a:solidFill>
                <a:srgbClr val="302C43"/>
              </a:solidFill>
              <a:highlight>
                <a:srgbClr val="FFFEFD"/>
              </a:highlight>
              <a:latin typeface="Quattrocento Sans"/>
              <a:ea typeface="Quattrocento Sans"/>
              <a:cs typeface="Quattrocento Sans"/>
              <a:sym typeface="Quattrocento Sans"/>
            </a:endParaRPr>
          </a:p>
          <a:p>
            <a:pPr marL="0" lvl="0" indent="0" algn="l" rtl="0">
              <a:lnSpc>
                <a:spcPct val="113000"/>
              </a:lnSpc>
              <a:spcBef>
                <a:spcPts val="0"/>
              </a:spcBef>
              <a:spcAft>
                <a:spcPts val="0"/>
              </a:spcAft>
              <a:buClr>
                <a:schemeClr val="dk1"/>
              </a:buClr>
              <a:buSzPts val="1100"/>
              <a:buFont typeface="Arial"/>
              <a:buNone/>
            </a:pPr>
            <a:r>
              <a:rPr lang="en-IN" sz="2400">
                <a:solidFill>
                  <a:srgbClr val="302C43"/>
                </a:solidFill>
                <a:highlight>
                  <a:srgbClr val="FFFEFD"/>
                </a:highlight>
                <a:latin typeface="Quattrocento Sans"/>
                <a:ea typeface="Quattrocento Sans"/>
                <a:cs typeface="Quattrocento Sans"/>
                <a:sym typeface="Quattrocento Sans"/>
              </a:rPr>
              <a:t>    </a:t>
            </a:r>
            <a:r>
              <a:rPr lang="en-IN" sz="1800">
                <a:solidFill>
                  <a:srgbClr val="302C43"/>
                </a:solidFill>
                <a:highlight>
                  <a:srgbClr val="FFFEFD"/>
                </a:highlight>
                <a:latin typeface="Quattrocento Sans"/>
                <a:ea typeface="Quattrocento Sans"/>
                <a:cs typeface="Quattrocento Sans"/>
                <a:sym typeface="Quattrocento Sans"/>
              </a:rPr>
              <a:t> Airflow Executors</a:t>
            </a:r>
            <a:endParaRPr sz="1800">
              <a:solidFill>
                <a:srgbClr val="302C43"/>
              </a:solidFill>
              <a:highlight>
                <a:srgbClr val="FFFEFD"/>
              </a:highlight>
              <a:latin typeface="Quattrocento Sans"/>
              <a:ea typeface="Quattrocento Sans"/>
              <a:cs typeface="Quattrocento Sans"/>
              <a:sym typeface="Quattrocento Sans"/>
            </a:endParaRPr>
          </a:p>
          <a:p>
            <a:pPr marL="0" lvl="0" indent="0" algn="l" rtl="0">
              <a:spcBef>
                <a:spcPts val="0"/>
              </a:spcBef>
              <a:spcAft>
                <a:spcPts val="0"/>
              </a:spcAft>
              <a:buNone/>
            </a:pPr>
            <a:endParaRPr/>
          </a:p>
        </p:txBody>
      </p:sp>
      <p:sp>
        <p:nvSpPr>
          <p:cNvPr id="643" name="Google Shape;643;g7c8fd33ffd_0_24"/>
          <p:cNvSpPr txBox="1">
            <a:spLocks noGrp="1"/>
          </p:cNvSpPr>
          <p:nvPr>
            <p:ph type="body" idx="1"/>
          </p:nvPr>
        </p:nvSpPr>
        <p:spPr>
          <a:xfrm>
            <a:off x="0" y="1009825"/>
            <a:ext cx="12192000" cy="5263500"/>
          </a:xfrm>
          <a:prstGeom prst="rect">
            <a:avLst/>
          </a:prstGeom>
        </p:spPr>
        <p:txBody>
          <a:bodyPr spcFirstLastPara="1" wrap="square" lIns="68575" tIns="34275" rIns="68575" bIns="34275" anchor="t" anchorCtr="0">
            <a:noAutofit/>
          </a:bodyPr>
          <a:lstStyle/>
          <a:p>
            <a:pPr marL="0" lvl="0" indent="0" algn="l" rtl="0">
              <a:lnSpc>
                <a:spcPct val="113000"/>
              </a:lnSpc>
              <a:spcBef>
                <a:spcPts val="1800"/>
              </a:spcBef>
              <a:spcAft>
                <a:spcPts val="0"/>
              </a:spcAft>
              <a:buNone/>
            </a:pPr>
            <a:r>
              <a:rPr lang="en-IN" sz="1200" b="1">
                <a:solidFill>
                  <a:srgbClr val="302C43"/>
                </a:solidFill>
                <a:highlight>
                  <a:srgbClr val="FFFEFD"/>
                </a:highlight>
                <a:latin typeface="Quattrocento Sans"/>
                <a:ea typeface="Quattrocento Sans"/>
                <a:cs typeface="Quattrocento Sans"/>
                <a:sym typeface="Quattrocento Sans"/>
              </a:rPr>
              <a:t>LocalExecutor:</a:t>
            </a:r>
            <a:endParaRPr sz="1200" b="1">
              <a:solidFill>
                <a:srgbClr val="302C43"/>
              </a:solidFill>
              <a:highlight>
                <a:srgbClr val="FFFEFD"/>
              </a:highlight>
              <a:latin typeface="Quattrocento Sans"/>
              <a:ea typeface="Quattrocento Sans"/>
              <a:cs typeface="Quattrocento Sans"/>
              <a:sym typeface="Quattrocento Sans"/>
            </a:endParaRPr>
          </a:p>
          <a:p>
            <a:pPr marL="457200" lvl="0" indent="-304800" algn="l" rtl="0">
              <a:lnSpc>
                <a:spcPct val="113000"/>
              </a:lnSpc>
              <a:spcBef>
                <a:spcPts val="1800"/>
              </a:spcBef>
              <a:spcAft>
                <a:spcPts val="0"/>
              </a:spcAft>
              <a:buClr>
                <a:srgbClr val="302C43"/>
              </a:buClr>
              <a:buSzPts val="1200"/>
              <a:buFont typeface="Quattrocento Sans"/>
              <a:buChar char="•"/>
            </a:pPr>
            <a:r>
              <a:rPr lang="en-IN" sz="1200">
                <a:solidFill>
                  <a:srgbClr val="302C43"/>
                </a:solidFill>
                <a:highlight>
                  <a:srgbClr val="FFFEFD"/>
                </a:highlight>
                <a:latin typeface="Quattrocento Sans"/>
                <a:ea typeface="Quattrocento Sans"/>
                <a:cs typeface="Quattrocento Sans"/>
                <a:sym typeface="Quattrocento Sans"/>
              </a:rPr>
              <a:t>Running Apache Airflow on a LocalExecutor exemplifies single-node architecture.</a:t>
            </a:r>
            <a:endParaRPr sz="1200">
              <a:solidFill>
                <a:srgbClr val="302C43"/>
              </a:solidFill>
              <a:highlight>
                <a:srgbClr val="FFFEFD"/>
              </a:highlight>
              <a:latin typeface="Quattrocento Sans"/>
              <a:ea typeface="Quattrocento Sans"/>
              <a:cs typeface="Quattrocento Sans"/>
              <a:sym typeface="Quattrocento Sans"/>
            </a:endParaRPr>
          </a:p>
          <a:p>
            <a:pPr marL="457200" lvl="0" indent="0" algn="l" rtl="0">
              <a:lnSpc>
                <a:spcPct val="113000"/>
              </a:lnSpc>
              <a:spcBef>
                <a:spcPts val="1800"/>
              </a:spcBef>
              <a:spcAft>
                <a:spcPts val="0"/>
              </a:spcAft>
              <a:buNone/>
            </a:pPr>
            <a:endParaRPr sz="1200">
              <a:solidFill>
                <a:srgbClr val="302C43"/>
              </a:solidFill>
              <a:highlight>
                <a:srgbClr val="FFFEFD"/>
              </a:highlight>
              <a:latin typeface="Quattrocento Sans"/>
              <a:ea typeface="Quattrocento Sans"/>
              <a:cs typeface="Quattrocento Sans"/>
              <a:sym typeface="Quattrocento Sans"/>
            </a:endParaRPr>
          </a:p>
          <a:p>
            <a:pPr marL="457200" lvl="0" indent="-304800" algn="l" rtl="0">
              <a:lnSpc>
                <a:spcPct val="113000"/>
              </a:lnSpc>
              <a:spcBef>
                <a:spcPts val="1800"/>
              </a:spcBef>
              <a:spcAft>
                <a:spcPts val="0"/>
              </a:spcAft>
              <a:buClr>
                <a:srgbClr val="302C43"/>
              </a:buClr>
              <a:buSzPts val="1200"/>
              <a:buFont typeface="Quattrocento Sans"/>
              <a:buChar char="•"/>
            </a:pPr>
            <a:r>
              <a:rPr lang="en-IN" sz="1200">
                <a:solidFill>
                  <a:srgbClr val="302C43"/>
                </a:solidFill>
                <a:highlight>
                  <a:srgbClr val="FFFEFD"/>
                </a:highlight>
                <a:latin typeface="Quattrocento Sans"/>
                <a:ea typeface="Quattrocento Sans"/>
                <a:cs typeface="Quattrocento Sans"/>
                <a:sym typeface="Quattrocento Sans"/>
              </a:rPr>
              <a:t>The LocalExecutor completes tasks in parallel that run on a single machine (think: your laptop, an EC2 instance, etc.) - the same machine that houses the Scheduler and all code necessary to execute.</a:t>
            </a:r>
            <a:endParaRPr sz="1200">
              <a:solidFill>
                <a:srgbClr val="302C43"/>
              </a:solidFill>
              <a:highlight>
                <a:srgbClr val="FFFEFD"/>
              </a:highlight>
              <a:latin typeface="Quattrocento Sans"/>
              <a:ea typeface="Quattrocento Sans"/>
              <a:cs typeface="Quattrocento Sans"/>
              <a:sym typeface="Quattrocento Sans"/>
            </a:endParaRPr>
          </a:p>
          <a:p>
            <a:pPr marL="457200" lvl="0" indent="0" algn="l" rtl="0">
              <a:lnSpc>
                <a:spcPct val="113000"/>
              </a:lnSpc>
              <a:spcBef>
                <a:spcPts val="1800"/>
              </a:spcBef>
              <a:spcAft>
                <a:spcPts val="0"/>
              </a:spcAft>
              <a:buNone/>
            </a:pPr>
            <a:endParaRPr sz="1200">
              <a:solidFill>
                <a:srgbClr val="302C43"/>
              </a:solidFill>
              <a:highlight>
                <a:srgbClr val="FFFEFD"/>
              </a:highlight>
              <a:latin typeface="Quattrocento Sans"/>
              <a:ea typeface="Quattrocento Sans"/>
              <a:cs typeface="Quattrocento Sans"/>
              <a:sym typeface="Quattrocento Sans"/>
            </a:endParaRPr>
          </a:p>
          <a:p>
            <a:pPr marL="457200" lvl="0" indent="-304800" algn="l" rtl="0">
              <a:lnSpc>
                <a:spcPct val="113000"/>
              </a:lnSpc>
              <a:spcBef>
                <a:spcPts val="1800"/>
              </a:spcBef>
              <a:spcAft>
                <a:spcPts val="0"/>
              </a:spcAft>
              <a:buClr>
                <a:srgbClr val="302C43"/>
              </a:buClr>
              <a:buSzPts val="1200"/>
              <a:buFont typeface="Quattrocento Sans"/>
              <a:buChar char="•"/>
            </a:pPr>
            <a:r>
              <a:rPr lang="en-IN" sz="1200">
                <a:solidFill>
                  <a:srgbClr val="302C43"/>
                </a:solidFill>
                <a:highlight>
                  <a:srgbClr val="FFFEFD"/>
                </a:highlight>
                <a:latin typeface="Quattrocento Sans"/>
                <a:ea typeface="Quattrocento Sans"/>
                <a:cs typeface="Quattrocento Sans"/>
                <a:sym typeface="Quattrocento Sans"/>
              </a:rPr>
              <a:t>A single LocalWorker picks up and runs jobs as they’re scheduled and is fully responsible for all task execution.</a:t>
            </a:r>
            <a:endParaRPr sz="1200">
              <a:solidFill>
                <a:srgbClr val="302C43"/>
              </a:solidFill>
              <a:highlight>
                <a:srgbClr val="FFFEFD"/>
              </a:highlight>
              <a:latin typeface="Quattrocento Sans"/>
              <a:ea typeface="Quattrocento Sans"/>
              <a:cs typeface="Quattrocento Sans"/>
              <a:sym typeface="Quattrocento Sans"/>
            </a:endParaRPr>
          </a:p>
          <a:p>
            <a:pPr marL="0" lvl="0" indent="0" algn="l" rtl="0">
              <a:lnSpc>
                <a:spcPct val="125000"/>
              </a:lnSpc>
              <a:spcBef>
                <a:spcPts val="1400"/>
              </a:spcBef>
              <a:spcAft>
                <a:spcPts val="0"/>
              </a:spcAft>
              <a:buNone/>
            </a:pPr>
            <a:endParaRPr sz="1200">
              <a:solidFill>
                <a:srgbClr val="302C43"/>
              </a:solidFill>
              <a:highlight>
                <a:srgbClr val="FFFEFD"/>
              </a:highlight>
              <a:latin typeface="Arial"/>
              <a:ea typeface="Arial"/>
              <a:cs typeface="Arial"/>
              <a:sym typeface="Arial"/>
            </a:endParaRPr>
          </a:p>
          <a:p>
            <a:pPr marL="0" lvl="0" indent="0" algn="l" rtl="0">
              <a:lnSpc>
                <a:spcPct val="125000"/>
              </a:lnSpc>
              <a:spcBef>
                <a:spcPts val="1400"/>
              </a:spcBef>
              <a:spcAft>
                <a:spcPts val="0"/>
              </a:spcAft>
              <a:buNone/>
            </a:pPr>
            <a:r>
              <a:rPr lang="en-IN" sz="1200" b="1">
                <a:solidFill>
                  <a:srgbClr val="302C43"/>
                </a:solidFill>
                <a:highlight>
                  <a:srgbClr val="FFFEFD"/>
                </a:highlight>
                <a:latin typeface="Quattrocento Sans"/>
                <a:ea typeface="Quattrocento Sans"/>
                <a:cs typeface="Quattrocento Sans"/>
                <a:sym typeface="Quattrocento Sans"/>
              </a:rPr>
              <a:t>Summary:</a:t>
            </a:r>
            <a:endParaRPr sz="1200" b="1">
              <a:solidFill>
                <a:srgbClr val="302C43"/>
              </a:solidFill>
              <a:highlight>
                <a:srgbClr val="FFFEFD"/>
              </a:highlight>
              <a:latin typeface="Quattrocento Sans"/>
              <a:ea typeface="Quattrocento Sans"/>
              <a:cs typeface="Quattrocento Sans"/>
              <a:sym typeface="Quattrocento Sans"/>
            </a:endParaRPr>
          </a:p>
          <a:p>
            <a:pPr marL="457200" lvl="0" indent="-304800" algn="l" rtl="0">
              <a:lnSpc>
                <a:spcPct val="140000"/>
              </a:lnSpc>
              <a:spcBef>
                <a:spcPts val="400"/>
              </a:spcBef>
              <a:spcAft>
                <a:spcPts val="0"/>
              </a:spcAft>
              <a:buClr>
                <a:srgbClr val="302C43"/>
              </a:buClr>
              <a:buSzPts val="1200"/>
              <a:buFont typeface="Quattrocento Sans"/>
              <a:buChar char="●"/>
            </a:pPr>
            <a:r>
              <a:rPr lang="en-IN" sz="1200">
                <a:solidFill>
                  <a:srgbClr val="302C43"/>
                </a:solidFill>
                <a:highlight>
                  <a:srgbClr val="FFFEFD"/>
                </a:highlight>
                <a:latin typeface="Quattrocento Sans"/>
                <a:ea typeface="Quattrocento Sans"/>
                <a:cs typeface="Quattrocento Sans"/>
                <a:sym typeface="Quattrocento Sans"/>
              </a:rPr>
              <a:t>It's straightforward and easy to set up</a:t>
            </a:r>
            <a:endParaRPr sz="1200">
              <a:solidFill>
                <a:srgbClr val="302C43"/>
              </a:solidFill>
              <a:highlight>
                <a:srgbClr val="FFFEFD"/>
              </a:highlight>
              <a:latin typeface="Quattrocento Sans"/>
              <a:ea typeface="Quattrocento Sans"/>
              <a:cs typeface="Quattrocento Sans"/>
              <a:sym typeface="Quattrocento Sans"/>
            </a:endParaRPr>
          </a:p>
          <a:p>
            <a:pPr marL="457200" lvl="0" indent="-304800" algn="l" rtl="0">
              <a:lnSpc>
                <a:spcPct val="140000"/>
              </a:lnSpc>
              <a:spcBef>
                <a:spcPts val="0"/>
              </a:spcBef>
              <a:spcAft>
                <a:spcPts val="0"/>
              </a:spcAft>
              <a:buClr>
                <a:srgbClr val="302C43"/>
              </a:buClr>
              <a:buSzPts val="1200"/>
              <a:buFont typeface="Quattrocento Sans"/>
              <a:buChar char="●"/>
            </a:pPr>
            <a:r>
              <a:rPr lang="en-IN" sz="1200">
                <a:solidFill>
                  <a:srgbClr val="302C43"/>
                </a:solidFill>
                <a:highlight>
                  <a:srgbClr val="FFFEFD"/>
                </a:highlight>
                <a:latin typeface="Quattrocento Sans"/>
                <a:ea typeface="Quattrocento Sans"/>
                <a:cs typeface="Quattrocento Sans"/>
                <a:sym typeface="Quattrocento Sans"/>
              </a:rPr>
              <a:t>It's cheap and resource light</a:t>
            </a:r>
            <a:endParaRPr sz="1200">
              <a:solidFill>
                <a:srgbClr val="302C43"/>
              </a:solidFill>
              <a:highlight>
                <a:srgbClr val="FFFEFD"/>
              </a:highlight>
              <a:latin typeface="Quattrocento Sans"/>
              <a:ea typeface="Quattrocento Sans"/>
              <a:cs typeface="Quattrocento Sans"/>
              <a:sym typeface="Quattrocento Sans"/>
            </a:endParaRPr>
          </a:p>
          <a:p>
            <a:pPr marL="457200" lvl="0" indent="-304800" algn="l" rtl="0">
              <a:lnSpc>
                <a:spcPct val="140000"/>
              </a:lnSpc>
              <a:spcBef>
                <a:spcPts val="0"/>
              </a:spcBef>
              <a:spcAft>
                <a:spcPts val="0"/>
              </a:spcAft>
              <a:buClr>
                <a:srgbClr val="302C43"/>
              </a:buClr>
              <a:buSzPts val="1200"/>
              <a:buFont typeface="Quattrocento Sans"/>
              <a:buChar char="●"/>
            </a:pPr>
            <a:r>
              <a:rPr lang="en-IN" sz="1200">
                <a:solidFill>
                  <a:srgbClr val="302C43"/>
                </a:solidFill>
                <a:highlight>
                  <a:srgbClr val="FFFEFD"/>
                </a:highlight>
                <a:latin typeface="Quattrocento Sans"/>
                <a:ea typeface="Quattrocento Sans"/>
                <a:cs typeface="Quattrocento Sans"/>
                <a:sym typeface="Quattrocento Sans"/>
              </a:rPr>
              <a:t>It still offers parallelism</a:t>
            </a:r>
            <a:endParaRPr sz="1200">
              <a:solidFill>
                <a:srgbClr val="302C43"/>
              </a:solidFill>
              <a:highlight>
                <a:srgbClr val="FFFEFD"/>
              </a:highlight>
              <a:latin typeface="Quattrocento Sans"/>
              <a:ea typeface="Quattrocento Sans"/>
              <a:cs typeface="Quattrocento Sans"/>
              <a:sym typeface="Quattrocento Sans"/>
            </a:endParaRPr>
          </a:p>
          <a:p>
            <a:pPr marL="0" lvl="0" indent="0" algn="l" rtl="0">
              <a:spcBef>
                <a:spcPts val="4000"/>
              </a:spcBef>
              <a:spcAft>
                <a:spcPts val="0"/>
              </a:spcAft>
              <a:buNone/>
            </a:pPr>
            <a:endParaRPr/>
          </a:p>
        </p:txBody>
      </p:sp>
      <p:pic>
        <p:nvPicPr>
          <p:cNvPr id="644" name="Google Shape;644;g7c8fd33ffd_0_24"/>
          <p:cNvPicPr preferRelativeResize="0"/>
          <p:nvPr/>
        </p:nvPicPr>
        <p:blipFill rotWithShape="1">
          <a:blip r:embed="rId3">
            <a:alphaModFix/>
          </a:blip>
          <a:srcRect/>
          <a:stretch/>
        </p:blipFill>
        <p:spPr>
          <a:xfrm>
            <a:off x="60675" y="317425"/>
            <a:ext cx="301100" cy="301100"/>
          </a:xfrm>
          <a:prstGeom prst="rect">
            <a:avLst/>
          </a:prstGeom>
          <a:noFill/>
          <a:ln>
            <a:noFill/>
          </a:ln>
        </p:spPr>
      </p:pic>
      <p:sp>
        <p:nvSpPr>
          <p:cNvPr id="645" name="Google Shape;645;g7c8fd33ffd_0_24"/>
          <p:cNvSpPr txBox="1">
            <a:spLocks noGrp="1"/>
          </p:cNvSpPr>
          <p:nvPr>
            <p:ph type="sldNum" idx="12"/>
          </p:nvPr>
        </p:nvSpPr>
        <p:spPr>
          <a:xfrm>
            <a:off x="5949043" y="6454211"/>
            <a:ext cx="446400" cy="3651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rgbClr val="000000"/>
              </a:buClr>
              <a:buSzPts val="700"/>
              <a:buFont typeface="Arial"/>
              <a:buNone/>
            </a:pPr>
            <a:fld id="{00000000-1234-1234-1234-123412341234}" type="slidenum">
              <a:rPr lang="en-IN"/>
              <a:pPr marL="0" lvl="0" indent="0" algn="ctr" rtl="0">
                <a:spcBef>
                  <a:spcPts val="0"/>
                </a:spcBef>
                <a:spcAft>
                  <a:spcPts val="0"/>
                </a:spcAft>
                <a:buClr>
                  <a:srgbClr val="000000"/>
                </a:buClr>
                <a:buSzPts val="700"/>
                <a:buFont typeface="Arial"/>
                <a:buNone/>
              </a:p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g7c8fd33ffd_0_39"/>
          <p:cNvSpPr txBox="1">
            <a:spLocks noGrp="1"/>
          </p:cNvSpPr>
          <p:nvPr>
            <p:ph type="title"/>
          </p:nvPr>
        </p:nvSpPr>
        <p:spPr>
          <a:xfrm>
            <a:off x="0" y="0"/>
            <a:ext cx="12192000" cy="634800"/>
          </a:xfrm>
          <a:prstGeom prst="rect">
            <a:avLst/>
          </a:prstGeom>
        </p:spPr>
        <p:txBody>
          <a:bodyPr spcFirstLastPara="1" wrap="square" lIns="68575" tIns="34275" rIns="68575" bIns="34275" anchor="ctr" anchorCtr="0">
            <a:noAutofit/>
          </a:bodyPr>
          <a:lstStyle/>
          <a:p>
            <a:pPr marL="0" lvl="0" indent="0" algn="l" rtl="0">
              <a:lnSpc>
                <a:spcPct val="113000"/>
              </a:lnSpc>
              <a:spcBef>
                <a:spcPts val="0"/>
              </a:spcBef>
              <a:spcAft>
                <a:spcPts val="0"/>
              </a:spcAft>
              <a:buClr>
                <a:schemeClr val="dk1"/>
              </a:buClr>
              <a:buSzPts val="1100"/>
              <a:buFont typeface="Arial"/>
              <a:buNone/>
            </a:pPr>
            <a:r>
              <a:rPr lang="en-IN" sz="2400">
                <a:solidFill>
                  <a:srgbClr val="302C43"/>
                </a:solidFill>
                <a:highlight>
                  <a:srgbClr val="FFFEFD"/>
                </a:highlight>
                <a:latin typeface="Quattrocento Sans"/>
                <a:ea typeface="Quattrocento Sans"/>
                <a:cs typeface="Quattrocento Sans"/>
                <a:sym typeface="Quattrocento Sans"/>
              </a:rPr>
              <a:t>      </a:t>
            </a:r>
            <a:r>
              <a:rPr lang="en-IN" sz="1800">
                <a:solidFill>
                  <a:srgbClr val="302C43"/>
                </a:solidFill>
                <a:highlight>
                  <a:srgbClr val="FFFEFD"/>
                </a:highlight>
                <a:latin typeface="Quattrocento Sans"/>
                <a:ea typeface="Quattrocento Sans"/>
                <a:cs typeface="Quattrocento Sans"/>
                <a:sym typeface="Quattrocento Sans"/>
              </a:rPr>
              <a:t>Airflow Executors</a:t>
            </a:r>
            <a:endParaRPr sz="1800"/>
          </a:p>
        </p:txBody>
      </p:sp>
      <p:sp>
        <p:nvSpPr>
          <p:cNvPr id="651" name="Google Shape;651;g7c8fd33ffd_0_39"/>
          <p:cNvSpPr txBox="1">
            <a:spLocks noGrp="1"/>
          </p:cNvSpPr>
          <p:nvPr>
            <p:ph type="body" idx="1"/>
          </p:nvPr>
        </p:nvSpPr>
        <p:spPr>
          <a:xfrm>
            <a:off x="0" y="634800"/>
            <a:ext cx="12192000" cy="5570400"/>
          </a:xfrm>
          <a:prstGeom prst="rect">
            <a:avLst/>
          </a:prstGeom>
        </p:spPr>
        <p:txBody>
          <a:bodyPr spcFirstLastPara="1" wrap="square" lIns="68575" tIns="34275" rIns="68575" bIns="34275" anchor="t" anchorCtr="0">
            <a:noAutofit/>
          </a:bodyPr>
          <a:lstStyle/>
          <a:p>
            <a:pPr marL="0" lvl="0" indent="0" algn="l" rtl="0">
              <a:lnSpc>
                <a:spcPct val="113000"/>
              </a:lnSpc>
              <a:spcBef>
                <a:spcPts val="1800"/>
              </a:spcBef>
              <a:spcAft>
                <a:spcPts val="0"/>
              </a:spcAft>
              <a:buClr>
                <a:schemeClr val="dk1"/>
              </a:buClr>
              <a:buSzPts val="1100"/>
              <a:buFont typeface="Arial"/>
              <a:buNone/>
            </a:pPr>
            <a:r>
              <a:rPr lang="en-IN" sz="1200" b="1">
                <a:solidFill>
                  <a:srgbClr val="302C43"/>
                </a:solidFill>
                <a:highlight>
                  <a:srgbClr val="FFFEFD"/>
                </a:highlight>
                <a:latin typeface="Quattrocento Sans"/>
                <a:ea typeface="Quattrocento Sans"/>
                <a:cs typeface="Quattrocento Sans"/>
                <a:sym typeface="Quattrocento Sans"/>
              </a:rPr>
              <a:t>CeleryExecutor</a:t>
            </a:r>
            <a:endParaRPr sz="1200" b="1">
              <a:solidFill>
                <a:srgbClr val="302C43"/>
              </a:solidFill>
              <a:highlight>
                <a:srgbClr val="FFFEFD"/>
              </a:highlight>
              <a:latin typeface="Quattrocento Sans"/>
              <a:ea typeface="Quattrocento Sans"/>
              <a:cs typeface="Quattrocento Sans"/>
              <a:sym typeface="Quattrocento Sans"/>
            </a:endParaRPr>
          </a:p>
          <a:p>
            <a:pPr marL="457200" lvl="0" indent="-304800" algn="just" rtl="0">
              <a:spcBef>
                <a:spcPts val="1067"/>
              </a:spcBef>
              <a:spcAft>
                <a:spcPts val="0"/>
              </a:spcAft>
              <a:buClr>
                <a:srgbClr val="302C43"/>
              </a:buClr>
              <a:buSzPts val="1200"/>
              <a:buFont typeface="Quattrocento Sans"/>
              <a:buChar char="•"/>
            </a:pPr>
            <a:r>
              <a:rPr lang="en-IN" sz="1200">
                <a:solidFill>
                  <a:srgbClr val="000000"/>
                </a:solidFill>
                <a:highlight>
                  <a:srgbClr val="FFFEFD"/>
                </a:highlight>
                <a:uFill>
                  <a:noFill/>
                </a:uFill>
                <a:latin typeface="Quattrocento Sans"/>
                <a:ea typeface="Quattrocento Sans"/>
                <a:cs typeface="Quattrocento Sans"/>
                <a:sym typeface="Quattrocento Sans"/>
                <a:hlinkClick r:id="rId3"/>
              </a:rPr>
              <a:t>Celery</a:t>
            </a:r>
            <a:r>
              <a:rPr lang="en-IN" sz="1200">
                <a:solidFill>
                  <a:srgbClr val="000000"/>
                </a:solidFill>
                <a:highlight>
                  <a:srgbClr val="FFFEFD"/>
                </a:highlight>
                <a:latin typeface="Quattrocento Sans"/>
                <a:ea typeface="Quattrocento Sans"/>
                <a:cs typeface="Quattrocento Sans"/>
                <a:sym typeface="Quattrocento Sans"/>
              </a:rPr>
              <a:t> </a:t>
            </a:r>
            <a:r>
              <a:rPr lang="en-IN" sz="1200">
                <a:solidFill>
                  <a:srgbClr val="302C43"/>
                </a:solidFill>
                <a:highlight>
                  <a:srgbClr val="FFFEFD"/>
                </a:highlight>
                <a:latin typeface="Quattrocento Sans"/>
                <a:ea typeface="Quattrocento Sans"/>
                <a:cs typeface="Quattrocento Sans"/>
                <a:sym typeface="Quattrocento Sans"/>
              </a:rPr>
              <a:t>itself is a way of running python processes in a distributed fashion. To optimize for flexibility and availability, the CeleryExecutor works with a "pool" of independent workers across which it can delegate tasks, via messages.</a:t>
            </a:r>
            <a:endParaRPr sz="1200">
              <a:solidFill>
                <a:srgbClr val="302C43"/>
              </a:solidFill>
              <a:highlight>
                <a:srgbClr val="FFFEFD"/>
              </a:highlight>
              <a:latin typeface="Quattrocento Sans"/>
              <a:ea typeface="Quattrocento Sans"/>
              <a:cs typeface="Quattrocento Sans"/>
              <a:sym typeface="Quattrocento Sans"/>
            </a:endParaRPr>
          </a:p>
          <a:p>
            <a:pPr marL="457200" lvl="0" indent="0" algn="just" rtl="0">
              <a:spcBef>
                <a:spcPts val="1067"/>
              </a:spcBef>
              <a:spcAft>
                <a:spcPts val="0"/>
              </a:spcAft>
              <a:buNone/>
            </a:pPr>
            <a:endParaRPr sz="1200">
              <a:solidFill>
                <a:srgbClr val="302C43"/>
              </a:solidFill>
              <a:highlight>
                <a:srgbClr val="FFFEFD"/>
              </a:highlight>
              <a:latin typeface="Quattrocento Sans"/>
              <a:ea typeface="Quattrocento Sans"/>
              <a:cs typeface="Quattrocento Sans"/>
              <a:sym typeface="Quattrocento Sans"/>
            </a:endParaRPr>
          </a:p>
          <a:p>
            <a:pPr marL="457200" lvl="0" indent="-304800" algn="just" rtl="0">
              <a:spcBef>
                <a:spcPts val="1067"/>
              </a:spcBef>
              <a:spcAft>
                <a:spcPts val="0"/>
              </a:spcAft>
              <a:buClr>
                <a:srgbClr val="302C43"/>
              </a:buClr>
              <a:buSzPts val="1200"/>
              <a:buFont typeface="Quattrocento Sans"/>
              <a:buChar char="•"/>
            </a:pPr>
            <a:r>
              <a:rPr lang="en-IN" sz="1200">
                <a:solidFill>
                  <a:srgbClr val="302C43"/>
                </a:solidFill>
                <a:highlight>
                  <a:srgbClr val="FFFEFD"/>
                </a:highlight>
                <a:latin typeface="Quattrocento Sans"/>
                <a:ea typeface="Quattrocento Sans"/>
                <a:cs typeface="Quattrocento Sans"/>
                <a:sym typeface="Quattrocento Sans"/>
              </a:rPr>
              <a:t> On Celery, your deployment's scheduler adds a message to the queue and the Celery broker delivers it to a Celery worker (perhaps one of many) to execute.</a:t>
            </a:r>
            <a:endParaRPr sz="1200">
              <a:solidFill>
                <a:srgbClr val="302C43"/>
              </a:solidFill>
              <a:highlight>
                <a:srgbClr val="FFFEFD"/>
              </a:highlight>
              <a:latin typeface="Quattrocento Sans"/>
              <a:ea typeface="Quattrocento Sans"/>
              <a:cs typeface="Quattrocento Sans"/>
              <a:sym typeface="Quattrocento Sans"/>
            </a:endParaRPr>
          </a:p>
          <a:p>
            <a:pPr marL="0" lvl="0" indent="0" algn="just" rtl="0">
              <a:spcBef>
                <a:spcPts val="1067"/>
              </a:spcBef>
              <a:spcAft>
                <a:spcPts val="0"/>
              </a:spcAft>
              <a:buNone/>
            </a:pPr>
            <a:endParaRPr sz="1200">
              <a:solidFill>
                <a:srgbClr val="302C43"/>
              </a:solidFill>
              <a:highlight>
                <a:srgbClr val="FFFEFD"/>
              </a:highlight>
              <a:latin typeface="Quattrocento Sans"/>
              <a:ea typeface="Quattrocento Sans"/>
              <a:cs typeface="Quattrocento Sans"/>
              <a:sym typeface="Quattrocento Sans"/>
            </a:endParaRPr>
          </a:p>
          <a:p>
            <a:pPr marL="457200" lvl="0" indent="-304800" algn="just" rtl="0">
              <a:spcBef>
                <a:spcPts val="1067"/>
              </a:spcBef>
              <a:spcAft>
                <a:spcPts val="0"/>
              </a:spcAft>
              <a:buClr>
                <a:srgbClr val="302C43"/>
              </a:buClr>
              <a:buSzPts val="1200"/>
              <a:buFont typeface="Quattrocento Sans"/>
              <a:buChar char="•"/>
            </a:pPr>
            <a:r>
              <a:rPr lang="en-IN" sz="1200">
                <a:solidFill>
                  <a:srgbClr val="302C43"/>
                </a:solidFill>
                <a:highlight>
                  <a:srgbClr val="FFFEFD"/>
                </a:highlight>
                <a:latin typeface="Quattrocento Sans"/>
                <a:ea typeface="Quattrocento Sans"/>
                <a:cs typeface="Quattrocento Sans"/>
                <a:sym typeface="Quattrocento Sans"/>
              </a:rPr>
              <a:t>If a worker node is ever down or goes offline, the CeleryExecutor quickly adapts and is able to assign that allocated task or tasks to another worker.</a:t>
            </a:r>
            <a:endParaRPr sz="1200">
              <a:solidFill>
                <a:srgbClr val="302C43"/>
              </a:solidFill>
              <a:highlight>
                <a:srgbClr val="FFFEFD"/>
              </a:highlight>
              <a:latin typeface="Quattrocento Sans"/>
              <a:ea typeface="Quattrocento Sans"/>
              <a:cs typeface="Quattrocento Sans"/>
              <a:sym typeface="Quattrocento Sans"/>
            </a:endParaRPr>
          </a:p>
          <a:p>
            <a:pPr marL="0" lvl="0" indent="0" algn="l" rtl="0">
              <a:lnSpc>
                <a:spcPct val="125000"/>
              </a:lnSpc>
              <a:spcBef>
                <a:spcPts val="1400"/>
              </a:spcBef>
              <a:spcAft>
                <a:spcPts val="0"/>
              </a:spcAft>
              <a:buNone/>
            </a:pPr>
            <a:endParaRPr sz="1200">
              <a:solidFill>
                <a:srgbClr val="000000"/>
              </a:solidFill>
              <a:highlight>
                <a:srgbClr val="FFFEFD"/>
              </a:highlight>
              <a:latin typeface="Quattrocento Sans"/>
              <a:ea typeface="Quattrocento Sans"/>
              <a:cs typeface="Quattrocento Sans"/>
              <a:sym typeface="Quattrocento Sans"/>
            </a:endParaRPr>
          </a:p>
          <a:p>
            <a:pPr marL="0" lvl="0" indent="0" algn="l" rtl="0">
              <a:lnSpc>
                <a:spcPct val="125000"/>
              </a:lnSpc>
              <a:spcBef>
                <a:spcPts val="1400"/>
              </a:spcBef>
              <a:spcAft>
                <a:spcPts val="0"/>
              </a:spcAft>
              <a:buNone/>
            </a:pPr>
            <a:endParaRPr sz="1200">
              <a:solidFill>
                <a:srgbClr val="000000"/>
              </a:solidFill>
              <a:highlight>
                <a:srgbClr val="FFFEFD"/>
              </a:highlight>
              <a:latin typeface="Quattrocento Sans"/>
              <a:ea typeface="Quattrocento Sans"/>
              <a:cs typeface="Quattrocento Sans"/>
              <a:sym typeface="Quattrocento Sans"/>
            </a:endParaRPr>
          </a:p>
          <a:p>
            <a:pPr marL="0" lvl="0" indent="0" algn="l" rtl="0">
              <a:lnSpc>
                <a:spcPct val="125000"/>
              </a:lnSpc>
              <a:spcBef>
                <a:spcPts val="1400"/>
              </a:spcBef>
              <a:spcAft>
                <a:spcPts val="0"/>
              </a:spcAft>
              <a:buNone/>
            </a:pPr>
            <a:endParaRPr sz="1200">
              <a:solidFill>
                <a:srgbClr val="000000"/>
              </a:solidFill>
              <a:highlight>
                <a:srgbClr val="FFFEFD"/>
              </a:highlight>
              <a:latin typeface="Quattrocento Sans"/>
              <a:ea typeface="Quattrocento Sans"/>
              <a:cs typeface="Quattrocento Sans"/>
              <a:sym typeface="Quattrocento Sans"/>
            </a:endParaRPr>
          </a:p>
          <a:p>
            <a:pPr marL="0" lvl="0" indent="0" algn="l" rtl="0">
              <a:lnSpc>
                <a:spcPct val="125000"/>
              </a:lnSpc>
              <a:spcBef>
                <a:spcPts val="1400"/>
              </a:spcBef>
              <a:spcAft>
                <a:spcPts val="0"/>
              </a:spcAft>
              <a:buNone/>
            </a:pPr>
            <a:r>
              <a:rPr lang="en-IN" sz="1200" b="1">
                <a:solidFill>
                  <a:srgbClr val="000000"/>
                </a:solidFill>
                <a:highlight>
                  <a:srgbClr val="FFFEFD"/>
                </a:highlight>
                <a:latin typeface="Quattrocento Sans"/>
                <a:ea typeface="Quattrocento Sans"/>
                <a:cs typeface="Quattrocento Sans"/>
                <a:sym typeface="Quattrocento Sans"/>
              </a:rPr>
              <a:t>Summary</a:t>
            </a:r>
            <a:endParaRPr sz="1200" b="1">
              <a:solidFill>
                <a:srgbClr val="000000"/>
              </a:solidFill>
              <a:highlight>
                <a:srgbClr val="FFFEFD"/>
              </a:highlight>
              <a:latin typeface="Quattrocento Sans"/>
              <a:ea typeface="Quattrocento Sans"/>
              <a:cs typeface="Quattrocento Sans"/>
              <a:sym typeface="Quattrocento Sans"/>
            </a:endParaRPr>
          </a:p>
          <a:p>
            <a:pPr marL="457200" lvl="0" indent="-304800" algn="l" rtl="0">
              <a:lnSpc>
                <a:spcPct val="140000"/>
              </a:lnSpc>
              <a:spcBef>
                <a:spcPts val="400"/>
              </a:spcBef>
              <a:spcAft>
                <a:spcPts val="0"/>
              </a:spcAft>
              <a:buClr>
                <a:srgbClr val="000000"/>
              </a:buClr>
              <a:buSzPts val="1200"/>
              <a:buFont typeface="Quattrocento Sans"/>
              <a:buChar char="●"/>
            </a:pPr>
            <a:r>
              <a:rPr lang="en-IN" sz="1200">
                <a:solidFill>
                  <a:srgbClr val="000000"/>
                </a:solidFill>
                <a:highlight>
                  <a:srgbClr val="FFFEFD"/>
                </a:highlight>
                <a:latin typeface="Quattrocento Sans"/>
                <a:ea typeface="Quattrocento Sans"/>
                <a:cs typeface="Quattrocento Sans"/>
                <a:sym typeface="Quattrocento Sans"/>
              </a:rPr>
              <a:t>High availability</a:t>
            </a:r>
            <a:endParaRPr sz="1200">
              <a:solidFill>
                <a:srgbClr val="000000"/>
              </a:solidFill>
              <a:highlight>
                <a:srgbClr val="FFFEFD"/>
              </a:highlight>
              <a:latin typeface="Quattrocento Sans"/>
              <a:ea typeface="Quattrocento Sans"/>
              <a:cs typeface="Quattrocento Sans"/>
              <a:sym typeface="Quattrocento Sans"/>
            </a:endParaRPr>
          </a:p>
          <a:p>
            <a:pPr marL="457200" lvl="0" indent="-304800" algn="l" rtl="0">
              <a:lnSpc>
                <a:spcPct val="140000"/>
              </a:lnSpc>
              <a:spcBef>
                <a:spcPts val="0"/>
              </a:spcBef>
              <a:spcAft>
                <a:spcPts val="0"/>
              </a:spcAft>
              <a:buClr>
                <a:srgbClr val="000000"/>
              </a:buClr>
              <a:buSzPts val="1200"/>
              <a:buFont typeface="Quattrocento Sans"/>
              <a:buChar char="●"/>
            </a:pPr>
            <a:r>
              <a:rPr lang="en-IN" sz="1200">
                <a:solidFill>
                  <a:srgbClr val="000000"/>
                </a:solidFill>
                <a:highlight>
                  <a:srgbClr val="FFFEFD"/>
                </a:highlight>
                <a:latin typeface="Quattrocento Sans"/>
                <a:ea typeface="Quattrocento Sans"/>
                <a:cs typeface="Quattrocento Sans"/>
                <a:sym typeface="Quattrocento Sans"/>
              </a:rPr>
              <a:t>Built for horizontal scaling</a:t>
            </a:r>
            <a:endParaRPr sz="1200">
              <a:solidFill>
                <a:srgbClr val="000000"/>
              </a:solidFill>
              <a:highlight>
                <a:srgbClr val="FFFEFD"/>
              </a:highlight>
              <a:latin typeface="Quattrocento Sans"/>
              <a:ea typeface="Quattrocento Sans"/>
              <a:cs typeface="Quattrocento Sans"/>
              <a:sym typeface="Quattrocento Sans"/>
            </a:endParaRPr>
          </a:p>
          <a:p>
            <a:pPr marL="457200" lvl="0" indent="-304800" algn="l" rtl="0">
              <a:lnSpc>
                <a:spcPct val="140000"/>
              </a:lnSpc>
              <a:spcBef>
                <a:spcPts val="0"/>
              </a:spcBef>
              <a:spcAft>
                <a:spcPts val="0"/>
              </a:spcAft>
              <a:buClr>
                <a:srgbClr val="000000"/>
              </a:buClr>
              <a:buSzPts val="1200"/>
              <a:buFont typeface="Quattrocento Sans"/>
              <a:buChar char="●"/>
            </a:pPr>
            <a:r>
              <a:rPr lang="en-IN" sz="1200">
                <a:solidFill>
                  <a:srgbClr val="000000"/>
                </a:solidFill>
                <a:highlight>
                  <a:srgbClr val="FFFEFD"/>
                </a:highlight>
                <a:latin typeface="Quattrocento Sans"/>
                <a:ea typeface="Quattrocento Sans"/>
                <a:cs typeface="Quattrocento Sans"/>
                <a:sym typeface="Quattrocento Sans"/>
              </a:rPr>
              <a:t>Worker Termination Grace Period (on Astronomer)</a:t>
            </a:r>
            <a:endParaRPr sz="1200">
              <a:solidFill>
                <a:srgbClr val="000000"/>
              </a:solidFill>
              <a:highlight>
                <a:srgbClr val="FFFEFD"/>
              </a:highlight>
              <a:latin typeface="Quattrocento Sans"/>
              <a:ea typeface="Quattrocento Sans"/>
              <a:cs typeface="Quattrocento Sans"/>
              <a:sym typeface="Quattrocento Sans"/>
            </a:endParaRPr>
          </a:p>
          <a:p>
            <a:pPr marL="0" lvl="0" indent="0" algn="l" rtl="0">
              <a:spcBef>
                <a:spcPts val="4000"/>
              </a:spcBef>
              <a:spcAft>
                <a:spcPts val="0"/>
              </a:spcAft>
              <a:buNone/>
            </a:pPr>
            <a:endParaRPr sz="1400">
              <a:solidFill>
                <a:srgbClr val="302C43"/>
              </a:solidFill>
              <a:highlight>
                <a:srgbClr val="FFFEFD"/>
              </a:highlight>
              <a:latin typeface="Quattrocento Sans"/>
              <a:ea typeface="Quattrocento Sans"/>
              <a:cs typeface="Quattrocento Sans"/>
              <a:sym typeface="Quattrocento Sans"/>
            </a:endParaRPr>
          </a:p>
        </p:txBody>
      </p:sp>
      <p:pic>
        <p:nvPicPr>
          <p:cNvPr id="652" name="Google Shape;652;g7c8fd33ffd_0_39"/>
          <p:cNvPicPr preferRelativeResize="0"/>
          <p:nvPr/>
        </p:nvPicPr>
        <p:blipFill rotWithShape="1">
          <a:blip r:embed="rId4">
            <a:alphaModFix/>
          </a:blip>
          <a:srcRect/>
          <a:stretch/>
        </p:blipFill>
        <p:spPr>
          <a:xfrm>
            <a:off x="158850" y="166850"/>
            <a:ext cx="301100" cy="301100"/>
          </a:xfrm>
          <a:prstGeom prst="rect">
            <a:avLst/>
          </a:prstGeom>
          <a:noFill/>
          <a:ln>
            <a:noFill/>
          </a:ln>
        </p:spPr>
      </p:pic>
      <p:sp>
        <p:nvSpPr>
          <p:cNvPr id="653" name="Google Shape;653;g7c8fd33ffd_0_39"/>
          <p:cNvSpPr txBox="1">
            <a:spLocks noGrp="1"/>
          </p:cNvSpPr>
          <p:nvPr>
            <p:ph type="sldNum" idx="12"/>
          </p:nvPr>
        </p:nvSpPr>
        <p:spPr>
          <a:xfrm>
            <a:off x="5949043" y="6454211"/>
            <a:ext cx="446400" cy="3651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rgbClr val="000000"/>
              </a:buClr>
              <a:buSzPts val="700"/>
              <a:buFont typeface="Arial"/>
              <a:buNone/>
            </a:pPr>
            <a:fld id="{00000000-1234-1234-1234-123412341234}" type="slidenum">
              <a:rPr lang="en-IN"/>
              <a:pPr marL="0" lvl="0" indent="0" algn="ctr" rtl="0">
                <a:spcBef>
                  <a:spcPts val="0"/>
                </a:spcBef>
                <a:spcAft>
                  <a:spcPts val="0"/>
                </a:spcAft>
                <a:buClr>
                  <a:srgbClr val="000000"/>
                </a:buClr>
                <a:buSzPts val="700"/>
                <a:buFont typeface="Arial"/>
                <a:buNone/>
              </a:p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g7c8fd33ffd_0_50"/>
          <p:cNvSpPr txBox="1">
            <a:spLocks noGrp="1"/>
          </p:cNvSpPr>
          <p:nvPr>
            <p:ph type="title"/>
          </p:nvPr>
        </p:nvSpPr>
        <p:spPr>
          <a:xfrm>
            <a:off x="0" y="0"/>
            <a:ext cx="12192000" cy="703200"/>
          </a:xfrm>
          <a:prstGeom prst="rect">
            <a:avLst/>
          </a:prstGeom>
        </p:spPr>
        <p:txBody>
          <a:bodyPr spcFirstLastPara="1" wrap="square" lIns="68575" tIns="34275" rIns="68575" bIns="34275" anchor="ctr" anchorCtr="0">
            <a:noAutofit/>
          </a:bodyPr>
          <a:lstStyle/>
          <a:p>
            <a:pPr marL="0" lvl="0" indent="0" algn="l" rtl="0">
              <a:lnSpc>
                <a:spcPct val="113000"/>
              </a:lnSpc>
              <a:spcBef>
                <a:spcPts val="0"/>
              </a:spcBef>
              <a:spcAft>
                <a:spcPts val="0"/>
              </a:spcAft>
              <a:buClr>
                <a:schemeClr val="dk1"/>
              </a:buClr>
              <a:buSzPts val="1100"/>
              <a:buFont typeface="Arial"/>
              <a:buNone/>
            </a:pPr>
            <a:r>
              <a:rPr lang="en-IN" sz="2400">
                <a:solidFill>
                  <a:srgbClr val="302C43"/>
                </a:solidFill>
                <a:highlight>
                  <a:srgbClr val="FFFEFD"/>
                </a:highlight>
                <a:latin typeface="Quattrocento Sans"/>
                <a:ea typeface="Quattrocento Sans"/>
                <a:cs typeface="Quattrocento Sans"/>
                <a:sym typeface="Quattrocento Sans"/>
              </a:rPr>
              <a:t>     </a:t>
            </a:r>
            <a:r>
              <a:rPr lang="en-IN" sz="1800">
                <a:solidFill>
                  <a:srgbClr val="302C43"/>
                </a:solidFill>
                <a:highlight>
                  <a:srgbClr val="FFFEFD"/>
                </a:highlight>
                <a:latin typeface="Quattrocento Sans"/>
                <a:ea typeface="Quattrocento Sans"/>
                <a:cs typeface="Quattrocento Sans"/>
                <a:sym typeface="Quattrocento Sans"/>
              </a:rPr>
              <a:t> Airflow Executors</a:t>
            </a:r>
            <a:endParaRPr sz="1800"/>
          </a:p>
        </p:txBody>
      </p:sp>
      <p:sp>
        <p:nvSpPr>
          <p:cNvPr id="659" name="Google Shape;659;g7c8fd33ffd_0_50"/>
          <p:cNvSpPr txBox="1">
            <a:spLocks noGrp="1"/>
          </p:cNvSpPr>
          <p:nvPr>
            <p:ph type="body" idx="1"/>
          </p:nvPr>
        </p:nvSpPr>
        <p:spPr>
          <a:xfrm>
            <a:off x="0" y="703200"/>
            <a:ext cx="12192000" cy="5458200"/>
          </a:xfrm>
          <a:prstGeom prst="rect">
            <a:avLst/>
          </a:prstGeom>
        </p:spPr>
        <p:txBody>
          <a:bodyPr spcFirstLastPara="1" wrap="square" lIns="68575" tIns="34275" rIns="68575" bIns="34275" anchor="t" anchorCtr="0">
            <a:noAutofit/>
          </a:bodyPr>
          <a:lstStyle/>
          <a:p>
            <a:pPr marL="0" lvl="0" indent="0" algn="l" rtl="0">
              <a:lnSpc>
                <a:spcPct val="113000"/>
              </a:lnSpc>
              <a:spcBef>
                <a:spcPts val="1800"/>
              </a:spcBef>
              <a:spcAft>
                <a:spcPts val="0"/>
              </a:spcAft>
              <a:buNone/>
            </a:pPr>
            <a:r>
              <a:rPr lang="en-IN" sz="1200" b="1">
                <a:solidFill>
                  <a:srgbClr val="302C43"/>
                </a:solidFill>
                <a:highlight>
                  <a:srgbClr val="FFFEFD"/>
                </a:highlight>
                <a:latin typeface="Quattrocento Sans"/>
                <a:ea typeface="Quattrocento Sans"/>
                <a:cs typeface="Quattrocento Sans"/>
                <a:sym typeface="Quattrocento Sans"/>
              </a:rPr>
              <a:t>Kubernetes Executor:</a:t>
            </a:r>
            <a:endParaRPr sz="1200" b="1">
              <a:solidFill>
                <a:srgbClr val="302C43"/>
              </a:solidFill>
              <a:highlight>
                <a:srgbClr val="FFFEFD"/>
              </a:highlight>
              <a:latin typeface="Quattrocento Sans"/>
              <a:ea typeface="Quattrocento Sans"/>
              <a:cs typeface="Quattrocento Sans"/>
              <a:sym typeface="Quattrocento Sans"/>
            </a:endParaRPr>
          </a:p>
          <a:p>
            <a:pPr marL="457200" lvl="0" indent="-304800" algn="l" rtl="0">
              <a:lnSpc>
                <a:spcPct val="113000"/>
              </a:lnSpc>
              <a:spcBef>
                <a:spcPts val="1800"/>
              </a:spcBef>
              <a:spcAft>
                <a:spcPts val="0"/>
              </a:spcAft>
              <a:buClr>
                <a:srgbClr val="302C43"/>
              </a:buClr>
              <a:buSzPts val="1200"/>
              <a:buFont typeface="Quattrocento Sans"/>
              <a:buChar char="•"/>
            </a:pPr>
            <a:r>
              <a:rPr lang="en-IN" sz="1200">
                <a:solidFill>
                  <a:srgbClr val="302C43"/>
                </a:solidFill>
                <a:highlight>
                  <a:srgbClr val="FFFEFD"/>
                </a:highlight>
                <a:latin typeface="Quattrocento Sans"/>
                <a:ea typeface="Quattrocento Sans"/>
                <a:cs typeface="Quattrocento Sans"/>
                <a:sym typeface="Quattrocento Sans"/>
              </a:rPr>
              <a:t>The fresh-off-the-press </a:t>
            </a:r>
            <a:r>
              <a:rPr lang="en-IN" sz="1200" u="sng">
                <a:solidFill>
                  <a:srgbClr val="302C43"/>
                </a:solidFill>
                <a:highlight>
                  <a:srgbClr val="FFFEFD"/>
                </a:highlight>
                <a:latin typeface="Quattrocento Sans"/>
                <a:ea typeface="Quattrocento Sans"/>
                <a:cs typeface="Quattrocento Sans"/>
                <a:sym typeface="Quattrocento Sans"/>
                <a:hlinkClick r:id="rId3"/>
              </a:rPr>
              <a:t>Kubernetes Executor</a:t>
            </a:r>
            <a:r>
              <a:rPr lang="en-IN" sz="1200">
                <a:solidFill>
                  <a:srgbClr val="302C43"/>
                </a:solidFill>
                <a:highlight>
                  <a:srgbClr val="FFFEFD"/>
                </a:highlight>
                <a:latin typeface="Quattrocento Sans"/>
                <a:ea typeface="Quattrocento Sans"/>
                <a:cs typeface="Quattrocento Sans"/>
                <a:sym typeface="Quattrocento Sans"/>
              </a:rPr>
              <a:t> leverages the power of </a:t>
            </a:r>
            <a:r>
              <a:rPr lang="en-IN" sz="1200" u="sng">
                <a:solidFill>
                  <a:srgbClr val="302C43"/>
                </a:solidFill>
                <a:highlight>
                  <a:srgbClr val="FFFEFD"/>
                </a:highlight>
                <a:latin typeface="Quattrocento Sans"/>
                <a:ea typeface="Quattrocento Sans"/>
                <a:cs typeface="Quattrocento Sans"/>
                <a:sym typeface="Quattrocento Sans"/>
                <a:hlinkClick r:id="rId4"/>
              </a:rPr>
              <a:t>Kubernetes</a:t>
            </a:r>
            <a:r>
              <a:rPr lang="en-IN" sz="1200">
                <a:solidFill>
                  <a:srgbClr val="302C43"/>
                </a:solidFill>
                <a:highlight>
                  <a:srgbClr val="FFFEFD"/>
                </a:highlight>
                <a:latin typeface="Quattrocento Sans"/>
                <a:ea typeface="Quattrocento Sans"/>
                <a:cs typeface="Quattrocento Sans"/>
                <a:sym typeface="Quattrocento Sans"/>
              </a:rPr>
              <a:t> for ultimate resource optimization.</a:t>
            </a:r>
            <a:endParaRPr sz="1200">
              <a:solidFill>
                <a:srgbClr val="302C43"/>
              </a:solidFill>
              <a:highlight>
                <a:srgbClr val="FFFEFD"/>
              </a:highlight>
              <a:latin typeface="Quattrocento Sans"/>
              <a:ea typeface="Quattrocento Sans"/>
              <a:cs typeface="Quattrocento Sans"/>
              <a:sym typeface="Quattrocento Sans"/>
            </a:endParaRPr>
          </a:p>
          <a:p>
            <a:pPr marL="457200" lvl="0" indent="0" algn="l" rtl="0">
              <a:lnSpc>
                <a:spcPct val="113000"/>
              </a:lnSpc>
              <a:spcBef>
                <a:spcPts val="1800"/>
              </a:spcBef>
              <a:spcAft>
                <a:spcPts val="0"/>
              </a:spcAft>
              <a:buNone/>
            </a:pPr>
            <a:endParaRPr sz="1200">
              <a:solidFill>
                <a:srgbClr val="302C43"/>
              </a:solidFill>
              <a:highlight>
                <a:srgbClr val="FFFEFD"/>
              </a:highlight>
              <a:latin typeface="Quattrocento Sans"/>
              <a:ea typeface="Quattrocento Sans"/>
              <a:cs typeface="Quattrocento Sans"/>
              <a:sym typeface="Quattrocento Sans"/>
            </a:endParaRPr>
          </a:p>
          <a:p>
            <a:pPr marL="457200" lvl="0" indent="-304800" algn="l" rtl="0">
              <a:lnSpc>
                <a:spcPct val="113000"/>
              </a:lnSpc>
              <a:spcBef>
                <a:spcPts val="1800"/>
              </a:spcBef>
              <a:spcAft>
                <a:spcPts val="0"/>
              </a:spcAft>
              <a:buClr>
                <a:srgbClr val="302C43"/>
              </a:buClr>
              <a:buSzPts val="1200"/>
              <a:buFont typeface="Quattrocento Sans"/>
              <a:buChar char="•"/>
            </a:pPr>
            <a:r>
              <a:rPr lang="en-IN" sz="1200">
                <a:solidFill>
                  <a:srgbClr val="302C43"/>
                </a:solidFill>
                <a:highlight>
                  <a:srgbClr val="FFFEFD"/>
                </a:highlight>
                <a:latin typeface="Quattrocento Sans"/>
                <a:ea typeface="Quattrocento Sans"/>
                <a:cs typeface="Quattrocento Sans"/>
                <a:sym typeface="Quattrocento Sans"/>
              </a:rPr>
              <a:t>New to Airflow 1.10, the Kubernetes Executor relies on a fixed single Pod that dynamically delegates work and resources.</a:t>
            </a:r>
            <a:endParaRPr sz="1200">
              <a:solidFill>
                <a:srgbClr val="302C43"/>
              </a:solidFill>
              <a:highlight>
                <a:srgbClr val="FFFEFD"/>
              </a:highlight>
              <a:latin typeface="Quattrocento Sans"/>
              <a:ea typeface="Quattrocento Sans"/>
              <a:cs typeface="Quattrocento Sans"/>
              <a:sym typeface="Quattrocento Sans"/>
            </a:endParaRPr>
          </a:p>
          <a:p>
            <a:pPr marL="457200" lvl="0" indent="0" algn="l" rtl="0">
              <a:lnSpc>
                <a:spcPct val="113000"/>
              </a:lnSpc>
              <a:spcBef>
                <a:spcPts val="1800"/>
              </a:spcBef>
              <a:spcAft>
                <a:spcPts val="0"/>
              </a:spcAft>
              <a:buNone/>
            </a:pPr>
            <a:endParaRPr sz="1200">
              <a:solidFill>
                <a:srgbClr val="302C43"/>
              </a:solidFill>
              <a:highlight>
                <a:srgbClr val="FFFEFD"/>
              </a:highlight>
              <a:latin typeface="Quattrocento Sans"/>
              <a:ea typeface="Quattrocento Sans"/>
              <a:cs typeface="Quattrocento Sans"/>
              <a:sym typeface="Quattrocento Sans"/>
            </a:endParaRPr>
          </a:p>
          <a:p>
            <a:pPr marL="457200" lvl="0" indent="-304800" algn="l" rtl="0">
              <a:lnSpc>
                <a:spcPct val="113000"/>
              </a:lnSpc>
              <a:spcBef>
                <a:spcPts val="1800"/>
              </a:spcBef>
              <a:spcAft>
                <a:spcPts val="0"/>
              </a:spcAft>
              <a:buClr>
                <a:srgbClr val="302C43"/>
              </a:buClr>
              <a:buSzPts val="1200"/>
              <a:buFont typeface="Quattrocento Sans"/>
              <a:buChar char="•"/>
            </a:pPr>
            <a:r>
              <a:rPr lang="en-IN" sz="1200">
                <a:solidFill>
                  <a:srgbClr val="302C43"/>
                </a:solidFill>
                <a:highlight>
                  <a:srgbClr val="FFFEFD"/>
                </a:highlight>
                <a:latin typeface="Quattrocento Sans"/>
                <a:ea typeface="Quattrocento Sans"/>
                <a:cs typeface="Quattrocento Sans"/>
                <a:sym typeface="Quattrocento Sans"/>
              </a:rPr>
              <a:t>For each and every task that needs to run, the Executor talks to the Kubernetes API to dynamically launch an </a:t>
            </a:r>
            <a:r>
              <a:rPr lang="en-IN" sz="1200" i="1">
                <a:solidFill>
                  <a:srgbClr val="302C43"/>
                </a:solidFill>
                <a:highlight>
                  <a:srgbClr val="FFFEFD"/>
                </a:highlight>
                <a:latin typeface="Quattrocento Sans"/>
                <a:ea typeface="Quattrocento Sans"/>
                <a:cs typeface="Quattrocento Sans"/>
                <a:sym typeface="Quattrocento Sans"/>
              </a:rPr>
              <a:t>additional</a:t>
            </a:r>
            <a:r>
              <a:rPr lang="en-IN" sz="1200">
                <a:solidFill>
                  <a:srgbClr val="302C43"/>
                </a:solidFill>
                <a:highlight>
                  <a:srgbClr val="FFFEFD"/>
                </a:highlight>
                <a:latin typeface="Quattrocento Sans"/>
                <a:ea typeface="Quattrocento Sans"/>
                <a:cs typeface="Quattrocento Sans"/>
                <a:sym typeface="Quattrocento Sans"/>
              </a:rPr>
              <a:t> Pod, each with its own Scheduler and Webserver, which it terminates when that task is completed.</a:t>
            </a:r>
            <a:endParaRPr sz="1200">
              <a:solidFill>
                <a:srgbClr val="302C43"/>
              </a:solidFill>
              <a:highlight>
                <a:srgbClr val="FFFEFD"/>
              </a:highlight>
              <a:latin typeface="Quattrocento Sans"/>
              <a:ea typeface="Quattrocento Sans"/>
              <a:cs typeface="Quattrocento Sans"/>
              <a:sym typeface="Quattrocento Sans"/>
            </a:endParaRPr>
          </a:p>
          <a:p>
            <a:pPr marL="0" lvl="0" indent="0" algn="l" rtl="0">
              <a:lnSpc>
                <a:spcPct val="125000"/>
              </a:lnSpc>
              <a:spcBef>
                <a:spcPts val="1400"/>
              </a:spcBef>
              <a:spcAft>
                <a:spcPts val="0"/>
              </a:spcAft>
              <a:buNone/>
            </a:pPr>
            <a:endParaRPr sz="1200">
              <a:solidFill>
                <a:srgbClr val="302C43"/>
              </a:solidFill>
              <a:highlight>
                <a:srgbClr val="FFFEFD"/>
              </a:highlight>
              <a:latin typeface="Quattrocento Sans"/>
              <a:ea typeface="Quattrocento Sans"/>
              <a:cs typeface="Quattrocento Sans"/>
              <a:sym typeface="Quattrocento Sans"/>
            </a:endParaRPr>
          </a:p>
          <a:p>
            <a:pPr marL="0" lvl="0" indent="0" algn="l" rtl="0">
              <a:lnSpc>
                <a:spcPct val="125000"/>
              </a:lnSpc>
              <a:spcBef>
                <a:spcPts val="1400"/>
              </a:spcBef>
              <a:spcAft>
                <a:spcPts val="0"/>
              </a:spcAft>
              <a:buNone/>
            </a:pPr>
            <a:r>
              <a:rPr lang="en-IN" sz="1200" b="1">
                <a:solidFill>
                  <a:srgbClr val="302C43"/>
                </a:solidFill>
                <a:highlight>
                  <a:srgbClr val="FFFEFD"/>
                </a:highlight>
                <a:latin typeface="Quattrocento Sans"/>
                <a:ea typeface="Quattrocento Sans"/>
                <a:cs typeface="Quattrocento Sans"/>
                <a:sym typeface="Quattrocento Sans"/>
              </a:rPr>
              <a:t>Summary:</a:t>
            </a:r>
            <a:endParaRPr sz="1200" b="1">
              <a:solidFill>
                <a:srgbClr val="302C43"/>
              </a:solidFill>
              <a:highlight>
                <a:srgbClr val="FFFEFD"/>
              </a:highlight>
              <a:latin typeface="Quattrocento Sans"/>
              <a:ea typeface="Quattrocento Sans"/>
              <a:cs typeface="Quattrocento Sans"/>
              <a:sym typeface="Quattrocento Sans"/>
            </a:endParaRPr>
          </a:p>
          <a:p>
            <a:pPr marL="457200" lvl="0" indent="-304800" algn="l" rtl="0">
              <a:lnSpc>
                <a:spcPct val="140000"/>
              </a:lnSpc>
              <a:spcBef>
                <a:spcPts val="400"/>
              </a:spcBef>
              <a:spcAft>
                <a:spcPts val="0"/>
              </a:spcAft>
              <a:buClr>
                <a:srgbClr val="302C43"/>
              </a:buClr>
              <a:buSzPts val="1200"/>
              <a:buFont typeface="Quattrocento Sans"/>
              <a:buChar char="●"/>
            </a:pPr>
            <a:r>
              <a:rPr lang="en-IN" sz="1200">
                <a:solidFill>
                  <a:srgbClr val="302C43"/>
                </a:solidFill>
                <a:highlight>
                  <a:srgbClr val="FFFEFD"/>
                </a:highlight>
                <a:latin typeface="Quattrocento Sans"/>
                <a:ea typeface="Quattrocento Sans"/>
                <a:cs typeface="Quattrocento Sans"/>
                <a:sym typeface="Quattrocento Sans"/>
              </a:rPr>
              <a:t>Cost and resource efficient</a:t>
            </a:r>
            <a:endParaRPr sz="1200">
              <a:solidFill>
                <a:srgbClr val="302C43"/>
              </a:solidFill>
              <a:highlight>
                <a:srgbClr val="FFFEFD"/>
              </a:highlight>
              <a:latin typeface="Quattrocento Sans"/>
              <a:ea typeface="Quattrocento Sans"/>
              <a:cs typeface="Quattrocento Sans"/>
              <a:sym typeface="Quattrocento Sans"/>
            </a:endParaRPr>
          </a:p>
          <a:p>
            <a:pPr marL="457200" lvl="0" indent="-304800" algn="l" rtl="0">
              <a:lnSpc>
                <a:spcPct val="140000"/>
              </a:lnSpc>
              <a:spcBef>
                <a:spcPts val="0"/>
              </a:spcBef>
              <a:spcAft>
                <a:spcPts val="0"/>
              </a:spcAft>
              <a:buClr>
                <a:srgbClr val="302C43"/>
              </a:buClr>
              <a:buSzPts val="1200"/>
              <a:buFont typeface="Quattrocento Sans"/>
              <a:buChar char="●"/>
            </a:pPr>
            <a:r>
              <a:rPr lang="en-IN" sz="1200">
                <a:solidFill>
                  <a:srgbClr val="302C43"/>
                </a:solidFill>
                <a:highlight>
                  <a:srgbClr val="FFFEFD"/>
                </a:highlight>
                <a:latin typeface="Quattrocento Sans"/>
                <a:ea typeface="Quattrocento Sans"/>
                <a:cs typeface="Quattrocento Sans"/>
                <a:sym typeface="Quattrocento Sans"/>
              </a:rPr>
              <a:t>Fault tolerant</a:t>
            </a:r>
            <a:endParaRPr sz="1200">
              <a:solidFill>
                <a:srgbClr val="302C43"/>
              </a:solidFill>
              <a:highlight>
                <a:srgbClr val="FFFEFD"/>
              </a:highlight>
              <a:latin typeface="Quattrocento Sans"/>
              <a:ea typeface="Quattrocento Sans"/>
              <a:cs typeface="Quattrocento Sans"/>
              <a:sym typeface="Quattrocento Sans"/>
            </a:endParaRPr>
          </a:p>
          <a:p>
            <a:pPr marL="457200" lvl="0" indent="-304800" algn="l" rtl="0">
              <a:lnSpc>
                <a:spcPct val="140000"/>
              </a:lnSpc>
              <a:spcBef>
                <a:spcPts val="0"/>
              </a:spcBef>
              <a:spcAft>
                <a:spcPts val="0"/>
              </a:spcAft>
              <a:buClr>
                <a:srgbClr val="302C43"/>
              </a:buClr>
              <a:buSzPts val="1200"/>
              <a:buFont typeface="Quattrocento Sans"/>
              <a:buChar char="●"/>
            </a:pPr>
            <a:r>
              <a:rPr lang="en-IN" sz="1200">
                <a:solidFill>
                  <a:srgbClr val="302C43"/>
                </a:solidFill>
                <a:highlight>
                  <a:srgbClr val="FFFEFD"/>
                </a:highlight>
                <a:latin typeface="Quattrocento Sans"/>
                <a:ea typeface="Quattrocento Sans"/>
                <a:cs typeface="Quattrocento Sans"/>
                <a:sym typeface="Quattrocento Sans"/>
              </a:rPr>
              <a:t>Task-level configurations</a:t>
            </a:r>
            <a:endParaRPr sz="1200">
              <a:solidFill>
                <a:srgbClr val="302C43"/>
              </a:solidFill>
              <a:highlight>
                <a:srgbClr val="FFFEFD"/>
              </a:highlight>
              <a:latin typeface="Quattrocento Sans"/>
              <a:ea typeface="Quattrocento Sans"/>
              <a:cs typeface="Quattrocento Sans"/>
              <a:sym typeface="Quattrocento Sans"/>
            </a:endParaRPr>
          </a:p>
          <a:p>
            <a:pPr marL="457200" lvl="0" indent="-304800" algn="l" rtl="0">
              <a:lnSpc>
                <a:spcPct val="140000"/>
              </a:lnSpc>
              <a:spcBef>
                <a:spcPts val="0"/>
              </a:spcBef>
              <a:spcAft>
                <a:spcPts val="0"/>
              </a:spcAft>
              <a:buClr>
                <a:srgbClr val="302C43"/>
              </a:buClr>
              <a:buSzPts val="1200"/>
              <a:buFont typeface="Quattrocento Sans"/>
              <a:buChar char="●"/>
            </a:pPr>
            <a:r>
              <a:rPr lang="en-IN" sz="1200">
                <a:solidFill>
                  <a:srgbClr val="302C43"/>
                </a:solidFill>
                <a:highlight>
                  <a:srgbClr val="FFFEFD"/>
                </a:highlight>
                <a:latin typeface="Quattrocento Sans"/>
                <a:ea typeface="Quattrocento Sans"/>
                <a:cs typeface="Quattrocento Sans"/>
                <a:sym typeface="Quattrocento Sans"/>
              </a:rPr>
              <a:t>No interruption to running tasks if a deploy is pushed</a:t>
            </a:r>
            <a:endParaRPr sz="1200">
              <a:solidFill>
                <a:srgbClr val="302C43"/>
              </a:solidFill>
              <a:highlight>
                <a:srgbClr val="FFFEFD"/>
              </a:highlight>
              <a:latin typeface="Quattrocento Sans"/>
              <a:ea typeface="Quattrocento Sans"/>
              <a:cs typeface="Quattrocento Sans"/>
              <a:sym typeface="Quattrocento Sans"/>
            </a:endParaRPr>
          </a:p>
          <a:p>
            <a:pPr marL="0" lvl="0" indent="0" algn="l" rtl="0">
              <a:spcBef>
                <a:spcPts val="4000"/>
              </a:spcBef>
              <a:spcAft>
                <a:spcPts val="0"/>
              </a:spcAft>
              <a:buNone/>
            </a:pPr>
            <a:endParaRPr/>
          </a:p>
        </p:txBody>
      </p:sp>
      <p:pic>
        <p:nvPicPr>
          <p:cNvPr id="660" name="Google Shape;660;g7c8fd33ffd_0_50"/>
          <p:cNvPicPr preferRelativeResize="0"/>
          <p:nvPr/>
        </p:nvPicPr>
        <p:blipFill rotWithShape="1">
          <a:blip r:embed="rId5">
            <a:alphaModFix/>
          </a:blip>
          <a:srcRect/>
          <a:stretch/>
        </p:blipFill>
        <p:spPr>
          <a:xfrm>
            <a:off x="137725" y="201050"/>
            <a:ext cx="301100" cy="301100"/>
          </a:xfrm>
          <a:prstGeom prst="rect">
            <a:avLst/>
          </a:prstGeom>
          <a:noFill/>
          <a:ln>
            <a:noFill/>
          </a:ln>
        </p:spPr>
      </p:pic>
      <p:sp>
        <p:nvSpPr>
          <p:cNvPr id="661" name="Google Shape;661;g7c8fd33ffd_0_50"/>
          <p:cNvSpPr txBox="1">
            <a:spLocks noGrp="1"/>
          </p:cNvSpPr>
          <p:nvPr>
            <p:ph type="sldNum" idx="12"/>
          </p:nvPr>
        </p:nvSpPr>
        <p:spPr>
          <a:xfrm>
            <a:off x="5949043" y="6454211"/>
            <a:ext cx="446400" cy="3651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rgbClr val="000000"/>
              </a:buClr>
              <a:buSzPts val="700"/>
              <a:buFont typeface="Arial"/>
              <a:buNone/>
            </a:pPr>
            <a:fld id="{00000000-1234-1234-1234-123412341234}" type="slidenum">
              <a:rPr lang="en-IN"/>
              <a:pPr marL="0" lvl="0" indent="0" algn="ctr" rtl="0">
                <a:spcBef>
                  <a:spcPts val="0"/>
                </a:spcBef>
                <a:spcAft>
                  <a:spcPts val="0"/>
                </a:spcAft>
                <a:buClr>
                  <a:srgbClr val="000000"/>
                </a:buClr>
                <a:buSzPts val="700"/>
                <a:buFont typeface="Arial"/>
                <a:buNone/>
              </a:p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g7c8fd33ffd_0_61"/>
          <p:cNvSpPr txBox="1">
            <a:spLocks noGrp="1"/>
          </p:cNvSpPr>
          <p:nvPr>
            <p:ph type="title"/>
          </p:nvPr>
        </p:nvSpPr>
        <p:spPr>
          <a:xfrm>
            <a:off x="0" y="0"/>
            <a:ext cx="12192000" cy="742200"/>
          </a:xfrm>
          <a:prstGeom prst="rect">
            <a:avLst/>
          </a:prstGeom>
        </p:spPr>
        <p:txBody>
          <a:bodyPr spcFirstLastPara="1" wrap="square" lIns="68575" tIns="34275" rIns="68575" bIns="34275" anchor="ctr" anchorCtr="0">
            <a:noAutofit/>
          </a:bodyPr>
          <a:lstStyle/>
          <a:p>
            <a:pPr marL="0" lvl="0" indent="0" algn="l" rtl="0">
              <a:lnSpc>
                <a:spcPct val="113000"/>
              </a:lnSpc>
              <a:spcBef>
                <a:spcPts val="0"/>
              </a:spcBef>
              <a:spcAft>
                <a:spcPts val="0"/>
              </a:spcAft>
              <a:buClr>
                <a:schemeClr val="dk1"/>
              </a:buClr>
              <a:buSzPts val="1100"/>
              <a:buFont typeface="Arial"/>
              <a:buNone/>
            </a:pPr>
            <a:r>
              <a:rPr lang="en-IN" sz="2400">
                <a:solidFill>
                  <a:srgbClr val="302C43"/>
                </a:solidFill>
                <a:highlight>
                  <a:srgbClr val="FFFEFD"/>
                </a:highlight>
                <a:latin typeface="Quattrocento Sans"/>
                <a:ea typeface="Quattrocento Sans"/>
                <a:cs typeface="Quattrocento Sans"/>
                <a:sym typeface="Quattrocento Sans"/>
              </a:rPr>
              <a:t>     </a:t>
            </a:r>
            <a:r>
              <a:rPr lang="en-IN" sz="1800">
                <a:solidFill>
                  <a:srgbClr val="302C43"/>
                </a:solidFill>
                <a:highlight>
                  <a:srgbClr val="FFFEFD"/>
                </a:highlight>
                <a:latin typeface="Quattrocento Sans"/>
                <a:ea typeface="Quattrocento Sans"/>
                <a:cs typeface="Quattrocento Sans"/>
                <a:sym typeface="Quattrocento Sans"/>
              </a:rPr>
              <a:t>Airflow Executors</a:t>
            </a:r>
            <a:endParaRPr sz="1800"/>
          </a:p>
        </p:txBody>
      </p:sp>
      <p:sp>
        <p:nvSpPr>
          <p:cNvPr id="667" name="Google Shape;667;g7c8fd33ffd_0_61"/>
          <p:cNvSpPr txBox="1">
            <a:spLocks noGrp="1"/>
          </p:cNvSpPr>
          <p:nvPr>
            <p:ph type="body" idx="1"/>
          </p:nvPr>
        </p:nvSpPr>
        <p:spPr>
          <a:xfrm>
            <a:off x="0" y="833125"/>
            <a:ext cx="12192000" cy="4782300"/>
          </a:xfrm>
          <a:prstGeom prst="rect">
            <a:avLst/>
          </a:prstGeom>
        </p:spPr>
        <p:txBody>
          <a:bodyPr spcFirstLastPara="1" wrap="square" lIns="68575" tIns="34275" rIns="68575" bIns="34275" anchor="t" anchorCtr="0">
            <a:noAutofit/>
          </a:bodyPr>
          <a:lstStyle/>
          <a:p>
            <a:pPr marL="0" lvl="0" indent="0" algn="l" rtl="0">
              <a:spcBef>
                <a:spcPts val="1067"/>
              </a:spcBef>
              <a:spcAft>
                <a:spcPts val="0"/>
              </a:spcAft>
              <a:buNone/>
            </a:pPr>
            <a:r>
              <a:rPr lang="en-IN" sz="1200" b="1">
                <a:solidFill>
                  <a:srgbClr val="302C43"/>
                </a:solidFill>
                <a:highlight>
                  <a:srgbClr val="FFFEFD"/>
                </a:highlight>
                <a:latin typeface="Quattrocento Sans"/>
                <a:ea typeface="Quattrocento Sans"/>
                <a:cs typeface="Quattrocento Sans"/>
                <a:sym typeface="Quattrocento Sans"/>
              </a:rPr>
              <a:t>Sequential Executor:</a:t>
            </a:r>
            <a:endParaRPr sz="1200" b="1">
              <a:solidFill>
                <a:srgbClr val="302C43"/>
              </a:solidFill>
              <a:highlight>
                <a:srgbClr val="FFFEFD"/>
              </a:highlight>
              <a:latin typeface="Quattrocento Sans"/>
              <a:ea typeface="Quattrocento Sans"/>
              <a:cs typeface="Quattrocento Sans"/>
              <a:sym typeface="Quattrocento Sans"/>
            </a:endParaRPr>
          </a:p>
          <a:p>
            <a:pPr marL="457200" lvl="0" indent="-304800" algn="l" rtl="0">
              <a:spcBef>
                <a:spcPts val="1067"/>
              </a:spcBef>
              <a:spcAft>
                <a:spcPts val="0"/>
              </a:spcAft>
              <a:buClr>
                <a:srgbClr val="302C43"/>
              </a:buClr>
              <a:buSzPts val="1200"/>
              <a:buFont typeface="Quattrocento Sans"/>
              <a:buChar char="•"/>
            </a:pPr>
            <a:r>
              <a:rPr lang="en-IN" sz="1200">
                <a:solidFill>
                  <a:srgbClr val="302C43"/>
                </a:solidFill>
                <a:highlight>
                  <a:srgbClr val="FFFEFD"/>
                </a:highlight>
                <a:latin typeface="Quattrocento Sans"/>
                <a:ea typeface="Quattrocento Sans"/>
                <a:cs typeface="Quattrocento Sans"/>
                <a:sym typeface="Quattrocento Sans"/>
              </a:rPr>
              <a:t>The Sequential Executor runs a </a:t>
            </a:r>
            <a:r>
              <a:rPr lang="en-IN" sz="1200" i="1">
                <a:solidFill>
                  <a:srgbClr val="302C43"/>
                </a:solidFill>
                <a:highlight>
                  <a:srgbClr val="FFFEFD"/>
                </a:highlight>
                <a:latin typeface="Quattrocento Sans"/>
                <a:ea typeface="Quattrocento Sans"/>
                <a:cs typeface="Quattrocento Sans"/>
                <a:sym typeface="Quattrocento Sans"/>
              </a:rPr>
              <a:t>single</a:t>
            </a:r>
            <a:r>
              <a:rPr lang="en-IN" sz="1200">
                <a:solidFill>
                  <a:srgbClr val="302C43"/>
                </a:solidFill>
                <a:highlight>
                  <a:srgbClr val="FFFEFD"/>
                </a:highlight>
                <a:latin typeface="Quattrocento Sans"/>
                <a:ea typeface="Quattrocento Sans"/>
                <a:cs typeface="Quattrocento Sans"/>
                <a:sym typeface="Quattrocento Sans"/>
              </a:rPr>
              <a:t> task instance at a time in a linear fashion with no parallelism functionality (A → B → C). </a:t>
            </a:r>
            <a:endParaRPr sz="1200">
              <a:solidFill>
                <a:srgbClr val="302C43"/>
              </a:solidFill>
              <a:highlight>
                <a:srgbClr val="FFFEFD"/>
              </a:highlight>
              <a:latin typeface="Quattrocento Sans"/>
              <a:ea typeface="Quattrocento Sans"/>
              <a:cs typeface="Quattrocento Sans"/>
              <a:sym typeface="Quattrocento Sans"/>
            </a:endParaRPr>
          </a:p>
          <a:p>
            <a:pPr marL="457200" lvl="0" indent="0" algn="l" rtl="0">
              <a:spcBef>
                <a:spcPts val="1067"/>
              </a:spcBef>
              <a:spcAft>
                <a:spcPts val="0"/>
              </a:spcAft>
              <a:buNone/>
            </a:pPr>
            <a:endParaRPr sz="1200">
              <a:solidFill>
                <a:srgbClr val="302C43"/>
              </a:solidFill>
              <a:highlight>
                <a:srgbClr val="FFFEFD"/>
              </a:highlight>
              <a:latin typeface="Quattrocento Sans"/>
              <a:ea typeface="Quattrocento Sans"/>
              <a:cs typeface="Quattrocento Sans"/>
              <a:sym typeface="Quattrocento Sans"/>
            </a:endParaRPr>
          </a:p>
          <a:p>
            <a:pPr marL="457200" lvl="0" indent="-304800" algn="l" rtl="0">
              <a:spcBef>
                <a:spcPts val="1067"/>
              </a:spcBef>
              <a:spcAft>
                <a:spcPts val="0"/>
              </a:spcAft>
              <a:buClr>
                <a:srgbClr val="302C43"/>
              </a:buClr>
              <a:buSzPts val="1200"/>
              <a:buFont typeface="Quattrocento Sans"/>
              <a:buChar char="•"/>
            </a:pPr>
            <a:r>
              <a:rPr lang="en-IN" sz="1200">
                <a:solidFill>
                  <a:srgbClr val="302C43"/>
                </a:solidFill>
                <a:highlight>
                  <a:srgbClr val="FFFEFD"/>
                </a:highlight>
                <a:latin typeface="Quattrocento Sans"/>
                <a:ea typeface="Quattrocento Sans"/>
                <a:cs typeface="Quattrocento Sans"/>
                <a:sym typeface="Quattrocento Sans"/>
              </a:rPr>
              <a:t>It does identify a single point of failure, making it helpful for debugging.</a:t>
            </a:r>
            <a:endParaRPr sz="1200">
              <a:solidFill>
                <a:srgbClr val="302C43"/>
              </a:solidFill>
              <a:highlight>
                <a:srgbClr val="FFFEFD"/>
              </a:highlight>
              <a:latin typeface="Quattrocento Sans"/>
              <a:ea typeface="Quattrocento Sans"/>
              <a:cs typeface="Quattrocento Sans"/>
              <a:sym typeface="Quattrocento Sans"/>
            </a:endParaRPr>
          </a:p>
          <a:p>
            <a:pPr marL="457200" lvl="0" indent="0" algn="l" rtl="0">
              <a:spcBef>
                <a:spcPts val="1067"/>
              </a:spcBef>
              <a:spcAft>
                <a:spcPts val="0"/>
              </a:spcAft>
              <a:buNone/>
            </a:pPr>
            <a:endParaRPr sz="1200">
              <a:solidFill>
                <a:srgbClr val="302C43"/>
              </a:solidFill>
              <a:highlight>
                <a:srgbClr val="FFFEFD"/>
              </a:highlight>
              <a:latin typeface="Quattrocento Sans"/>
              <a:ea typeface="Quattrocento Sans"/>
              <a:cs typeface="Quattrocento Sans"/>
              <a:sym typeface="Quattrocento Sans"/>
            </a:endParaRPr>
          </a:p>
          <a:p>
            <a:pPr marL="457200" lvl="0" indent="-304800" algn="l" rtl="0">
              <a:spcBef>
                <a:spcPts val="1067"/>
              </a:spcBef>
              <a:spcAft>
                <a:spcPts val="0"/>
              </a:spcAft>
              <a:buClr>
                <a:srgbClr val="302C43"/>
              </a:buClr>
              <a:buSzPts val="1200"/>
              <a:buFont typeface="Quattrocento Sans"/>
              <a:buChar char="•"/>
            </a:pPr>
            <a:r>
              <a:rPr lang="en-IN" sz="1200">
                <a:solidFill>
                  <a:srgbClr val="302C43"/>
                </a:solidFill>
                <a:highlight>
                  <a:srgbClr val="FFFEFD"/>
                </a:highlight>
                <a:latin typeface="Quattrocento Sans"/>
                <a:ea typeface="Quattrocento Sans"/>
                <a:cs typeface="Quattrocento Sans"/>
                <a:sym typeface="Quattrocento Sans"/>
              </a:rPr>
              <a:t>Otherwise, the Sequential Executor is not recommended for any use cases that require more than a single task execution at a time.</a:t>
            </a:r>
            <a:endParaRPr sz="1200">
              <a:solidFill>
                <a:srgbClr val="302C43"/>
              </a:solidFill>
              <a:highlight>
                <a:srgbClr val="FFFEFD"/>
              </a:highlight>
              <a:latin typeface="Quattrocento Sans"/>
              <a:ea typeface="Quattrocento Sans"/>
              <a:cs typeface="Quattrocento Sans"/>
              <a:sym typeface="Quattrocento Sans"/>
            </a:endParaRPr>
          </a:p>
        </p:txBody>
      </p:sp>
      <p:pic>
        <p:nvPicPr>
          <p:cNvPr id="668" name="Google Shape;668;g7c8fd33ffd_0_61"/>
          <p:cNvPicPr preferRelativeResize="0"/>
          <p:nvPr/>
        </p:nvPicPr>
        <p:blipFill rotWithShape="1">
          <a:blip r:embed="rId3">
            <a:alphaModFix/>
          </a:blip>
          <a:srcRect/>
          <a:stretch/>
        </p:blipFill>
        <p:spPr>
          <a:xfrm>
            <a:off x="104825" y="220550"/>
            <a:ext cx="301100" cy="301100"/>
          </a:xfrm>
          <a:prstGeom prst="rect">
            <a:avLst/>
          </a:prstGeom>
          <a:noFill/>
          <a:ln>
            <a:noFill/>
          </a:ln>
        </p:spPr>
      </p:pic>
      <p:sp>
        <p:nvSpPr>
          <p:cNvPr id="669" name="Google Shape;669;g7c8fd33ffd_0_61"/>
          <p:cNvSpPr txBox="1">
            <a:spLocks noGrp="1"/>
          </p:cNvSpPr>
          <p:nvPr>
            <p:ph type="sldNum" idx="12"/>
          </p:nvPr>
        </p:nvSpPr>
        <p:spPr>
          <a:xfrm>
            <a:off x="5949043" y="6454211"/>
            <a:ext cx="446400" cy="3651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rgbClr val="000000"/>
              </a:buClr>
              <a:buSzPts val="700"/>
              <a:buFont typeface="Arial"/>
              <a:buNone/>
            </a:pPr>
            <a:fld id="{00000000-1234-1234-1234-123412341234}" type="slidenum">
              <a:rPr lang="en-IN"/>
              <a:pPr marL="0" lvl="0" indent="0" algn="ctr" rtl="0">
                <a:spcBef>
                  <a:spcPts val="0"/>
                </a:spcBef>
                <a:spcAft>
                  <a:spcPts val="0"/>
                </a:spcAft>
                <a:buClr>
                  <a:srgbClr val="000000"/>
                </a:buClr>
                <a:buSzPts val="700"/>
                <a:buFont typeface="Arial"/>
                <a:buNone/>
              </a:p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g7c8fd33ffd_0_17"/>
          <p:cNvSpPr txBox="1">
            <a:spLocks noGrp="1"/>
          </p:cNvSpPr>
          <p:nvPr>
            <p:ph type="title"/>
          </p:nvPr>
        </p:nvSpPr>
        <p:spPr>
          <a:xfrm>
            <a:off x="0" y="0"/>
            <a:ext cx="12192000" cy="555000"/>
          </a:xfrm>
          <a:prstGeom prst="rect">
            <a:avLst/>
          </a:prstGeom>
        </p:spPr>
        <p:txBody>
          <a:bodyPr spcFirstLastPara="1" wrap="square" lIns="68575" tIns="34275" rIns="68575" bIns="34275" anchor="ctr" anchorCtr="0">
            <a:noAutofit/>
          </a:bodyPr>
          <a:lstStyle/>
          <a:p>
            <a:pPr marL="0" lvl="0" indent="0" algn="l" rtl="0">
              <a:lnSpc>
                <a:spcPct val="118000"/>
              </a:lnSpc>
              <a:spcBef>
                <a:spcPts val="2900"/>
              </a:spcBef>
              <a:spcAft>
                <a:spcPts val="0"/>
              </a:spcAft>
              <a:buClr>
                <a:schemeClr val="dk1"/>
              </a:buClr>
              <a:buSzPts val="1100"/>
              <a:buFont typeface="Arial"/>
              <a:buNone/>
            </a:pPr>
            <a:r>
              <a:rPr lang="en-IN" sz="1950">
                <a:highlight>
                  <a:schemeClr val="lt1"/>
                </a:highlight>
                <a:latin typeface="Quattrocento Sans"/>
                <a:ea typeface="Quattrocento Sans"/>
                <a:cs typeface="Quattrocento Sans"/>
                <a:sym typeface="Quattrocento Sans"/>
              </a:rPr>
              <a:t>      Airflow’s Architecture-cont</a:t>
            </a:r>
            <a:endParaRPr/>
          </a:p>
        </p:txBody>
      </p:sp>
      <p:sp>
        <p:nvSpPr>
          <p:cNvPr id="675" name="Google Shape;675;g7c8fd33ffd_0_17"/>
          <p:cNvSpPr txBox="1">
            <a:spLocks noGrp="1"/>
          </p:cNvSpPr>
          <p:nvPr>
            <p:ph type="body" idx="1"/>
          </p:nvPr>
        </p:nvSpPr>
        <p:spPr>
          <a:xfrm>
            <a:off x="0" y="993000"/>
            <a:ext cx="12192000" cy="5331600"/>
          </a:xfrm>
          <a:prstGeom prst="rect">
            <a:avLst/>
          </a:prstGeom>
        </p:spPr>
        <p:txBody>
          <a:bodyPr spcFirstLastPara="1" wrap="square" lIns="68575" tIns="34275" rIns="68575" bIns="34275" anchor="t" anchorCtr="0">
            <a:noAutofit/>
          </a:bodyPr>
          <a:lstStyle/>
          <a:p>
            <a:pPr marL="0" lvl="0" indent="0" algn="l" rtl="0">
              <a:spcBef>
                <a:spcPts val="1067"/>
              </a:spcBef>
              <a:spcAft>
                <a:spcPts val="0"/>
              </a:spcAft>
              <a:buNone/>
            </a:pPr>
            <a:r>
              <a:rPr lang="en-IN" sz="1200" b="1">
                <a:highlight>
                  <a:srgbClr val="FFFFFF"/>
                </a:highlight>
                <a:latin typeface="Quattrocento Sans"/>
                <a:ea typeface="Quattrocento Sans"/>
                <a:cs typeface="Quattrocento Sans"/>
                <a:sym typeface="Quattrocento Sans"/>
              </a:rPr>
              <a:t>Workers</a:t>
            </a:r>
            <a:r>
              <a:rPr lang="en-IN" sz="1200">
                <a:highlight>
                  <a:srgbClr val="FFFFFF"/>
                </a:highlight>
                <a:latin typeface="Quattrocento Sans"/>
                <a:ea typeface="Quattrocento Sans"/>
                <a:cs typeface="Quattrocento Sans"/>
                <a:sym typeface="Quattrocento Sans"/>
              </a:rPr>
              <a:t>: These are the processes that actually execute the logic of tasks, and are determined by the Executor being used.</a:t>
            </a:r>
            <a:endParaRPr sz="1200">
              <a:highlight>
                <a:srgbClr val="FFFFFF"/>
              </a:highlight>
              <a:latin typeface="Quattrocento Sans"/>
              <a:ea typeface="Quattrocento Sans"/>
              <a:cs typeface="Quattrocento Sans"/>
              <a:sym typeface="Quattrocento Sans"/>
            </a:endParaRPr>
          </a:p>
          <a:p>
            <a:pPr marL="0" lvl="0" indent="0" algn="l" rtl="0">
              <a:spcBef>
                <a:spcPts val="1067"/>
              </a:spcBef>
              <a:spcAft>
                <a:spcPts val="0"/>
              </a:spcAft>
              <a:buNone/>
            </a:pPr>
            <a:endParaRPr sz="1400">
              <a:highlight>
                <a:srgbClr val="FFFFFF"/>
              </a:highlight>
              <a:latin typeface="Quattrocento Sans"/>
              <a:ea typeface="Quattrocento Sans"/>
              <a:cs typeface="Quattrocento Sans"/>
              <a:sym typeface="Quattrocento Sans"/>
            </a:endParaRPr>
          </a:p>
        </p:txBody>
      </p:sp>
      <p:pic>
        <p:nvPicPr>
          <p:cNvPr id="676" name="Google Shape;676;g7c8fd33ffd_0_17"/>
          <p:cNvPicPr preferRelativeResize="0"/>
          <p:nvPr/>
        </p:nvPicPr>
        <p:blipFill>
          <a:blip r:embed="rId3">
            <a:alphaModFix/>
          </a:blip>
          <a:stretch>
            <a:fillRect/>
          </a:stretch>
        </p:blipFill>
        <p:spPr>
          <a:xfrm>
            <a:off x="2756925" y="1519675"/>
            <a:ext cx="6377274" cy="4632000"/>
          </a:xfrm>
          <a:prstGeom prst="rect">
            <a:avLst/>
          </a:prstGeom>
          <a:noFill/>
          <a:ln>
            <a:noFill/>
          </a:ln>
        </p:spPr>
      </p:pic>
      <p:pic>
        <p:nvPicPr>
          <p:cNvPr id="677" name="Google Shape;677;g7c8fd33ffd_0_17"/>
          <p:cNvPicPr preferRelativeResize="0"/>
          <p:nvPr/>
        </p:nvPicPr>
        <p:blipFill rotWithShape="1">
          <a:blip r:embed="rId4">
            <a:alphaModFix/>
          </a:blip>
          <a:srcRect/>
          <a:stretch/>
        </p:blipFill>
        <p:spPr>
          <a:xfrm>
            <a:off x="79450" y="298675"/>
            <a:ext cx="301100" cy="301100"/>
          </a:xfrm>
          <a:prstGeom prst="rect">
            <a:avLst/>
          </a:prstGeom>
          <a:noFill/>
          <a:ln>
            <a:noFill/>
          </a:ln>
        </p:spPr>
      </p:pic>
      <p:sp>
        <p:nvSpPr>
          <p:cNvPr id="678" name="Google Shape;678;g7c8fd33ffd_0_17"/>
          <p:cNvSpPr txBox="1">
            <a:spLocks noGrp="1"/>
          </p:cNvSpPr>
          <p:nvPr>
            <p:ph type="sldNum" idx="12"/>
          </p:nvPr>
        </p:nvSpPr>
        <p:spPr>
          <a:xfrm>
            <a:off x="5949043" y="6454211"/>
            <a:ext cx="446400" cy="3651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rgbClr val="000000"/>
              </a:buClr>
              <a:buSzPts val="700"/>
              <a:buFont typeface="Arial"/>
              <a:buNone/>
            </a:pPr>
            <a:fld id="{00000000-1234-1234-1234-123412341234}" type="slidenum">
              <a:rPr lang="en-IN"/>
              <a:pPr marL="0" lvl="0" indent="0" algn="ctr" rtl="0">
                <a:spcBef>
                  <a:spcPts val="0"/>
                </a:spcBef>
                <a:spcAft>
                  <a:spcPts val="0"/>
                </a:spcAft>
                <a:buClr>
                  <a:srgbClr val="000000"/>
                </a:buClr>
                <a:buSzPts val="700"/>
                <a:buFont typeface="Arial"/>
                <a:buNone/>
              </a:p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g6e8a369eec_0_708"/>
          <p:cNvSpPr txBox="1">
            <a:spLocks noGrp="1"/>
          </p:cNvSpPr>
          <p:nvPr>
            <p:ph type="title" idx="4294967295"/>
          </p:nvPr>
        </p:nvSpPr>
        <p:spPr>
          <a:xfrm>
            <a:off x="0" y="0"/>
            <a:ext cx="12192000" cy="521700"/>
          </a:xfrm>
          <a:prstGeom prst="rect">
            <a:avLst/>
          </a:prstGeom>
          <a:noFill/>
          <a:ln>
            <a:noFill/>
          </a:ln>
        </p:spPr>
        <p:txBody>
          <a:bodyPr spcFirstLastPara="1" wrap="square" lIns="0" tIns="16925" rIns="0" bIns="0" anchor="t" anchorCtr="0">
            <a:noAutofit/>
          </a:bodyPr>
          <a:lstStyle/>
          <a:p>
            <a:pPr marL="12700" lvl="0" indent="0" algn="l" rtl="0">
              <a:lnSpc>
                <a:spcPct val="100000"/>
              </a:lnSpc>
              <a:spcBef>
                <a:spcPts val="0"/>
              </a:spcBef>
              <a:spcAft>
                <a:spcPts val="0"/>
              </a:spcAft>
              <a:buNone/>
            </a:pPr>
            <a:r>
              <a:rPr lang="en-IN" sz="2400">
                <a:latin typeface="Quattrocento Sans"/>
                <a:ea typeface="Quattrocento Sans"/>
                <a:cs typeface="Quattrocento Sans"/>
                <a:sym typeface="Quattrocento Sans"/>
              </a:rPr>
              <a:t>      Operators and its Key Points</a:t>
            </a:r>
            <a:endParaRPr sz="2400">
              <a:latin typeface="Quattrocento Sans"/>
              <a:ea typeface="Quattrocento Sans"/>
              <a:cs typeface="Quattrocento Sans"/>
              <a:sym typeface="Quattrocento Sans"/>
            </a:endParaRPr>
          </a:p>
        </p:txBody>
      </p:sp>
      <p:sp>
        <p:nvSpPr>
          <p:cNvPr id="684" name="Google Shape;684;g6e8a369eec_0_708"/>
          <p:cNvSpPr txBox="1"/>
          <p:nvPr/>
        </p:nvSpPr>
        <p:spPr>
          <a:xfrm>
            <a:off x="9982691" y="6519760"/>
            <a:ext cx="1956900" cy="242100"/>
          </a:xfrm>
          <a:prstGeom prst="rect">
            <a:avLst/>
          </a:prstGeom>
          <a:noFill/>
          <a:ln>
            <a:noFill/>
          </a:ln>
        </p:spPr>
        <p:txBody>
          <a:bodyPr spcFirstLastPara="1" wrap="square" lIns="0" tIns="0" rIns="0" bIns="0" anchor="t" anchorCtr="0">
            <a:noAutofit/>
          </a:bodyPr>
          <a:lstStyle/>
          <a:p>
            <a:pPr marL="12700" marR="0" lvl="0" indent="0" algn="l" rtl="0">
              <a:lnSpc>
                <a:spcPct val="119545"/>
              </a:lnSpc>
              <a:spcBef>
                <a:spcPts val="0"/>
              </a:spcBef>
              <a:spcAft>
                <a:spcPts val="0"/>
              </a:spcAft>
              <a:buNone/>
            </a:pPr>
            <a:endParaRPr sz="1500">
              <a:latin typeface="Arial"/>
              <a:ea typeface="Arial"/>
              <a:cs typeface="Arial"/>
              <a:sym typeface="Arial"/>
            </a:endParaRPr>
          </a:p>
        </p:txBody>
      </p:sp>
      <p:sp>
        <p:nvSpPr>
          <p:cNvPr id="685" name="Google Shape;685;g6e8a369eec_0_708"/>
          <p:cNvSpPr txBox="1"/>
          <p:nvPr/>
        </p:nvSpPr>
        <p:spPr>
          <a:xfrm>
            <a:off x="75" y="609675"/>
            <a:ext cx="12192000" cy="4996500"/>
          </a:xfrm>
          <a:prstGeom prst="rect">
            <a:avLst/>
          </a:prstGeom>
          <a:noFill/>
          <a:ln>
            <a:noFill/>
          </a:ln>
        </p:spPr>
        <p:txBody>
          <a:bodyPr spcFirstLastPara="1" wrap="square" lIns="0" tIns="57575" rIns="0" bIns="0" anchor="t" anchorCtr="0">
            <a:noAutofit/>
          </a:bodyPr>
          <a:lstStyle/>
          <a:p>
            <a:pPr marL="0" lvl="0" indent="0" algn="l" rtl="0">
              <a:lnSpc>
                <a:spcPct val="90000"/>
              </a:lnSpc>
              <a:spcBef>
                <a:spcPts val="1067"/>
              </a:spcBef>
              <a:spcAft>
                <a:spcPts val="0"/>
              </a:spcAft>
              <a:buClr>
                <a:schemeClr val="dk1"/>
              </a:buClr>
              <a:buSzPts val="1100"/>
              <a:buFont typeface="Arial"/>
              <a:buNone/>
            </a:pPr>
            <a:r>
              <a:rPr lang="en-IN" sz="1200" b="1">
                <a:solidFill>
                  <a:srgbClr val="707070"/>
                </a:solidFill>
                <a:highlight>
                  <a:schemeClr val="lt1"/>
                </a:highlight>
                <a:latin typeface="Quattrocento Sans"/>
                <a:ea typeface="Quattrocento Sans"/>
                <a:cs typeface="Quattrocento Sans"/>
                <a:sym typeface="Quattrocento Sans"/>
              </a:rPr>
              <a:t>                                                          An operator represents a single, ideally idempotent, task. Operators determine what actually executes when your DAG runs.</a:t>
            </a:r>
            <a:endParaRPr sz="1200">
              <a:latin typeface="Quattrocento Sans"/>
              <a:ea typeface="Quattrocento Sans"/>
              <a:cs typeface="Quattrocento Sans"/>
              <a:sym typeface="Quattrocento Sans"/>
            </a:endParaRPr>
          </a:p>
          <a:p>
            <a:pPr marL="609600" marR="0" lvl="0" indent="0" algn="l" rtl="0">
              <a:lnSpc>
                <a:spcPct val="100000"/>
              </a:lnSpc>
              <a:spcBef>
                <a:spcPts val="0"/>
              </a:spcBef>
              <a:spcAft>
                <a:spcPts val="0"/>
              </a:spcAft>
              <a:buNone/>
            </a:pPr>
            <a:endParaRPr sz="1200">
              <a:latin typeface="Quattrocento Sans"/>
              <a:ea typeface="Quattrocento Sans"/>
              <a:cs typeface="Quattrocento Sans"/>
              <a:sym typeface="Quattrocento Sans"/>
            </a:endParaRPr>
          </a:p>
          <a:p>
            <a:pPr marL="457200" marR="0" lvl="0" indent="-406400" algn="l" rtl="0">
              <a:lnSpc>
                <a:spcPct val="100000"/>
              </a:lnSpc>
              <a:spcBef>
                <a:spcPts val="0"/>
              </a:spcBef>
              <a:spcAft>
                <a:spcPts val="0"/>
              </a:spcAft>
              <a:buSzPts val="1200"/>
              <a:buFont typeface="Quattrocento Sans"/>
              <a:buChar char="●"/>
            </a:pPr>
            <a:r>
              <a:rPr lang="en-IN" sz="1200">
                <a:latin typeface="Quattrocento Sans"/>
                <a:ea typeface="Quattrocento Sans"/>
                <a:cs typeface="Quattrocento Sans"/>
                <a:sym typeface="Quattrocento Sans"/>
              </a:rPr>
              <a:t>Deﬁnition of a </a:t>
            </a:r>
            <a:r>
              <a:rPr lang="en-IN" sz="1200" u="sng">
                <a:latin typeface="Quattrocento Sans"/>
                <a:ea typeface="Quattrocento Sans"/>
                <a:cs typeface="Quattrocento Sans"/>
                <a:sym typeface="Quattrocento Sans"/>
              </a:rPr>
              <a:t>single task</a:t>
            </a:r>
            <a:endParaRPr sz="1200">
              <a:latin typeface="Quattrocento Sans"/>
              <a:ea typeface="Quattrocento Sans"/>
              <a:cs typeface="Quattrocento Sans"/>
              <a:sym typeface="Quattrocento Sans"/>
            </a:endParaRPr>
          </a:p>
          <a:p>
            <a:pPr marL="609600" marR="0" lvl="0" indent="0" algn="l" rtl="0">
              <a:lnSpc>
                <a:spcPct val="100000"/>
              </a:lnSpc>
              <a:spcBef>
                <a:spcPts val="300"/>
              </a:spcBef>
              <a:spcAft>
                <a:spcPts val="0"/>
              </a:spcAft>
              <a:buNone/>
            </a:pPr>
            <a:endParaRPr sz="1200">
              <a:latin typeface="Quattrocento Sans"/>
              <a:ea typeface="Quattrocento Sans"/>
              <a:cs typeface="Quattrocento Sans"/>
              <a:sym typeface="Quattrocento Sans"/>
            </a:endParaRPr>
          </a:p>
          <a:p>
            <a:pPr marL="457200" marR="0" lvl="0" indent="-406400" algn="l" rtl="0">
              <a:lnSpc>
                <a:spcPct val="100000"/>
              </a:lnSpc>
              <a:spcBef>
                <a:spcPts val="300"/>
              </a:spcBef>
              <a:spcAft>
                <a:spcPts val="0"/>
              </a:spcAft>
              <a:buSzPts val="1200"/>
              <a:buFont typeface="Quattrocento Sans"/>
              <a:buChar char="●"/>
            </a:pPr>
            <a:r>
              <a:rPr lang="en-IN" sz="1200">
                <a:latin typeface="Quattrocento Sans"/>
                <a:ea typeface="Quattrocento Sans"/>
                <a:cs typeface="Quattrocento Sans"/>
                <a:sym typeface="Quattrocento Sans"/>
              </a:rPr>
              <a:t>Should be </a:t>
            </a:r>
            <a:r>
              <a:rPr lang="en-IN" sz="1200" u="sng">
                <a:latin typeface="Quattrocento Sans"/>
                <a:ea typeface="Quattrocento Sans"/>
                <a:cs typeface="Quattrocento Sans"/>
                <a:sym typeface="Quattrocento Sans"/>
              </a:rPr>
              <a:t>idempotent</a:t>
            </a:r>
            <a:endParaRPr sz="1200">
              <a:latin typeface="Quattrocento Sans"/>
              <a:ea typeface="Quattrocento Sans"/>
              <a:cs typeface="Quattrocento Sans"/>
              <a:sym typeface="Quattrocento Sans"/>
            </a:endParaRPr>
          </a:p>
          <a:p>
            <a:pPr marL="1066800" marR="0" lvl="1" indent="-406400" algn="l" rtl="0">
              <a:lnSpc>
                <a:spcPct val="100000"/>
              </a:lnSpc>
              <a:spcBef>
                <a:spcPts val="300"/>
              </a:spcBef>
              <a:spcAft>
                <a:spcPts val="0"/>
              </a:spcAft>
              <a:buSzPts val="1200"/>
              <a:buFont typeface="Quattrocento Sans"/>
              <a:buChar char="○"/>
            </a:pPr>
            <a:r>
              <a:rPr lang="en-IN" sz="1200" i="0" u="none" strike="noStrike" cap="none">
                <a:latin typeface="Quattrocento Sans"/>
                <a:ea typeface="Quattrocento Sans"/>
                <a:cs typeface="Quattrocento Sans"/>
                <a:sym typeface="Quattrocento Sans"/>
              </a:rPr>
              <a:t>Meaning your operator should produce the same result regardless of how many times it is run.</a:t>
            </a:r>
            <a:endParaRPr sz="1200" i="0" u="none" strike="noStrike" cap="none">
              <a:latin typeface="Quattrocento Sans"/>
              <a:ea typeface="Quattrocento Sans"/>
              <a:cs typeface="Quattrocento Sans"/>
              <a:sym typeface="Quattrocento Sans"/>
            </a:endParaRPr>
          </a:p>
          <a:p>
            <a:pPr marL="609600" marR="0" lvl="0" indent="0" algn="l" rtl="0">
              <a:lnSpc>
                <a:spcPct val="100000"/>
              </a:lnSpc>
              <a:spcBef>
                <a:spcPts val="200"/>
              </a:spcBef>
              <a:spcAft>
                <a:spcPts val="0"/>
              </a:spcAft>
              <a:buNone/>
            </a:pPr>
            <a:endParaRPr sz="1200">
              <a:latin typeface="Quattrocento Sans"/>
              <a:ea typeface="Quattrocento Sans"/>
              <a:cs typeface="Quattrocento Sans"/>
              <a:sym typeface="Quattrocento Sans"/>
            </a:endParaRPr>
          </a:p>
          <a:p>
            <a:pPr marL="457200" marR="0" lvl="0" indent="-406400" algn="l" rtl="0">
              <a:lnSpc>
                <a:spcPct val="100000"/>
              </a:lnSpc>
              <a:spcBef>
                <a:spcPts val="200"/>
              </a:spcBef>
              <a:spcAft>
                <a:spcPts val="0"/>
              </a:spcAft>
              <a:buSzPts val="1200"/>
              <a:buFont typeface="Quattrocento Sans"/>
              <a:buChar char="●"/>
            </a:pPr>
            <a:r>
              <a:rPr lang="en-IN" sz="1200">
                <a:latin typeface="Quattrocento Sans"/>
                <a:ea typeface="Quattrocento Sans"/>
                <a:cs typeface="Quattrocento Sans"/>
                <a:sym typeface="Quattrocento Sans"/>
              </a:rPr>
              <a:t>Retry automatically</a:t>
            </a:r>
            <a:endParaRPr sz="1200">
              <a:latin typeface="Quattrocento Sans"/>
              <a:ea typeface="Quattrocento Sans"/>
              <a:cs typeface="Quattrocento Sans"/>
              <a:sym typeface="Quattrocento Sans"/>
            </a:endParaRPr>
          </a:p>
          <a:p>
            <a:pPr marL="1066800" marR="0" lvl="1" indent="-406400" algn="l" rtl="0">
              <a:lnSpc>
                <a:spcPct val="100000"/>
              </a:lnSpc>
              <a:spcBef>
                <a:spcPts val="300"/>
              </a:spcBef>
              <a:spcAft>
                <a:spcPts val="0"/>
              </a:spcAft>
              <a:buSzPts val="1200"/>
              <a:buFont typeface="Quattrocento Sans"/>
              <a:buChar char="○"/>
            </a:pPr>
            <a:r>
              <a:rPr lang="en-IN" sz="1200" i="0" u="none" strike="noStrike" cap="none">
                <a:latin typeface="Quattrocento Sans"/>
                <a:ea typeface="Quattrocento Sans"/>
                <a:cs typeface="Quattrocento Sans"/>
                <a:sym typeface="Quattrocento Sans"/>
              </a:rPr>
              <a:t>In case of a failure</a:t>
            </a:r>
            <a:endParaRPr sz="1200" i="0" u="none" strike="noStrike" cap="none">
              <a:latin typeface="Quattrocento Sans"/>
              <a:ea typeface="Quattrocento Sans"/>
              <a:cs typeface="Quattrocento Sans"/>
              <a:sym typeface="Quattrocento Sans"/>
            </a:endParaRPr>
          </a:p>
          <a:p>
            <a:pPr marL="609600" marR="0" lvl="0" indent="0" algn="l" rtl="0">
              <a:lnSpc>
                <a:spcPct val="100000"/>
              </a:lnSpc>
              <a:spcBef>
                <a:spcPts val="200"/>
              </a:spcBef>
              <a:spcAft>
                <a:spcPts val="0"/>
              </a:spcAft>
              <a:buNone/>
            </a:pPr>
            <a:endParaRPr sz="1200">
              <a:latin typeface="Quattrocento Sans"/>
              <a:ea typeface="Quattrocento Sans"/>
              <a:cs typeface="Quattrocento Sans"/>
              <a:sym typeface="Quattrocento Sans"/>
            </a:endParaRPr>
          </a:p>
          <a:p>
            <a:pPr marL="457200" marR="0" lvl="0" indent="-406400" algn="l" rtl="0">
              <a:lnSpc>
                <a:spcPct val="100000"/>
              </a:lnSpc>
              <a:spcBef>
                <a:spcPts val="200"/>
              </a:spcBef>
              <a:spcAft>
                <a:spcPts val="0"/>
              </a:spcAft>
              <a:buSzPts val="1200"/>
              <a:buFont typeface="Quattrocento Sans"/>
              <a:buChar char="●"/>
            </a:pPr>
            <a:r>
              <a:rPr lang="en-IN" sz="1200">
                <a:latin typeface="Quattrocento Sans"/>
                <a:ea typeface="Quattrocento Sans"/>
                <a:cs typeface="Quattrocento Sans"/>
                <a:sym typeface="Quattrocento Sans"/>
              </a:rPr>
              <a:t>A Task is created by instantiating an Operator class.</a:t>
            </a:r>
            <a:endParaRPr sz="1200">
              <a:latin typeface="Quattrocento Sans"/>
              <a:ea typeface="Quattrocento Sans"/>
              <a:cs typeface="Quattrocento Sans"/>
              <a:sym typeface="Quattrocento Sans"/>
            </a:endParaRPr>
          </a:p>
          <a:p>
            <a:pPr marL="609600" marR="0" lvl="0" indent="0" algn="l" rtl="0">
              <a:lnSpc>
                <a:spcPct val="100000"/>
              </a:lnSpc>
              <a:spcBef>
                <a:spcPts val="300"/>
              </a:spcBef>
              <a:spcAft>
                <a:spcPts val="0"/>
              </a:spcAft>
              <a:buNone/>
            </a:pPr>
            <a:endParaRPr sz="1200">
              <a:latin typeface="Quattrocento Sans"/>
              <a:ea typeface="Quattrocento Sans"/>
              <a:cs typeface="Quattrocento Sans"/>
              <a:sym typeface="Quattrocento Sans"/>
            </a:endParaRPr>
          </a:p>
          <a:p>
            <a:pPr marL="457200" marR="0" lvl="0" indent="-406400" algn="l" rtl="0">
              <a:lnSpc>
                <a:spcPct val="100000"/>
              </a:lnSpc>
              <a:spcBef>
                <a:spcPts val="300"/>
              </a:spcBef>
              <a:spcAft>
                <a:spcPts val="0"/>
              </a:spcAft>
              <a:buSzPts val="1200"/>
              <a:buFont typeface="Quattrocento Sans"/>
              <a:buChar char="●"/>
            </a:pPr>
            <a:r>
              <a:rPr lang="en-IN" sz="1200">
                <a:latin typeface="Quattrocento Sans"/>
                <a:ea typeface="Quattrocento Sans"/>
                <a:cs typeface="Quattrocento Sans"/>
                <a:sym typeface="Quattrocento Sans"/>
              </a:rPr>
              <a:t>An Operator deﬁnes the nature of this Task and how should it be executed.</a:t>
            </a:r>
            <a:endParaRPr sz="1200">
              <a:latin typeface="Quattrocento Sans"/>
              <a:ea typeface="Quattrocento Sans"/>
              <a:cs typeface="Quattrocento Sans"/>
              <a:sym typeface="Quattrocento Sans"/>
            </a:endParaRPr>
          </a:p>
          <a:p>
            <a:pPr marL="609600" marR="0" lvl="0" indent="0" algn="l" rtl="0">
              <a:lnSpc>
                <a:spcPct val="100000"/>
              </a:lnSpc>
              <a:spcBef>
                <a:spcPts val="300"/>
              </a:spcBef>
              <a:spcAft>
                <a:spcPts val="0"/>
              </a:spcAft>
              <a:buNone/>
            </a:pPr>
            <a:endParaRPr sz="1200">
              <a:latin typeface="Quattrocento Sans"/>
              <a:ea typeface="Quattrocento Sans"/>
              <a:cs typeface="Quattrocento Sans"/>
              <a:sym typeface="Quattrocento Sans"/>
            </a:endParaRPr>
          </a:p>
          <a:p>
            <a:pPr marL="457200" marR="0" lvl="0" indent="-406400" algn="l" rtl="0">
              <a:lnSpc>
                <a:spcPct val="100000"/>
              </a:lnSpc>
              <a:spcBef>
                <a:spcPts val="300"/>
              </a:spcBef>
              <a:spcAft>
                <a:spcPts val="0"/>
              </a:spcAft>
              <a:buSzPts val="1200"/>
              <a:buFont typeface="Quattrocento Sans"/>
              <a:buChar char="●"/>
            </a:pPr>
            <a:r>
              <a:rPr lang="en-IN" sz="1200">
                <a:latin typeface="Quattrocento Sans"/>
                <a:ea typeface="Quattrocento Sans"/>
                <a:cs typeface="Quattrocento Sans"/>
                <a:sym typeface="Quattrocento Sans"/>
              </a:rPr>
              <a:t>When an Operator is instantiated, this task becomes a node in your DAG.</a:t>
            </a:r>
            <a:endParaRPr sz="1200">
              <a:latin typeface="Quattrocento Sans"/>
              <a:ea typeface="Quattrocento Sans"/>
              <a:cs typeface="Quattrocento Sans"/>
              <a:sym typeface="Quattrocento Sans"/>
            </a:endParaRPr>
          </a:p>
        </p:txBody>
      </p:sp>
      <p:pic>
        <p:nvPicPr>
          <p:cNvPr id="686" name="Google Shape;686;g6e8a369eec_0_708"/>
          <p:cNvPicPr preferRelativeResize="0"/>
          <p:nvPr/>
        </p:nvPicPr>
        <p:blipFill rotWithShape="1">
          <a:blip r:embed="rId3">
            <a:alphaModFix/>
          </a:blip>
          <a:srcRect/>
          <a:stretch/>
        </p:blipFill>
        <p:spPr>
          <a:xfrm>
            <a:off x="79450" y="66200"/>
            <a:ext cx="301100" cy="30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76b8625183_1_16"/>
          <p:cNvSpPr txBox="1">
            <a:spLocks noGrp="1"/>
          </p:cNvSpPr>
          <p:nvPr>
            <p:ph type="title"/>
          </p:nvPr>
        </p:nvSpPr>
        <p:spPr>
          <a:xfrm>
            <a:off x="0" y="0"/>
            <a:ext cx="12192000" cy="763500"/>
          </a:xfrm>
          <a:prstGeom prst="rect">
            <a:avLst/>
          </a:prstGeom>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500"/>
              <a:buFont typeface="Arial"/>
              <a:buNone/>
            </a:pPr>
            <a:r>
              <a:rPr lang="en-IN" sz="2400">
                <a:latin typeface="Quattrocento Sans"/>
                <a:ea typeface="Quattrocento Sans"/>
                <a:cs typeface="Quattrocento Sans"/>
                <a:sym typeface="Quattrocento Sans"/>
              </a:rPr>
              <a:t>AWS  Training - Legends</a:t>
            </a:r>
            <a:endParaRPr/>
          </a:p>
        </p:txBody>
      </p:sp>
      <p:sp>
        <p:nvSpPr>
          <p:cNvPr id="76" name="Google Shape;76;g76b8625183_1_16"/>
          <p:cNvSpPr txBox="1">
            <a:spLocks noGrp="1"/>
          </p:cNvSpPr>
          <p:nvPr>
            <p:ph type="body" idx="1"/>
          </p:nvPr>
        </p:nvSpPr>
        <p:spPr>
          <a:xfrm>
            <a:off x="186433" y="1065333"/>
            <a:ext cx="11589900" cy="5388900"/>
          </a:xfrm>
          <a:prstGeom prst="rect">
            <a:avLst/>
          </a:prstGeom>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fld id="{00000000-1234-1234-1234-123412341234}" type="slidenum">
              <a:rPr lang="en-IN"/>
              <a:pPr marL="0" lvl="0" indent="0" algn="l" rtl="0">
                <a:lnSpc>
                  <a:spcPct val="100000"/>
                </a:lnSpc>
                <a:spcBef>
                  <a:spcPts val="0"/>
                </a:spcBef>
                <a:spcAft>
                  <a:spcPts val="0"/>
                </a:spcAft>
                <a:buNone/>
              </a:pPr>
              <a:t>3</a:t>
            </a:fld>
            <a:endParaRPr/>
          </a:p>
          <a:p>
            <a:pPr marL="0" lvl="0" indent="0" algn="l" rtl="0">
              <a:spcBef>
                <a:spcPts val="1067"/>
              </a:spcBef>
              <a:spcAft>
                <a:spcPts val="0"/>
              </a:spcAft>
              <a:buNone/>
            </a:pPr>
            <a:endParaRPr/>
          </a:p>
        </p:txBody>
      </p:sp>
      <p:sp>
        <p:nvSpPr>
          <p:cNvPr id="77" name="Google Shape;77;g76b8625183_1_16"/>
          <p:cNvSpPr txBox="1">
            <a:spLocks noGrp="1"/>
          </p:cNvSpPr>
          <p:nvPr>
            <p:ph type="sldNum" idx="12"/>
          </p:nvPr>
        </p:nvSpPr>
        <p:spPr>
          <a:xfrm>
            <a:off x="15062148" y="8290161"/>
            <a:ext cx="975600" cy="6996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rgbClr val="000000"/>
              </a:buClr>
              <a:buSzPts val="700"/>
              <a:buFont typeface="Arial"/>
              <a:buNone/>
            </a:pPr>
            <a:fld id="{00000000-1234-1234-1234-123412341234}" type="slidenum">
              <a:rPr lang="en-IN"/>
              <a:pPr marL="0" lvl="0" indent="0" algn="ctr" rtl="0">
                <a:spcBef>
                  <a:spcPts val="0"/>
                </a:spcBef>
                <a:spcAft>
                  <a:spcPts val="0"/>
                </a:spcAft>
                <a:buClr>
                  <a:srgbClr val="000000"/>
                </a:buClr>
                <a:buSzPts val="700"/>
                <a:buFont typeface="Arial"/>
                <a:buNone/>
              </a:pPr>
              <a:t>3</a:t>
            </a:fld>
            <a:endParaRPr/>
          </a:p>
        </p:txBody>
      </p:sp>
      <p:grpSp>
        <p:nvGrpSpPr>
          <p:cNvPr id="78" name="Google Shape;78;g76b8625183_1_16"/>
          <p:cNvGrpSpPr/>
          <p:nvPr/>
        </p:nvGrpSpPr>
        <p:grpSpPr>
          <a:xfrm>
            <a:off x="186420" y="1065294"/>
            <a:ext cx="11141321" cy="4167562"/>
            <a:chOff x="402100" y="1208350"/>
            <a:chExt cx="8356200" cy="3125750"/>
          </a:xfrm>
        </p:grpSpPr>
        <p:grpSp>
          <p:nvGrpSpPr>
            <p:cNvPr id="79" name="Google Shape;79;g76b8625183_1_16"/>
            <p:cNvGrpSpPr/>
            <p:nvPr/>
          </p:nvGrpSpPr>
          <p:grpSpPr>
            <a:xfrm>
              <a:off x="402100" y="1208350"/>
              <a:ext cx="2541025" cy="2371550"/>
              <a:chOff x="402100" y="1208350"/>
              <a:chExt cx="2541025" cy="2371550"/>
            </a:xfrm>
          </p:grpSpPr>
          <p:sp>
            <p:nvSpPr>
              <p:cNvPr id="80" name="Google Shape;80;g76b8625183_1_16"/>
              <p:cNvSpPr txBox="1"/>
              <p:nvPr/>
            </p:nvSpPr>
            <p:spPr>
              <a:xfrm>
                <a:off x="457325" y="2981100"/>
                <a:ext cx="2485800" cy="598800"/>
              </a:xfrm>
              <a:prstGeom prst="rect">
                <a:avLst/>
              </a:prstGeom>
              <a:solidFill>
                <a:srgbClr val="F4CCCC">
                  <a:alpha val="68630"/>
                </a:srgbClr>
              </a:solid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IN" sz="1600" b="0" i="0" u="none" strike="noStrike" cap="none">
                    <a:solidFill>
                      <a:srgbClr val="000000"/>
                    </a:solidFill>
                    <a:latin typeface="Quattrocento Sans"/>
                    <a:ea typeface="Quattrocento Sans"/>
                    <a:cs typeface="Quattrocento Sans"/>
                    <a:sym typeface="Quattrocento Sans"/>
                  </a:rPr>
                  <a:t>              </a:t>
                </a:r>
                <a:endParaRPr sz="1600" b="0" i="0" u="none" strike="noStrike" cap="none">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00000"/>
                    </a:solidFill>
                    <a:latin typeface="Quattrocento Sans"/>
                    <a:ea typeface="Quattrocento Sans"/>
                    <a:cs typeface="Quattrocento Sans"/>
                    <a:sym typeface="Quattrocento Sans"/>
                  </a:rPr>
                  <a:t>             Out-of-Scope Information</a:t>
                </a:r>
                <a:endParaRPr sz="1600" b="1" i="0" u="none" strike="noStrike" cap="none">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000000"/>
                  </a:solidFill>
                  <a:latin typeface="Quattrocento Sans"/>
                  <a:ea typeface="Quattrocento Sans"/>
                  <a:cs typeface="Quattrocento Sans"/>
                  <a:sym typeface="Quattrocento Sans"/>
                </a:endParaRPr>
              </a:p>
            </p:txBody>
          </p:sp>
          <p:pic>
            <p:nvPicPr>
              <p:cNvPr id="81" name="Google Shape;81;g76b8625183_1_16"/>
              <p:cNvPicPr preferRelativeResize="0"/>
              <p:nvPr/>
            </p:nvPicPr>
            <p:blipFill rotWithShape="1">
              <a:blip r:embed="rId3">
                <a:alphaModFix/>
              </a:blip>
              <a:srcRect/>
              <a:stretch/>
            </p:blipFill>
            <p:spPr>
              <a:xfrm>
                <a:off x="612225" y="3207000"/>
                <a:ext cx="301100" cy="301100"/>
              </a:xfrm>
              <a:prstGeom prst="rect">
                <a:avLst/>
              </a:prstGeom>
              <a:noFill/>
              <a:ln>
                <a:noFill/>
              </a:ln>
            </p:spPr>
          </p:pic>
          <p:sp>
            <p:nvSpPr>
              <p:cNvPr id="82" name="Google Shape;82;g76b8625183_1_16"/>
              <p:cNvSpPr txBox="1"/>
              <p:nvPr/>
            </p:nvSpPr>
            <p:spPr>
              <a:xfrm>
                <a:off x="402100" y="1208350"/>
                <a:ext cx="2127000" cy="1118700"/>
              </a:xfrm>
              <a:prstGeom prst="rect">
                <a:avLst/>
              </a:prstGeom>
              <a:solidFill>
                <a:srgbClr val="EFEFEF"/>
              </a:solid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IN" sz="1600" b="0" i="0" u="none" strike="noStrike" cap="none">
                    <a:solidFill>
                      <a:srgbClr val="000000"/>
                    </a:solidFill>
                    <a:latin typeface="Quattrocento Sans"/>
                    <a:ea typeface="Quattrocento Sans"/>
                    <a:cs typeface="Quattrocento Sans"/>
                    <a:sym typeface="Quattrocento Sans"/>
                  </a:rPr>
                  <a:t>              </a:t>
                </a:r>
                <a:endParaRPr sz="1600" b="0" i="0" u="none" strike="noStrike" cap="none">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00000"/>
                    </a:solidFill>
                    <a:latin typeface="Quattrocento Sans"/>
                    <a:ea typeface="Quattrocento Sans"/>
                    <a:cs typeface="Quattrocento Sans"/>
                    <a:sym typeface="Quattrocento Sans"/>
                  </a:rPr>
                  <a:t>             Information</a:t>
                </a:r>
                <a:endParaRPr sz="1600" b="1" i="0" u="none" strike="noStrike" cap="none">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600"/>
                  <a:buFont typeface="Arial"/>
                  <a:buNone/>
                </a:pPr>
                <a:endParaRPr sz="1600" b="1">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600"/>
                  <a:buFont typeface="Arial"/>
                  <a:buNone/>
                </a:pPr>
                <a:endParaRPr sz="1600" b="1">
                  <a:latin typeface="Quattrocento Sans"/>
                  <a:ea typeface="Quattrocento Sans"/>
                  <a:cs typeface="Quattrocento Sans"/>
                  <a:sym typeface="Quattrocento Sans"/>
                </a:endParaRPr>
              </a:p>
              <a:p>
                <a:pPr marL="60960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00000"/>
                    </a:solidFill>
                    <a:latin typeface="Quattrocento Sans"/>
                    <a:ea typeface="Quattrocento Sans"/>
                    <a:cs typeface="Quattrocento Sans"/>
                    <a:sym typeface="Quattrocento Sans"/>
                  </a:rPr>
                  <a:t>LAB</a:t>
                </a:r>
                <a:endParaRPr sz="1600" b="1" i="0" u="none" strike="noStrike" cap="none">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00000"/>
                    </a:solidFill>
                    <a:latin typeface="Quattrocento Sans"/>
                    <a:ea typeface="Quattrocento Sans"/>
                    <a:cs typeface="Quattrocento Sans"/>
                    <a:sym typeface="Quattrocento Sans"/>
                  </a:rPr>
                  <a:t>             </a:t>
                </a:r>
                <a:endParaRPr sz="1600" b="1" i="0" u="none" strike="noStrike" cap="none">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00000"/>
                    </a:solidFill>
                    <a:latin typeface="Quattrocento Sans"/>
                    <a:ea typeface="Quattrocento Sans"/>
                    <a:cs typeface="Quattrocento Sans"/>
                    <a:sym typeface="Quattrocento Sans"/>
                  </a:rPr>
                  <a:t>           </a:t>
                </a:r>
                <a:r>
                  <a:rPr lang="en-IN" sz="1600" b="0" i="0" u="none" strike="noStrike" cap="none">
                    <a:solidFill>
                      <a:srgbClr val="000000"/>
                    </a:solidFill>
                    <a:latin typeface="Quattrocento Sans"/>
                    <a:ea typeface="Quattrocento Sans"/>
                    <a:cs typeface="Quattrocento Sans"/>
                    <a:sym typeface="Quattrocento Sans"/>
                  </a:rPr>
                  <a:t>  </a:t>
                </a:r>
                <a:endParaRPr sz="1600" b="0" i="0" u="none" strike="noStrike" cap="none">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600"/>
                  <a:buFont typeface="Arial"/>
                  <a:buNone/>
                </a:pPr>
                <a:r>
                  <a:rPr lang="en-IN" sz="1600" b="1">
                    <a:solidFill>
                      <a:srgbClr val="000000"/>
                    </a:solidFill>
                    <a:latin typeface="Quattrocento Sans"/>
                    <a:ea typeface="Quattrocento Sans"/>
                    <a:cs typeface="Quattrocento Sans"/>
                    <a:sym typeface="Quattrocento Sans"/>
                  </a:rPr>
                  <a:t>      </a:t>
                </a:r>
                <a:endParaRPr sz="1600" b="1" i="0" u="none" strike="noStrike" cap="none">
                  <a:solidFill>
                    <a:srgbClr val="000000"/>
                  </a:solidFill>
                  <a:latin typeface="Quattrocento Sans"/>
                  <a:ea typeface="Quattrocento Sans"/>
                  <a:cs typeface="Quattrocento Sans"/>
                  <a:sym typeface="Quattrocento Sans"/>
                </a:endParaRPr>
              </a:p>
            </p:txBody>
          </p:sp>
          <p:pic>
            <p:nvPicPr>
              <p:cNvPr id="83" name="Google Shape;83;g76b8625183_1_16"/>
              <p:cNvPicPr preferRelativeResize="0"/>
              <p:nvPr/>
            </p:nvPicPr>
            <p:blipFill rotWithShape="1">
              <a:blip r:embed="rId3">
                <a:alphaModFix/>
              </a:blip>
              <a:srcRect/>
              <a:stretch/>
            </p:blipFill>
            <p:spPr>
              <a:xfrm>
                <a:off x="612213" y="1402063"/>
                <a:ext cx="301100" cy="301100"/>
              </a:xfrm>
              <a:prstGeom prst="rect">
                <a:avLst/>
              </a:prstGeom>
              <a:noFill/>
              <a:ln>
                <a:noFill/>
              </a:ln>
            </p:spPr>
          </p:pic>
        </p:grpSp>
        <p:sp>
          <p:nvSpPr>
            <p:cNvPr id="84" name="Google Shape;84;g76b8625183_1_16"/>
            <p:cNvSpPr txBox="1"/>
            <p:nvPr/>
          </p:nvSpPr>
          <p:spPr>
            <a:xfrm>
              <a:off x="402100" y="3442800"/>
              <a:ext cx="8356200" cy="8913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2400"/>
                </a:spcBef>
                <a:spcAft>
                  <a:spcPts val="0"/>
                </a:spcAft>
                <a:buClr>
                  <a:srgbClr val="000000"/>
                </a:buClr>
                <a:buSzPts val="1900"/>
                <a:buFont typeface="Arial"/>
                <a:buNone/>
              </a:pPr>
              <a:endParaRPr sz="1900" i="0" u="none" strike="noStrike" cap="none">
                <a:solidFill>
                  <a:srgbClr val="000000"/>
                </a:solidFill>
                <a:latin typeface="Quattrocento Sans"/>
                <a:ea typeface="Quattrocento Sans"/>
                <a:cs typeface="Quattrocento Sans"/>
                <a:sym typeface="Quattrocento Sans"/>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g6e8a369eec_0_714"/>
          <p:cNvSpPr txBox="1">
            <a:spLocks noGrp="1"/>
          </p:cNvSpPr>
          <p:nvPr>
            <p:ph type="title" idx="4294967295"/>
          </p:nvPr>
        </p:nvSpPr>
        <p:spPr>
          <a:xfrm>
            <a:off x="0" y="0"/>
            <a:ext cx="12192000" cy="521700"/>
          </a:xfrm>
          <a:prstGeom prst="rect">
            <a:avLst/>
          </a:prstGeom>
          <a:noFill/>
          <a:ln>
            <a:noFill/>
          </a:ln>
        </p:spPr>
        <p:txBody>
          <a:bodyPr spcFirstLastPara="1" wrap="square" lIns="0" tIns="16925" rIns="0" bIns="0" anchor="t" anchorCtr="0">
            <a:noAutofit/>
          </a:bodyPr>
          <a:lstStyle/>
          <a:p>
            <a:pPr marL="12700" lvl="0" indent="0" algn="l" rtl="0">
              <a:lnSpc>
                <a:spcPct val="100000"/>
              </a:lnSpc>
              <a:spcBef>
                <a:spcPts val="0"/>
              </a:spcBef>
              <a:spcAft>
                <a:spcPts val="0"/>
              </a:spcAft>
              <a:buNone/>
            </a:pPr>
            <a:r>
              <a:rPr lang="en-IN" sz="2400">
                <a:latin typeface="Quattrocento Sans"/>
                <a:ea typeface="Quattrocento Sans"/>
                <a:cs typeface="Quattrocento Sans"/>
                <a:sym typeface="Quattrocento Sans"/>
              </a:rPr>
              <a:t>     Airﬂow Provide Many Operators</a:t>
            </a:r>
            <a:endParaRPr sz="2400">
              <a:latin typeface="Quattrocento Sans"/>
              <a:ea typeface="Quattrocento Sans"/>
              <a:cs typeface="Quattrocento Sans"/>
              <a:sym typeface="Quattrocento Sans"/>
            </a:endParaRPr>
          </a:p>
        </p:txBody>
      </p:sp>
      <p:sp>
        <p:nvSpPr>
          <p:cNvPr id="692" name="Google Shape;692;g6e8a369eec_0_714"/>
          <p:cNvSpPr txBox="1"/>
          <p:nvPr/>
        </p:nvSpPr>
        <p:spPr>
          <a:xfrm>
            <a:off x="224700" y="829700"/>
            <a:ext cx="11967300" cy="3883200"/>
          </a:xfrm>
          <a:prstGeom prst="rect">
            <a:avLst/>
          </a:prstGeom>
          <a:noFill/>
          <a:ln>
            <a:noFill/>
          </a:ln>
        </p:spPr>
        <p:txBody>
          <a:bodyPr spcFirstLastPara="1" wrap="square" lIns="0" tIns="66025" rIns="0" bIns="0" anchor="t" anchorCtr="0">
            <a:noAutofit/>
          </a:bodyPr>
          <a:lstStyle/>
          <a:p>
            <a:pPr marL="457200" marR="0" lvl="0" indent="-406400" algn="l" rtl="0">
              <a:lnSpc>
                <a:spcPct val="100000"/>
              </a:lnSpc>
              <a:spcBef>
                <a:spcPts val="0"/>
              </a:spcBef>
              <a:spcAft>
                <a:spcPts val="0"/>
              </a:spcAft>
              <a:buSzPts val="1200"/>
              <a:buFont typeface="Quattrocento Sans"/>
              <a:buChar char="●"/>
            </a:pPr>
            <a:r>
              <a:rPr lang="en-IN" sz="1200">
                <a:latin typeface="Quattrocento Sans"/>
                <a:ea typeface="Quattrocento Sans"/>
                <a:cs typeface="Quattrocento Sans"/>
                <a:sym typeface="Quattrocento Sans"/>
              </a:rPr>
              <a:t>BashOperator</a:t>
            </a:r>
            <a:endParaRPr sz="1200">
              <a:latin typeface="Quattrocento Sans"/>
              <a:ea typeface="Quattrocento Sans"/>
              <a:cs typeface="Quattrocento Sans"/>
              <a:sym typeface="Quattrocento Sans"/>
            </a:endParaRPr>
          </a:p>
          <a:p>
            <a:pPr marL="1066800" marR="0" lvl="1" indent="-406400" algn="l" rtl="0">
              <a:lnSpc>
                <a:spcPct val="100000"/>
              </a:lnSpc>
              <a:spcBef>
                <a:spcPts val="300"/>
              </a:spcBef>
              <a:spcAft>
                <a:spcPts val="0"/>
              </a:spcAft>
              <a:buSzPts val="1200"/>
              <a:buFont typeface="Quattrocento Sans"/>
              <a:buChar char="○"/>
            </a:pPr>
            <a:r>
              <a:rPr lang="en-IN" sz="1200" i="0" u="none" strike="noStrike" cap="none">
                <a:latin typeface="Quattrocento Sans"/>
                <a:ea typeface="Quattrocento Sans"/>
                <a:cs typeface="Quattrocento Sans"/>
                <a:sym typeface="Quattrocento Sans"/>
              </a:rPr>
              <a:t>Executes a bash command</a:t>
            </a:r>
            <a:endParaRPr sz="1200" i="0" u="none" strike="noStrike" cap="none">
              <a:latin typeface="Quattrocento Sans"/>
              <a:ea typeface="Quattrocento Sans"/>
              <a:cs typeface="Quattrocento Sans"/>
              <a:sym typeface="Quattrocento Sans"/>
            </a:endParaRPr>
          </a:p>
          <a:p>
            <a:pPr marL="609600" marR="0" lvl="0" indent="0" algn="l" rtl="0">
              <a:lnSpc>
                <a:spcPct val="100000"/>
              </a:lnSpc>
              <a:spcBef>
                <a:spcPts val="200"/>
              </a:spcBef>
              <a:spcAft>
                <a:spcPts val="0"/>
              </a:spcAft>
              <a:buNone/>
            </a:pPr>
            <a:endParaRPr sz="1200">
              <a:latin typeface="Quattrocento Sans"/>
              <a:ea typeface="Quattrocento Sans"/>
              <a:cs typeface="Quattrocento Sans"/>
              <a:sym typeface="Quattrocento Sans"/>
            </a:endParaRPr>
          </a:p>
          <a:p>
            <a:pPr marL="457200" marR="0" lvl="0" indent="-406400" algn="l" rtl="0">
              <a:lnSpc>
                <a:spcPct val="100000"/>
              </a:lnSpc>
              <a:spcBef>
                <a:spcPts val="200"/>
              </a:spcBef>
              <a:spcAft>
                <a:spcPts val="0"/>
              </a:spcAft>
              <a:buSzPts val="1200"/>
              <a:buFont typeface="Quattrocento Sans"/>
              <a:buChar char="●"/>
            </a:pPr>
            <a:r>
              <a:rPr lang="en-IN" sz="1200">
                <a:latin typeface="Quattrocento Sans"/>
                <a:ea typeface="Quattrocento Sans"/>
                <a:cs typeface="Quattrocento Sans"/>
                <a:sym typeface="Quattrocento Sans"/>
              </a:rPr>
              <a:t>PythonOperator</a:t>
            </a:r>
            <a:endParaRPr sz="1200">
              <a:latin typeface="Quattrocento Sans"/>
              <a:ea typeface="Quattrocento Sans"/>
              <a:cs typeface="Quattrocento Sans"/>
              <a:sym typeface="Quattrocento Sans"/>
            </a:endParaRPr>
          </a:p>
          <a:p>
            <a:pPr marL="1066800" marR="0" lvl="1" indent="-406400" algn="l" rtl="0">
              <a:lnSpc>
                <a:spcPct val="100000"/>
              </a:lnSpc>
              <a:spcBef>
                <a:spcPts val="300"/>
              </a:spcBef>
              <a:spcAft>
                <a:spcPts val="0"/>
              </a:spcAft>
              <a:buSzPts val="1200"/>
              <a:buFont typeface="Quattrocento Sans"/>
              <a:buChar char="○"/>
            </a:pPr>
            <a:r>
              <a:rPr lang="en-IN" sz="1200" i="0" u="none" strike="noStrike" cap="none">
                <a:latin typeface="Quattrocento Sans"/>
                <a:ea typeface="Quattrocento Sans"/>
                <a:cs typeface="Quattrocento Sans"/>
                <a:sym typeface="Quattrocento Sans"/>
              </a:rPr>
              <a:t>Calls an arbitrary Python function</a:t>
            </a:r>
            <a:endParaRPr sz="1200" i="0" u="none" strike="noStrike" cap="none">
              <a:latin typeface="Quattrocento Sans"/>
              <a:ea typeface="Quattrocento Sans"/>
              <a:cs typeface="Quattrocento Sans"/>
              <a:sym typeface="Quattrocento Sans"/>
            </a:endParaRPr>
          </a:p>
          <a:p>
            <a:pPr marL="609600" marR="0" lvl="0" indent="0" algn="l" rtl="0">
              <a:lnSpc>
                <a:spcPct val="100000"/>
              </a:lnSpc>
              <a:spcBef>
                <a:spcPts val="200"/>
              </a:spcBef>
              <a:spcAft>
                <a:spcPts val="0"/>
              </a:spcAft>
              <a:buNone/>
            </a:pPr>
            <a:endParaRPr sz="1200">
              <a:latin typeface="Quattrocento Sans"/>
              <a:ea typeface="Quattrocento Sans"/>
              <a:cs typeface="Quattrocento Sans"/>
              <a:sym typeface="Quattrocento Sans"/>
            </a:endParaRPr>
          </a:p>
          <a:p>
            <a:pPr marL="457200" marR="0" lvl="0" indent="-406400" algn="l" rtl="0">
              <a:lnSpc>
                <a:spcPct val="100000"/>
              </a:lnSpc>
              <a:spcBef>
                <a:spcPts val="200"/>
              </a:spcBef>
              <a:spcAft>
                <a:spcPts val="0"/>
              </a:spcAft>
              <a:buSzPts val="1200"/>
              <a:buFont typeface="Quattrocento Sans"/>
              <a:buChar char="●"/>
            </a:pPr>
            <a:r>
              <a:rPr lang="en-IN" sz="1200">
                <a:latin typeface="Quattrocento Sans"/>
                <a:ea typeface="Quattrocento Sans"/>
                <a:cs typeface="Quattrocento Sans"/>
                <a:sym typeface="Quattrocento Sans"/>
              </a:rPr>
              <a:t>EmailOperator</a:t>
            </a:r>
            <a:endParaRPr sz="1200">
              <a:latin typeface="Quattrocento Sans"/>
              <a:ea typeface="Quattrocento Sans"/>
              <a:cs typeface="Quattrocento Sans"/>
              <a:sym typeface="Quattrocento Sans"/>
            </a:endParaRPr>
          </a:p>
          <a:p>
            <a:pPr marL="1066800" marR="0" lvl="1" indent="-406400" algn="l" rtl="0">
              <a:lnSpc>
                <a:spcPct val="100000"/>
              </a:lnSpc>
              <a:spcBef>
                <a:spcPts val="300"/>
              </a:spcBef>
              <a:spcAft>
                <a:spcPts val="0"/>
              </a:spcAft>
              <a:buSzPts val="1200"/>
              <a:buFont typeface="Quattrocento Sans"/>
              <a:buChar char="○"/>
            </a:pPr>
            <a:r>
              <a:rPr lang="en-IN" sz="1200" i="0" u="none" strike="noStrike" cap="none">
                <a:latin typeface="Quattrocento Sans"/>
                <a:ea typeface="Quattrocento Sans"/>
                <a:cs typeface="Quattrocento Sans"/>
                <a:sym typeface="Quattrocento Sans"/>
              </a:rPr>
              <a:t>Sends an email</a:t>
            </a:r>
            <a:endParaRPr sz="1200" i="0" u="none" strike="noStrike" cap="none">
              <a:latin typeface="Quattrocento Sans"/>
              <a:ea typeface="Quattrocento Sans"/>
              <a:cs typeface="Quattrocento Sans"/>
              <a:sym typeface="Quattrocento Sans"/>
            </a:endParaRPr>
          </a:p>
          <a:p>
            <a:pPr marL="609600" marR="0" lvl="0" indent="0" algn="l" rtl="0">
              <a:lnSpc>
                <a:spcPct val="100000"/>
              </a:lnSpc>
              <a:spcBef>
                <a:spcPts val="200"/>
              </a:spcBef>
              <a:spcAft>
                <a:spcPts val="0"/>
              </a:spcAft>
              <a:buNone/>
            </a:pPr>
            <a:endParaRPr sz="1200">
              <a:latin typeface="Quattrocento Sans"/>
              <a:ea typeface="Quattrocento Sans"/>
              <a:cs typeface="Quattrocento Sans"/>
              <a:sym typeface="Quattrocento Sans"/>
            </a:endParaRPr>
          </a:p>
          <a:p>
            <a:pPr marL="457200" marR="0" lvl="0" indent="-406400" algn="l" rtl="0">
              <a:lnSpc>
                <a:spcPct val="100000"/>
              </a:lnSpc>
              <a:spcBef>
                <a:spcPts val="200"/>
              </a:spcBef>
              <a:spcAft>
                <a:spcPts val="0"/>
              </a:spcAft>
              <a:buSzPts val="1200"/>
              <a:buFont typeface="Quattrocento Sans"/>
              <a:buChar char="●"/>
            </a:pPr>
            <a:r>
              <a:rPr lang="en-IN" sz="1200">
                <a:latin typeface="Quattrocento Sans"/>
                <a:ea typeface="Quattrocento Sans"/>
                <a:cs typeface="Quattrocento Sans"/>
                <a:sym typeface="Quattrocento Sans"/>
              </a:rPr>
              <a:t>MySqlOperator, SqliteOperator, PostgreOperator…</a:t>
            </a:r>
            <a:endParaRPr sz="1200">
              <a:latin typeface="Quattrocento Sans"/>
              <a:ea typeface="Quattrocento Sans"/>
              <a:cs typeface="Quattrocento Sans"/>
              <a:sym typeface="Quattrocento Sans"/>
            </a:endParaRPr>
          </a:p>
          <a:p>
            <a:pPr marL="1066800" marR="0" lvl="1" indent="-406400" algn="l" rtl="0">
              <a:lnSpc>
                <a:spcPct val="100000"/>
              </a:lnSpc>
              <a:spcBef>
                <a:spcPts val="300"/>
              </a:spcBef>
              <a:spcAft>
                <a:spcPts val="0"/>
              </a:spcAft>
              <a:buSzPts val="1200"/>
              <a:buFont typeface="Quattrocento Sans"/>
              <a:buChar char="○"/>
            </a:pPr>
            <a:r>
              <a:rPr lang="en-IN" sz="1200" i="0" u="none" strike="noStrike" cap="none">
                <a:latin typeface="Quattrocento Sans"/>
                <a:ea typeface="Quattrocento Sans"/>
                <a:cs typeface="Quattrocento Sans"/>
                <a:sym typeface="Quattrocento Sans"/>
              </a:rPr>
              <a:t>Executes a SQL command</a:t>
            </a:r>
            <a:endParaRPr sz="1200" i="0" u="none" strike="noStrike" cap="none">
              <a:latin typeface="Quattrocento Sans"/>
              <a:ea typeface="Quattrocento Sans"/>
              <a:cs typeface="Quattrocento Sans"/>
              <a:sym typeface="Quattrocento Sans"/>
            </a:endParaRPr>
          </a:p>
        </p:txBody>
      </p:sp>
      <p:pic>
        <p:nvPicPr>
          <p:cNvPr id="693" name="Google Shape;693;g6e8a369eec_0_714"/>
          <p:cNvPicPr preferRelativeResize="0"/>
          <p:nvPr/>
        </p:nvPicPr>
        <p:blipFill rotWithShape="1">
          <a:blip r:embed="rId3">
            <a:alphaModFix/>
          </a:blip>
          <a:srcRect/>
          <a:stretch/>
        </p:blipFill>
        <p:spPr>
          <a:xfrm>
            <a:off x="70475" y="65300"/>
            <a:ext cx="301100" cy="301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g6e8a369eec_0_719"/>
          <p:cNvSpPr txBox="1">
            <a:spLocks noGrp="1"/>
          </p:cNvSpPr>
          <p:nvPr>
            <p:ph type="title" idx="4294967295"/>
          </p:nvPr>
        </p:nvSpPr>
        <p:spPr>
          <a:xfrm>
            <a:off x="0" y="0"/>
            <a:ext cx="12192000" cy="521700"/>
          </a:xfrm>
          <a:prstGeom prst="rect">
            <a:avLst/>
          </a:prstGeom>
          <a:noFill/>
          <a:ln>
            <a:noFill/>
          </a:ln>
        </p:spPr>
        <p:txBody>
          <a:bodyPr spcFirstLastPara="1" wrap="square" lIns="0" tIns="16925" rIns="0" bIns="0" anchor="t" anchorCtr="0">
            <a:noAutofit/>
          </a:bodyPr>
          <a:lstStyle/>
          <a:p>
            <a:pPr marL="12700" lvl="0" indent="0" algn="l" rtl="0">
              <a:lnSpc>
                <a:spcPct val="100000"/>
              </a:lnSpc>
              <a:spcBef>
                <a:spcPts val="0"/>
              </a:spcBef>
              <a:spcAft>
                <a:spcPts val="0"/>
              </a:spcAft>
              <a:buNone/>
            </a:pPr>
            <a:r>
              <a:rPr lang="en-IN" sz="2400">
                <a:latin typeface="Quattrocento Sans"/>
                <a:ea typeface="Quattrocento Sans"/>
                <a:cs typeface="Quattrocento Sans"/>
                <a:sym typeface="Quattrocento Sans"/>
              </a:rPr>
              <a:t>     Types of Operators</a:t>
            </a:r>
            <a:endParaRPr sz="2400">
              <a:latin typeface="Quattrocento Sans"/>
              <a:ea typeface="Quattrocento Sans"/>
              <a:cs typeface="Quattrocento Sans"/>
              <a:sym typeface="Quattrocento Sans"/>
            </a:endParaRPr>
          </a:p>
        </p:txBody>
      </p:sp>
      <p:sp>
        <p:nvSpPr>
          <p:cNvPr id="699" name="Google Shape;699;g6e8a369eec_0_719"/>
          <p:cNvSpPr txBox="1"/>
          <p:nvPr/>
        </p:nvSpPr>
        <p:spPr>
          <a:xfrm>
            <a:off x="152400" y="795800"/>
            <a:ext cx="12039600" cy="4381200"/>
          </a:xfrm>
          <a:prstGeom prst="rect">
            <a:avLst/>
          </a:prstGeom>
          <a:noFill/>
          <a:ln>
            <a:noFill/>
          </a:ln>
        </p:spPr>
        <p:txBody>
          <a:bodyPr spcFirstLastPara="1" wrap="square" lIns="0" tIns="57575" rIns="0" bIns="0" anchor="t" anchorCtr="0">
            <a:noAutofit/>
          </a:bodyPr>
          <a:lstStyle/>
          <a:p>
            <a:pPr marL="457200" marR="0" lvl="0" indent="-406400" algn="l" rtl="0">
              <a:lnSpc>
                <a:spcPct val="100000"/>
              </a:lnSpc>
              <a:spcBef>
                <a:spcPts val="0"/>
              </a:spcBef>
              <a:spcAft>
                <a:spcPts val="0"/>
              </a:spcAft>
              <a:buSzPts val="1200"/>
              <a:buFont typeface="Quattrocento Sans"/>
              <a:buChar char="●"/>
            </a:pPr>
            <a:r>
              <a:rPr lang="en-IN" sz="1200">
                <a:latin typeface="Quattrocento Sans"/>
                <a:ea typeface="Quattrocento Sans"/>
                <a:cs typeface="Quattrocento Sans"/>
                <a:sym typeface="Quattrocento Sans"/>
              </a:rPr>
              <a:t>All Operators inherit from BaseOperator.</a:t>
            </a:r>
            <a:endParaRPr sz="1200">
              <a:latin typeface="Quattrocento Sans"/>
              <a:ea typeface="Quattrocento Sans"/>
              <a:cs typeface="Quattrocento Sans"/>
              <a:sym typeface="Quattrocento Sans"/>
            </a:endParaRPr>
          </a:p>
          <a:p>
            <a:pPr marL="609600" marR="0" lvl="0" indent="0" algn="l" rtl="0">
              <a:lnSpc>
                <a:spcPct val="100000"/>
              </a:lnSpc>
              <a:spcBef>
                <a:spcPts val="300"/>
              </a:spcBef>
              <a:spcAft>
                <a:spcPts val="0"/>
              </a:spcAft>
              <a:buNone/>
            </a:pPr>
            <a:endParaRPr sz="1200">
              <a:latin typeface="Quattrocento Sans"/>
              <a:ea typeface="Quattrocento Sans"/>
              <a:cs typeface="Quattrocento Sans"/>
              <a:sym typeface="Quattrocento Sans"/>
            </a:endParaRPr>
          </a:p>
          <a:p>
            <a:pPr marL="457200" marR="0" lvl="0" indent="-406400" algn="l" rtl="0">
              <a:lnSpc>
                <a:spcPct val="100000"/>
              </a:lnSpc>
              <a:spcBef>
                <a:spcPts val="300"/>
              </a:spcBef>
              <a:spcAft>
                <a:spcPts val="0"/>
              </a:spcAft>
              <a:buSzPts val="1200"/>
              <a:buFont typeface="Quattrocento Sans"/>
              <a:buChar char="●"/>
            </a:pPr>
            <a:r>
              <a:rPr lang="en-IN" sz="1200">
                <a:latin typeface="Quattrocento Sans"/>
                <a:ea typeface="Quattrocento Sans"/>
                <a:cs typeface="Quattrocento Sans"/>
                <a:sym typeface="Quattrocento Sans"/>
              </a:rPr>
              <a:t>There are actually 3 types of operators:</a:t>
            </a:r>
            <a:endParaRPr sz="1200">
              <a:latin typeface="Quattrocento Sans"/>
              <a:ea typeface="Quattrocento Sans"/>
              <a:cs typeface="Quattrocento Sans"/>
              <a:sym typeface="Quattrocento Sans"/>
            </a:endParaRPr>
          </a:p>
          <a:p>
            <a:pPr marL="1219200" marR="12700" lvl="0" indent="0" algn="l" rtl="0">
              <a:lnSpc>
                <a:spcPct val="115399"/>
              </a:lnSpc>
              <a:spcBef>
                <a:spcPts val="0"/>
              </a:spcBef>
              <a:spcAft>
                <a:spcPts val="0"/>
              </a:spcAft>
              <a:buNone/>
            </a:pPr>
            <a:endParaRPr sz="1200" u="sng">
              <a:latin typeface="Quattrocento Sans"/>
              <a:ea typeface="Quattrocento Sans"/>
              <a:cs typeface="Quattrocento Sans"/>
              <a:sym typeface="Quattrocento Sans"/>
            </a:endParaRPr>
          </a:p>
          <a:p>
            <a:pPr marL="1066800" marR="12700" lvl="1" indent="-406400" algn="l" rtl="0">
              <a:lnSpc>
                <a:spcPct val="115399"/>
              </a:lnSpc>
              <a:spcBef>
                <a:spcPts val="0"/>
              </a:spcBef>
              <a:spcAft>
                <a:spcPts val="0"/>
              </a:spcAft>
              <a:buSzPts val="1200"/>
              <a:buFont typeface="Quattrocento Sans"/>
              <a:buChar char="○"/>
            </a:pPr>
            <a:r>
              <a:rPr lang="en-IN" sz="1200" i="0" u="sng" strike="noStrike" cap="none">
                <a:latin typeface="Quattrocento Sans"/>
                <a:ea typeface="Quattrocento Sans"/>
                <a:cs typeface="Quattrocento Sans"/>
                <a:sym typeface="Quattrocento Sans"/>
              </a:rPr>
              <a:t>Action operators</a:t>
            </a:r>
            <a:r>
              <a:rPr lang="en-IN" sz="1200" i="0" u="none" strike="noStrike" cap="none">
                <a:latin typeface="Quattrocento Sans"/>
                <a:ea typeface="Quattrocento Sans"/>
                <a:cs typeface="Quattrocento Sans"/>
                <a:sym typeface="Quattrocento Sans"/>
              </a:rPr>
              <a:t> that perform an action (BashOperator, PythonOperator,  EmailOperator ...)</a:t>
            </a:r>
            <a:endParaRPr sz="1200" i="0" u="none" strike="noStrike" cap="none">
              <a:latin typeface="Quattrocento Sans"/>
              <a:ea typeface="Quattrocento Sans"/>
              <a:cs typeface="Quattrocento Sans"/>
              <a:sym typeface="Quattrocento Sans"/>
            </a:endParaRPr>
          </a:p>
          <a:p>
            <a:pPr marL="1219200" marR="1041400" lvl="0" indent="0" algn="l" rtl="0">
              <a:lnSpc>
                <a:spcPct val="115399"/>
              </a:lnSpc>
              <a:spcBef>
                <a:spcPts val="0"/>
              </a:spcBef>
              <a:spcAft>
                <a:spcPts val="0"/>
              </a:spcAft>
              <a:buNone/>
            </a:pPr>
            <a:endParaRPr sz="1200" u="sng">
              <a:latin typeface="Quattrocento Sans"/>
              <a:ea typeface="Quattrocento Sans"/>
              <a:cs typeface="Quattrocento Sans"/>
              <a:sym typeface="Quattrocento Sans"/>
            </a:endParaRPr>
          </a:p>
          <a:p>
            <a:pPr marL="1066800" marR="1041400" lvl="1" indent="-406400" algn="l" rtl="0">
              <a:lnSpc>
                <a:spcPct val="115399"/>
              </a:lnSpc>
              <a:spcBef>
                <a:spcPts val="0"/>
              </a:spcBef>
              <a:spcAft>
                <a:spcPts val="0"/>
              </a:spcAft>
              <a:buSzPts val="1200"/>
              <a:buFont typeface="Quattrocento Sans"/>
              <a:buChar char="○"/>
            </a:pPr>
            <a:r>
              <a:rPr lang="en-IN" sz="1200" i="0" u="sng" strike="noStrike" cap="none">
                <a:latin typeface="Quattrocento Sans"/>
                <a:ea typeface="Quattrocento Sans"/>
                <a:cs typeface="Quattrocento Sans"/>
                <a:sym typeface="Quattrocento Sans"/>
              </a:rPr>
              <a:t>Transfer operators</a:t>
            </a:r>
            <a:r>
              <a:rPr lang="en-IN" sz="1200" i="0" u="none" strike="noStrike" cap="none">
                <a:latin typeface="Quattrocento Sans"/>
                <a:ea typeface="Quattrocento Sans"/>
                <a:cs typeface="Quattrocento Sans"/>
                <a:sym typeface="Quattrocento Sans"/>
              </a:rPr>
              <a:t> that move data from one system to another  (PrestoToMysqlOperator, SftpOperator ...)</a:t>
            </a:r>
            <a:endParaRPr sz="1200" i="0" u="none" strike="noStrike" cap="none">
              <a:latin typeface="Quattrocento Sans"/>
              <a:ea typeface="Quattrocento Sans"/>
              <a:cs typeface="Quattrocento Sans"/>
              <a:sym typeface="Quattrocento Sans"/>
            </a:endParaRPr>
          </a:p>
          <a:p>
            <a:pPr marL="1219200" marR="0" lvl="0" indent="0" algn="l" rtl="0">
              <a:lnSpc>
                <a:spcPct val="100000"/>
              </a:lnSpc>
              <a:spcBef>
                <a:spcPts val="300"/>
              </a:spcBef>
              <a:spcAft>
                <a:spcPts val="0"/>
              </a:spcAft>
              <a:buNone/>
            </a:pPr>
            <a:endParaRPr sz="1200" u="sng">
              <a:latin typeface="Quattrocento Sans"/>
              <a:ea typeface="Quattrocento Sans"/>
              <a:cs typeface="Quattrocento Sans"/>
              <a:sym typeface="Quattrocento Sans"/>
            </a:endParaRPr>
          </a:p>
          <a:p>
            <a:pPr marL="1066800" marR="0" lvl="1" indent="-406400" algn="l" rtl="0">
              <a:lnSpc>
                <a:spcPct val="100000"/>
              </a:lnSpc>
              <a:spcBef>
                <a:spcPts val="300"/>
              </a:spcBef>
              <a:spcAft>
                <a:spcPts val="0"/>
              </a:spcAft>
              <a:buSzPts val="1200"/>
              <a:buFont typeface="Quattrocento Sans"/>
              <a:buChar char="○"/>
            </a:pPr>
            <a:r>
              <a:rPr lang="en-IN" sz="1200" i="0" u="sng" strike="noStrike" cap="none">
                <a:latin typeface="Quattrocento Sans"/>
                <a:ea typeface="Quattrocento Sans"/>
                <a:cs typeface="Quattrocento Sans"/>
                <a:sym typeface="Quattrocento Sans"/>
              </a:rPr>
              <a:t>Sensor operators</a:t>
            </a:r>
            <a:r>
              <a:rPr lang="en-IN" sz="1200" i="0" u="none" strike="noStrike" cap="none">
                <a:latin typeface="Quattrocento Sans"/>
                <a:ea typeface="Quattrocento Sans"/>
                <a:cs typeface="Quattrocento Sans"/>
                <a:sym typeface="Quattrocento Sans"/>
              </a:rPr>
              <a:t> waiting for data to arrive at a deﬁned location.</a:t>
            </a:r>
            <a:endParaRPr sz="1200" i="0" u="none" strike="noStrike" cap="none">
              <a:latin typeface="Quattrocento Sans"/>
              <a:ea typeface="Quattrocento Sans"/>
              <a:cs typeface="Quattrocento Sans"/>
              <a:sym typeface="Quattrocento Sans"/>
            </a:endParaRPr>
          </a:p>
        </p:txBody>
      </p:sp>
      <p:pic>
        <p:nvPicPr>
          <p:cNvPr id="700" name="Google Shape;700;g6e8a369eec_0_719"/>
          <p:cNvPicPr preferRelativeResize="0"/>
          <p:nvPr/>
        </p:nvPicPr>
        <p:blipFill rotWithShape="1">
          <a:blip r:embed="rId3">
            <a:alphaModFix/>
          </a:blip>
          <a:srcRect/>
          <a:stretch/>
        </p:blipFill>
        <p:spPr>
          <a:xfrm>
            <a:off x="88400" y="65900"/>
            <a:ext cx="301100" cy="301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g6e8a369eec_0_724"/>
          <p:cNvSpPr txBox="1">
            <a:spLocks noGrp="1"/>
          </p:cNvSpPr>
          <p:nvPr>
            <p:ph type="title" idx="4294967295"/>
          </p:nvPr>
        </p:nvSpPr>
        <p:spPr>
          <a:xfrm>
            <a:off x="0" y="0"/>
            <a:ext cx="12192000" cy="521700"/>
          </a:xfrm>
          <a:prstGeom prst="rect">
            <a:avLst/>
          </a:prstGeom>
          <a:noFill/>
          <a:ln>
            <a:noFill/>
          </a:ln>
        </p:spPr>
        <p:txBody>
          <a:bodyPr spcFirstLastPara="1" wrap="square" lIns="0" tIns="16925" rIns="0" bIns="0" anchor="t" anchorCtr="0">
            <a:noAutofit/>
          </a:bodyPr>
          <a:lstStyle/>
          <a:p>
            <a:pPr marL="12700" lvl="0" indent="0" algn="l" rtl="0">
              <a:lnSpc>
                <a:spcPct val="100000"/>
              </a:lnSpc>
              <a:spcBef>
                <a:spcPts val="0"/>
              </a:spcBef>
              <a:spcAft>
                <a:spcPts val="0"/>
              </a:spcAft>
              <a:buNone/>
            </a:pPr>
            <a:r>
              <a:rPr lang="en-IN" sz="2400">
                <a:latin typeface="Quattrocento Sans"/>
                <a:ea typeface="Quattrocento Sans"/>
                <a:cs typeface="Quattrocento Sans"/>
                <a:sym typeface="Quattrocento Sans"/>
              </a:rPr>
              <a:t>     Transfer Operators</a:t>
            </a:r>
            <a:endParaRPr sz="2400">
              <a:latin typeface="Quattrocento Sans"/>
              <a:ea typeface="Quattrocento Sans"/>
              <a:cs typeface="Quattrocento Sans"/>
              <a:sym typeface="Quattrocento Sans"/>
            </a:endParaRPr>
          </a:p>
        </p:txBody>
      </p:sp>
      <p:sp>
        <p:nvSpPr>
          <p:cNvPr id="706" name="Google Shape;706;g6e8a369eec_0_724"/>
          <p:cNvSpPr txBox="1"/>
          <p:nvPr/>
        </p:nvSpPr>
        <p:spPr>
          <a:xfrm>
            <a:off x="156300" y="848467"/>
            <a:ext cx="12035700" cy="2805300"/>
          </a:xfrm>
          <a:prstGeom prst="rect">
            <a:avLst/>
          </a:prstGeom>
          <a:noFill/>
          <a:ln>
            <a:noFill/>
          </a:ln>
        </p:spPr>
        <p:txBody>
          <a:bodyPr spcFirstLastPara="1" wrap="square" lIns="0" tIns="57575" rIns="0" bIns="0" anchor="t" anchorCtr="0">
            <a:noAutofit/>
          </a:bodyPr>
          <a:lstStyle/>
          <a:p>
            <a:pPr marL="457200" marR="0" lvl="0" indent="-406400" algn="l" rtl="0">
              <a:lnSpc>
                <a:spcPct val="100000"/>
              </a:lnSpc>
              <a:spcBef>
                <a:spcPts val="0"/>
              </a:spcBef>
              <a:spcAft>
                <a:spcPts val="0"/>
              </a:spcAft>
              <a:buSzPts val="1200"/>
              <a:buFont typeface="Quattrocento Sans"/>
              <a:buChar char="●"/>
            </a:pPr>
            <a:r>
              <a:rPr lang="en-IN" sz="1200">
                <a:latin typeface="Quattrocento Sans"/>
                <a:ea typeface="Quattrocento Sans"/>
                <a:cs typeface="Quattrocento Sans"/>
                <a:sym typeface="Quattrocento Sans"/>
              </a:rPr>
              <a:t>Operators that move data from one system to another.</a:t>
            </a:r>
            <a:endParaRPr sz="1200">
              <a:latin typeface="Quattrocento Sans"/>
              <a:ea typeface="Quattrocento Sans"/>
              <a:cs typeface="Quattrocento Sans"/>
              <a:sym typeface="Quattrocento Sans"/>
            </a:endParaRPr>
          </a:p>
          <a:p>
            <a:pPr marL="609600" marR="12700" lvl="0" indent="0" algn="l" rtl="0">
              <a:lnSpc>
                <a:spcPct val="115399"/>
              </a:lnSpc>
              <a:spcBef>
                <a:spcPts val="0"/>
              </a:spcBef>
              <a:spcAft>
                <a:spcPts val="0"/>
              </a:spcAft>
              <a:buNone/>
            </a:pPr>
            <a:endParaRPr sz="1200">
              <a:latin typeface="Quattrocento Sans"/>
              <a:ea typeface="Quattrocento Sans"/>
              <a:cs typeface="Quattrocento Sans"/>
              <a:sym typeface="Quattrocento Sans"/>
            </a:endParaRPr>
          </a:p>
          <a:p>
            <a:pPr marL="457200" marR="12700" lvl="0" indent="-406400" algn="l" rtl="0">
              <a:lnSpc>
                <a:spcPct val="115399"/>
              </a:lnSpc>
              <a:spcBef>
                <a:spcPts val="0"/>
              </a:spcBef>
              <a:spcAft>
                <a:spcPts val="0"/>
              </a:spcAft>
              <a:buSzPts val="1200"/>
              <a:buFont typeface="Quattrocento Sans"/>
              <a:buChar char="●"/>
            </a:pPr>
            <a:r>
              <a:rPr lang="en-IN" sz="1200">
                <a:latin typeface="Quattrocento Sans"/>
                <a:ea typeface="Quattrocento Sans"/>
                <a:cs typeface="Quattrocento Sans"/>
                <a:sym typeface="Quattrocento Sans"/>
              </a:rPr>
              <a:t>Data will be pulled out from the source, staged on the machine where the executor is  running, and then transferred to the target system.</a:t>
            </a:r>
            <a:endParaRPr sz="1200">
              <a:latin typeface="Quattrocento Sans"/>
              <a:ea typeface="Quattrocento Sans"/>
              <a:cs typeface="Quattrocento Sans"/>
              <a:sym typeface="Quattrocento Sans"/>
            </a:endParaRPr>
          </a:p>
          <a:p>
            <a:pPr marL="609600" marR="0" lvl="0" indent="0" algn="l" rtl="0">
              <a:lnSpc>
                <a:spcPct val="100000"/>
              </a:lnSpc>
              <a:spcBef>
                <a:spcPts val="300"/>
              </a:spcBef>
              <a:spcAft>
                <a:spcPts val="0"/>
              </a:spcAft>
              <a:buNone/>
            </a:pPr>
            <a:endParaRPr sz="1200">
              <a:latin typeface="Quattrocento Sans"/>
              <a:ea typeface="Quattrocento Sans"/>
              <a:cs typeface="Quattrocento Sans"/>
              <a:sym typeface="Quattrocento Sans"/>
            </a:endParaRPr>
          </a:p>
          <a:p>
            <a:pPr marL="457200" marR="0" lvl="0" indent="-406400" algn="l" rtl="0">
              <a:lnSpc>
                <a:spcPct val="100000"/>
              </a:lnSpc>
              <a:spcBef>
                <a:spcPts val="300"/>
              </a:spcBef>
              <a:spcAft>
                <a:spcPts val="0"/>
              </a:spcAft>
              <a:buSzPts val="1200"/>
              <a:buFont typeface="Quattrocento Sans"/>
              <a:buChar char="●"/>
            </a:pPr>
            <a:r>
              <a:rPr lang="en-IN" sz="1200">
                <a:latin typeface="Quattrocento Sans"/>
                <a:ea typeface="Quattrocento Sans"/>
                <a:cs typeface="Quattrocento Sans"/>
                <a:sym typeface="Quattrocento Sans"/>
              </a:rPr>
              <a:t>Don’t use these operators if you are dealing with a large amount of data.</a:t>
            </a:r>
            <a:endParaRPr sz="1200">
              <a:latin typeface="Quattrocento Sans"/>
              <a:ea typeface="Quattrocento Sans"/>
              <a:cs typeface="Quattrocento Sans"/>
              <a:sym typeface="Quattrocento Sans"/>
            </a:endParaRPr>
          </a:p>
        </p:txBody>
      </p:sp>
      <p:pic>
        <p:nvPicPr>
          <p:cNvPr id="707" name="Google Shape;707;g6e8a369eec_0_724"/>
          <p:cNvPicPr preferRelativeResize="0"/>
          <p:nvPr/>
        </p:nvPicPr>
        <p:blipFill rotWithShape="1">
          <a:blip r:embed="rId3">
            <a:alphaModFix/>
          </a:blip>
          <a:srcRect/>
          <a:stretch/>
        </p:blipFill>
        <p:spPr>
          <a:xfrm>
            <a:off x="79450" y="65275"/>
            <a:ext cx="301100" cy="301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g6e8a369eec_0_729"/>
          <p:cNvSpPr txBox="1">
            <a:spLocks noGrp="1"/>
          </p:cNvSpPr>
          <p:nvPr>
            <p:ph type="title" idx="4294967295"/>
          </p:nvPr>
        </p:nvSpPr>
        <p:spPr>
          <a:xfrm>
            <a:off x="0" y="0"/>
            <a:ext cx="12192000" cy="521700"/>
          </a:xfrm>
          <a:prstGeom prst="rect">
            <a:avLst/>
          </a:prstGeom>
          <a:noFill/>
          <a:ln>
            <a:noFill/>
          </a:ln>
        </p:spPr>
        <p:txBody>
          <a:bodyPr spcFirstLastPara="1" wrap="square" lIns="0" tIns="16925" rIns="0" bIns="0" anchor="t" anchorCtr="0">
            <a:noAutofit/>
          </a:bodyPr>
          <a:lstStyle/>
          <a:p>
            <a:pPr marL="12700" lvl="0" indent="0" algn="l" rtl="0">
              <a:lnSpc>
                <a:spcPct val="100000"/>
              </a:lnSpc>
              <a:spcBef>
                <a:spcPts val="0"/>
              </a:spcBef>
              <a:spcAft>
                <a:spcPts val="0"/>
              </a:spcAft>
              <a:buNone/>
            </a:pPr>
            <a:r>
              <a:rPr lang="en-IN" sz="2400">
                <a:latin typeface="Quattrocento Sans"/>
                <a:ea typeface="Quattrocento Sans"/>
                <a:cs typeface="Quattrocento Sans"/>
                <a:sym typeface="Quattrocento Sans"/>
              </a:rPr>
              <a:t>     Sensor Operators</a:t>
            </a:r>
            <a:endParaRPr sz="2400">
              <a:latin typeface="Quattrocento Sans"/>
              <a:ea typeface="Quattrocento Sans"/>
              <a:cs typeface="Quattrocento Sans"/>
              <a:sym typeface="Quattrocento Sans"/>
            </a:endParaRPr>
          </a:p>
        </p:txBody>
      </p:sp>
      <p:sp>
        <p:nvSpPr>
          <p:cNvPr id="713" name="Google Shape;713;g6e8a369eec_0_729"/>
          <p:cNvSpPr txBox="1">
            <a:spLocks noGrp="1"/>
          </p:cNvSpPr>
          <p:nvPr>
            <p:ph type="body" idx="4294967295"/>
          </p:nvPr>
        </p:nvSpPr>
        <p:spPr>
          <a:xfrm>
            <a:off x="0" y="735000"/>
            <a:ext cx="12192000" cy="4861500"/>
          </a:xfrm>
          <a:prstGeom prst="rect">
            <a:avLst/>
          </a:prstGeom>
          <a:noFill/>
          <a:ln>
            <a:noFill/>
          </a:ln>
        </p:spPr>
        <p:txBody>
          <a:bodyPr spcFirstLastPara="1" wrap="square" lIns="0" tIns="16925" rIns="0" bIns="0" anchor="t" anchorCtr="0">
            <a:noAutofit/>
          </a:bodyPr>
          <a:lstStyle/>
          <a:p>
            <a:pPr marL="609600" marR="12700" lvl="0" indent="-393700" algn="l" rtl="0">
              <a:lnSpc>
                <a:spcPct val="115399"/>
              </a:lnSpc>
              <a:spcBef>
                <a:spcPts val="0"/>
              </a:spcBef>
              <a:spcAft>
                <a:spcPts val="0"/>
              </a:spcAft>
              <a:buClr>
                <a:srgbClr val="000000"/>
              </a:buClr>
              <a:buSzPts val="1400"/>
              <a:buFont typeface="Quattrocento Sans"/>
              <a:buChar char="•"/>
            </a:pPr>
            <a:r>
              <a:rPr lang="en-IN" sz="1400">
                <a:solidFill>
                  <a:srgbClr val="000000"/>
                </a:solidFill>
                <a:latin typeface="Quattrocento Sans"/>
                <a:ea typeface="Quattrocento Sans"/>
                <a:cs typeface="Quattrocento Sans"/>
                <a:sym typeface="Quattrocento Sans"/>
              </a:rPr>
              <a:t>Sensor operators inherit of BaseSensorOperator (BaseOperator being the superclass of  BaseSensorOperator)</a:t>
            </a:r>
            <a:endParaRPr sz="1400">
              <a:solidFill>
                <a:srgbClr val="000000"/>
              </a:solidFill>
              <a:latin typeface="Quattrocento Sans"/>
              <a:ea typeface="Quattrocento Sans"/>
              <a:cs typeface="Quattrocento Sans"/>
              <a:sym typeface="Quattrocento Sans"/>
            </a:endParaRPr>
          </a:p>
          <a:p>
            <a:pPr marL="609600" marR="25400" lvl="0" indent="0" algn="l" rtl="0">
              <a:lnSpc>
                <a:spcPct val="115399"/>
              </a:lnSpc>
              <a:spcBef>
                <a:spcPts val="800"/>
              </a:spcBef>
              <a:spcAft>
                <a:spcPts val="0"/>
              </a:spcAft>
              <a:buNone/>
            </a:pPr>
            <a:endParaRPr sz="1400">
              <a:solidFill>
                <a:srgbClr val="000000"/>
              </a:solidFill>
              <a:latin typeface="Quattrocento Sans"/>
              <a:ea typeface="Quattrocento Sans"/>
              <a:cs typeface="Quattrocento Sans"/>
              <a:sym typeface="Quattrocento Sans"/>
            </a:endParaRPr>
          </a:p>
          <a:p>
            <a:pPr marL="609600" marR="25400" lvl="0" indent="-393700" algn="l" rtl="0">
              <a:lnSpc>
                <a:spcPct val="115399"/>
              </a:lnSpc>
              <a:spcBef>
                <a:spcPts val="800"/>
              </a:spcBef>
              <a:spcAft>
                <a:spcPts val="0"/>
              </a:spcAft>
              <a:buClr>
                <a:srgbClr val="000000"/>
              </a:buClr>
              <a:buSzPts val="1400"/>
              <a:buFont typeface="Quattrocento Sans"/>
              <a:buChar char="•"/>
            </a:pPr>
            <a:r>
              <a:rPr lang="en-IN" sz="1400">
                <a:solidFill>
                  <a:srgbClr val="000000"/>
                </a:solidFill>
                <a:latin typeface="Quattrocento Sans"/>
                <a:ea typeface="Quattrocento Sans"/>
                <a:cs typeface="Quattrocento Sans"/>
                <a:sym typeface="Quattrocento Sans"/>
              </a:rPr>
              <a:t>They are useful for monitoring external processes like waiting for ﬁles to be uploaded in  HDFS or a partition appearing in Hive.</a:t>
            </a:r>
            <a:endParaRPr sz="1400">
              <a:solidFill>
                <a:srgbClr val="000000"/>
              </a:solidFill>
              <a:latin typeface="Quattrocento Sans"/>
              <a:ea typeface="Quattrocento Sans"/>
              <a:cs typeface="Quattrocento Sans"/>
              <a:sym typeface="Quattrocento Sans"/>
            </a:endParaRPr>
          </a:p>
          <a:p>
            <a:pPr marL="609600" lvl="0" indent="0" algn="l" rtl="0">
              <a:lnSpc>
                <a:spcPct val="100000"/>
              </a:lnSpc>
              <a:spcBef>
                <a:spcPts val="300"/>
              </a:spcBef>
              <a:spcAft>
                <a:spcPts val="0"/>
              </a:spcAft>
              <a:buNone/>
            </a:pPr>
            <a:endParaRPr sz="1400">
              <a:solidFill>
                <a:srgbClr val="000000"/>
              </a:solidFill>
              <a:latin typeface="Quattrocento Sans"/>
              <a:ea typeface="Quattrocento Sans"/>
              <a:cs typeface="Quattrocento Sans"/>
              <a:sym typeface="Quattrocento Sans"/>
            </a:endParaRPr>
          </a:p>
          <a:p>
            <a:pPr marL="609600" lvl="0" indent="-393700" algn="l" rtl="0">
              <a:lnSpc>
                <a:spcPct val="100000"/>
              </a:lnSpc>
              <a:spcBef>
                <a:spcPts val="300"/>
              </a:spcBef>
              <a:spcAft>
                <a:spcPts val="0"/>
              </a:spcAft>
              <a:buClr>
                <a:srgbClr val="000000"/>
              </a:buClr>
              <a:buSzPts val="1400"/>
              <a:buFont typeface="Quattrocento Sans"/>
              <a:buChar char="•"/>
            </a:pPr>
            <a:r>
              <a:rPr lang="en-IN" sz="1400">
                <a:solidFill>
                  <a:srgbClr val="000000"/>
                </a:solidFill>
                <a:latin typeface="Quattrocento Sans"/>
                <a:ea typeface="Quattrocento Sans"/>
                <a:cs typeface="Quattrocento Sans"/>
                <a:sym typeface="Quattrocento Sans"/>
              </a:rPr>
              <a:t>They are basically long running task.</a:t>
            </a:r>
            <a:endParaRPr sz="1400">
              <a:solidFill>
                <a:srgbClr val="000000"/>
              </a:solidFill>
              <a:latin typeface="Quattrocento Sans"/>
              <a:ea typeface="Quattrocento Sans"/>
              <a:cs typeface="Quattrocento Sans"/>
              <a:sym typeface="Quattrocento Sans"/>
            </a:endParaRPr>
          </a:p>
          <a:p>
            <a:pPr marL="609600" marR="63500" lvl="0" indent="0" algn="l" rtl="0">
              <a:lnSpc>
                <a:spcPct val="115399"/>
              </a:lnSpc>
              <a:spcBef>
                <a:spcPts val="800"/>
              </a:spcBef>
              <a:spcAft>
                <a:spcPts val="0"/>
              </a:spcAft>
              <a:buNone/>
            </a:pPr>
            <a:endParaRPr sz="1400">
              <a:solidFill>
                <a:srgbClr val="000000"/>
              </a:solidFill>
              <a:latin typeface="Quattrocento Sans"/>
              <a:ea typeface="Quattrocento Sans"/>
              <a:cs typeface="Quattrocento Sans"/>
              <a:sym typeface="Quattrocento Sans"/>
            </a:endParaRPr>
          </a:p>
          <a:p>
            <a:pPr marL="609600" marR="63500" lvl="0" indent="-393700" algn="l" rtl="0">
              <a:lnSpc>
                <a:spcPct val="115399"/>
              </a:lnSpc>
              <a:spcBef>
                <a:spcPts val="800"/>
              </a:spcBef>
              <a:spcAft>
                <a:spcPts val="0"/>
              </a:spcAft>
              <a:buClr>
                <a:srgbClr val="000000"/>
              </a:buClr>
              <a:buSzPts val="1400"/>
              <a:buFont typeface="Quattrocento Sans"/>
              <a:buChar char="•"/>
            </a:pPr>
            <a:r>
              <a:rPr lang="en-IN" sz="1400">
                <a:solidFill>
                  <a:srgbClr val="000000"/>
                </a:solidFill>
                <a:latin typeface="Quattrocento Sans"/>
                <a:ea typeface="Quattrocento Sans"/>
                <a:cs typeface="Quattrocento Sans"/>
                <a:sym typeface="Quattrocento Sans"/>
              </a:rPr>
              <a:t>The Sensor Operator has a poke method called repeatedly until it returns True ( it is the  method used for monitoring the external process )</a:t>
            </a:r>
            <a:endParaRPr sz="1400">
              <a:solidFill>
                <a:srgbClr val="000000"/>
              </a:solidFill>
              <a:latin typeface="Quattrocento Sans"/>
              <a:ea typeface="Quattrocento Sans"/>
              <a:cs typeface="Quattrocento Sans"/>
              <a:sym typeface="Quattrocento Sans"/>
            </a:endParaRPr>
          </a:p>
        </p:txBody>
      </p:sp>
      <p:pic>
        <p:nvPicPr>
          <p:cNvPr id="714" name="Google Shape;714;g6e8a369eec_0_729"/>
          <p:cNvPicPr preferRelativeResize="0"/>
          <p:nvPr/>
        </p:nvPicPr>
        <p:blipFill rotWithShape="1">
          <a:blip r:embed="rId3">
            <a:alphaModFix/>
          </a:blip>
          <a:srcRect/>
          <a:stretch/>
        </p:blipFill>
        <p:spPr>
          <a:xfrm>
            <a:off x="79450" y="48000"/>
            <a:ext cx="301100" cy="301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8"/>
          <p:cNvSpPr txBox="1">
            <a:spLocks noGrp="1"/>
          </p:cNvSpPr>
          <p:nvPr>
            <p:ph type="title"/>
          </p:nvPr>
        </p:nvSpPr>
        <p:spPr>
          <a:xfrm>
            <a:off x="0" y="0"/>
            <a:ext cx="12192000" cy="5808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1400"/>
              <a:buNone/>
            </a:pPr>
            <a:r>
              <a:rPr lang="en-IN" sz="2000">
                <a:latin typeface="Quattrocento Sans"/>
                <a:ea typeface="Quattrocento Sans"/>
                <a:cs typeface="Quattrocento Sans"/>
                <a:sym typeface="Quattrocento Sans"/>
              </a:rPr>
              <a:t>        </a:t>
            </a:r>
            <a:r>
              <a:rPr lang="en-IN" sz="2000">
                <a:solidFill>
                  <a:schemeClr val="dk1"/>
                </a:solidFill>
                <a:latin typeface="Quattrocento Sans"/>
                <a:ea typeface="Quattrocento Sans"/>
                <a:cs typeface="Quattrocento Sans"/>
                <a:sym typeface="Quattrocento Sans"/>
              </a:rPr>
              <a:t>PIPELINE</a:t>
            </a:r>
            <a:endParaRPr/>
          </a:p>
        </p:txBody>
      </p:sp>
      <p:sp>
        <p:nvSpPr>
          <p:cNvPr id="720" name="Google Shape;720;p8"/>
          <p:cNvSpPr txBox="1"/>
          <p:nvPr/>
        </p:nvSpPr>
        <p:spPr>
          <a:xfrm>
            <a:off x="0" y="975600"/>
            <a:ext cx="12192000" cy="41367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SzPts val="1200"/>
              <a:buFont typeface="Arial"/>
              <a:buChar char="•"/>
            </a:pPr>
            <a:r>
              <a:rPr lang="en-IN" sz="1200" i="0" u="none" strike="noStrike" cap="none">
                <a:latin typeface="Quattrocento Sans"/>
                <a:ea typeface="Quattrocento Sans"/>
                <a:cs typeface="Quattrocento Sans"/>
                <a:sym typeface="Quattrocento Sans"/>
              </a:rPr>
              <a:t>Airflow Python script is really just a configuration file specifying the DAG’s structure as code.</a:t>
            </a:r>
            <a:endParaRPr/>
          </a:p>
          <a:p>
            <a:pPr marL="285750" marR="0" lvl="0" indent="-209550" algn="l" rtl="0">
              <a:lnSpc>
                <a:spcPct val="100000"/>
              </a:lnSpc>
              <a:spcBef>
                <a:spcPts val="0"/>
              </a:spcBef>
              <a:spcAft>
                <a:spcPts val="0"/>
              </a:spcAft>
              <a:buClr>
                <a:srgbClr val="000000"/>
              </a:buClr>
              <a:buSzPts val="1200"/>
              <a:buFont typeface="Arial"/>
              <a:buNone/>
            </a:pPr>
            <a:endParaRPr sz="1200" i="0" u="none" strike="noStrike" cap="none">
              <a:latin typeface="Quattrocento Sans"/>
              <a:ea typeface="Quattrocento Sans"/>
              <a:cs typeface="Quattrocento Sans"/>
              <a:sym typeface="Quattrocento Sans"/>
            </a:endParaRPr>
          </a:p>
          <a:p>
            <a:pPr marL="457200" marR="0" lvl="0" indent="0" algn="l" rtl="0">
              <a:lnSpc>
                <a:spcPct val="100000"/>
              </a:lnSpc>
              <a:spcBef>
                <a:spcPts val="0"/>
              </a:spcBef>
              <a:spcAft>
                <a:spcPts val="0"/>
              </a:spcAft>
              <a:buNone/>
            </a:pPr>
            <a:endParaRPr sz="1200">
              <a:latin typeface="Quattrocento Sans"/>
              <a:ea typeface="Quattrocento Sans"/>
              <a:cs typeface="Quattrocento Sans"/>
              <a:sym typeface="Quattrocento Sans"/>
            </a:endParaRPr>
          </a:p>
          <a:p>
            <a:pPr marL="285750" marR="0" lvl="0" indent="-285750" algn="l" rtl="0">
              <a:lnSpc>
                <a:spcPct val="100000"/>
              </a:lnSpc>
              <a:spcBef>
                <a:spcPts val="0"/>
              </a:spcBef>
              <a:spcAft>
                <a:spcPts val="0"/>
              </a:spcAft>
              <a:buSzPts val="1200"/>
              <a:buFont typeface="Arial"/>
              <a:buChar char="•"/>
            </a:pPr>
            <a:r>
              <a:rPr lang="en-IN" sz="1200" i="0" u="none" strike="noStrike" cap="none">
                <a:latin typeface="Quattrocento Sans"/>
                <a:ea typeface="Quattrocento Sans"/>
                <a:cs typeface="Quattrocento Sans"/>
                <a:sym typeface="Quattrocento Sans"/>
              </a:rPr>
              <a:t>The actual tasks defined here will run in a different context from the context of this script. </a:t>
            </a:r>
            <a:endParaRPr/>
          </a:p>
          <a:p>
            <a:pPr marL="285750" marR="0" lvl="0" indent="-209550" algn="l" rtl="0">
              <a:lnSpc>
                <a:spcPct val="100000"/>
              </a:lnSpc>
              <a:spcBef>
                <a:spcPts val="0"/>
              </a:spcBef>
              <a:spcAft>
                <a:spcPts val="0"/>
              </a:spcAft>
              <a:buClr>
                <a:srgbClr val="000000"/>
              </a:buClr>
              <a:buSzPts val="1200"/>
              <a:buFont typeface="Arial"/>
              <a:buNone/>
            </a:pPr>
            <a:endParaRPr sz="1200" i="0" u="none" strike="noStrike" cap="none">
              <a:latin typeface="Quattrocento Sans"/>
              <a:ea typeface="Quattrocento Sans"/>
              <a:cs typeface="Quattrocento Sans"/>
              <a:sym typeface="Quattrocento Sans"/>
            </a:endParaRPr>
          </a:p>
          <a:p>
            <a:pPr marL="457200" marR="0" lvl="0" indent="0" algn="l" rtl="0">
              <a:lnSpc>
                <a:spcPct val="100000"/>
              </a:lnSpc>
              <a:spcBef>
                <a:spcPts val="0"/>
              </a:spcBef>
              <a:spcAft>
                <a:spcPts val="0"/>
              </a:spcAft>
              <a:buNone/>
            </a:pPr>
            <a:endParaRPr sz="1200">
              <a:latin typeface="Quattrocento Sans"/>
              <a:ea typeface="Quattrocento Sans"/>
              <a:cs typeface="Quattrocento Sans"/>
              <a:sym typeface="Quattrocento Sans"/>
            </a:endParaRPr>
          </a:p>
          <a:p>
            <a:pPr marL="285750" marR="0" lvl="0" indent="-285750" algn="l" rtl="0">
              <a:lnSpc>
                <a:spcPct val="100000"/>
              </a:lnSpc>
              <a:spcBef>
                <a:spcPts val="0"/>
              </a:spcBef>
              <a:spcAft>
                <a:spcPts val="0"/>
              </a:spcAft>
              <a:buSzPts val="1200"/>
              <a:buChar char="•"/>
            </a:pPr>
            <a:r>
              <a:rPr lang="en-IN" sz="1200" i="0" u="none" strike="noStrike" cap="none">
                <a:latin typeface="Quattrocento Sans"/>
                <a:ea typeface="Quattrocento Sans"/>
                <a:cs typeface="Quattrocento Sans"/>
                <a:sym typeface="Quattrocento Sans"/>
              </a:rPr>
              <a:t>Different tasks run on different workers at different points in time, which means that this script cannot be used to cross communicate between tasks.</a:t>
            </a:r>
            <a:endParaRPr/>
          </a:p>
          <a:p>
            <a:pPr marL="285750" marR="0" lvl="0" indent="-209550" algn="l" rtl="0">
              <a:lnSpc>
                <a:spcPct val="100000"/>
              </a:lnSpc>
              <a:spcBef>
                <a:spcPts val="0"/>
              </a:spcBef>
              <a:spcAft>
                <a:spcPts val="0"/>
              </a:spcAft>
              <a:buClr>
                <a:srgbClr val="000000"/>
              </a:buClr>
              <a:buSzPts val="1200"/>
              <a:buFont typeface="Arial"/>
              <a:buNone/>
            </a:pPr>
            <a:endParaRPr sz="1200" i="0" u="none" strike="noStrike" cap="none">
              <a:latin typeface="Quattrocento Sans"/>
              <a:ea typeface="Quattrocento Sans"/>
              <a:cs typeface="Quattrocento Sans"/>
              <a:sym typeface="Quattrocento Sans"/>
            </a:endParaRPr>
          </a:p>
          <a:p>
            <a:pPr marL="457200" marR="0" lvl="0" indent="0" algn="l" rtl="0">
              <a:lnSpc>
                <a:spcPct val="100000"/>
              </a:lnSpc>
              <a:spcBef>
                <a:spcPts val="0"/>
              </a:spcBef>
              <a:spcAft>
                <a:spcPts val="0"/>
              </a:spcAft>
              <a:buNone/>
            </a:pPr>
            <a:endParaRPr sz="1200">
              <a:latin typeface="Quattrocento Sans"/>
              <a:ea typeface="Quattrocento Sans"/>
              <a:cs typeface="Quattrocento Sans"/>
              <a:sym typeface="Quattrocento Sans"/>
            </a:endParaRPr>
          </a:p>
          <a:p>
            <a:pPr marL="285750" marR="0" lvl="0" indent="-285750" algn="l" rtl="0">
              <a:lnSpc>
                <a:spcPct val="100000"/>
              </a:lnSpc>
              <a:spcBef>
                <a:spcPts val="0"/>
              </a:spcBef>
              <a:spcAft>
                <a:spcPts val="0"/>
              </a:spcAft>
              <a:buSzPts val="1200"/>
              <a:buFont typeface="Arial"/>
              <a:buChar char="•"/>
            </a:pPr>
            <a:r>
              <a:rPr lang="en-IN" sz="1200" i="0" u="none" strike="noStrike" cap="none">
                <a:latin typeface="Quattrocento Sans"/>
                <a:ea typeface="Quattrocento Sans"/>
                <a:cs typeface="Quattrocento Sans"/>
                <a:sym typeface="Quattrocento Sans"/>
              </a:rPr>
              <a:t>The script’s purpose is to define a DAG object</a:t>
            </a:r>
            <a:endParaRPr/>
          </a:p>
          <a:p>
            <a:pPr marL="285750" marR="0" lvl="0" indent="-209550" algn="l" rtl="0">
              <a:lnSpc>
                <a:spcPct val="100000"/>
              </a:lnSpc>
              <a:spcBef>
                <a:spcPts val="0"/>
              </a:spcBef>
              <a:spcAft>
                <a:spcPts val="0"/>
              </a:spcAft>
              <a:buClr>
                <a:srgbClr val="000000"/>
              </a:buClr>
              <a:buSzPts val="1200"/>
              <a:buFont typeface="Arial"/>
              <a:buNone/>
            </a:pPr>
            <a:endParaRPr sz="1200">
              <a:latin typeface="Quattrocento Sans"/>
              <a:ea typeface="Quattrocento Sans"/>
              <a:cs typeface="Quattrocento Sans"/>
              <a:sym typeface="Quattrocento Sans"/>
            </a:endParaRPr>
          </a:p>
          <a:p>
            <a:pPr marL="285750" marR="0" lvl="0" indent="-209550" algn="l" rtl="0">
              <a:lnSpc>
                <a:spcPct val="100000"/>
              </a:lnSpc>
              <a:spcBef>
                <a:spcPts val="0"/>
              </a:spcBef>
              <a:spcAft>
                <a:spcPts val="0"/>
              </a:spcAft>
              <a:buClr>
                <a:srgbClr val="000000"/>
              </a:buClr>
              <a:buSzPts val="1200"/>
              <a:buFont typeface="Arial"/>
              <a:buNone/>
            </a:pPr>
            <a:endParaRPr sz="1200">
              <a:latin typeface="Quattrocento Sans"/>
              <a:ea typeface="Quattrocento Sans"/>
              <a:cs typeface="Quattrocento Sans"/>
              <a:sym typeface="Quattrocento Sans"/>
            </a:endParaRPr>
          </a:p>
          <a:p>
            <a:pPr marL="285750" marR="0" lvl="0" indent="-285750" algn="l" rtl="0">
              <a:lnSpc>
                <a:spcPct val="100000"/>
              </a:lnSpc>
              <a:spcBef>
                <a:spcPts val="0"/>
              </a:spcBef>
              <a:spcAft>
                <a:spcPts val="0"/>
              </a:spcAft>
              <a:buSzPts val="1200"/>
              <a:buFont typeface="Arial"/>
              <a:buChar char="•"/>
            </a:pPr>
            <a:r>
              <a:rPr lang="en-IN" sz="1200" i="0" u="none" strike="noStrike" cap="none">
                <a:latin typeface="Quattrocento Sans"/>
                <a:ea typeface="Quattrocento Sans"/>
                <a:cs typeface="Quattrocento Sans"/>
                <a:sym typeface="Quattrocento Sans"/>
              </a:rPr>
              <a:t>It needs to evaluate quickly (seconds, not minutes) since the scheduler will execute it periodically to reflect the changes if any</a:t>
            </a:r>
            <a:endParaRPr/>
          </a:p>
          <a:p>
            <a:pPr marL="0" marR="0" lvl="0" indent="0" algn="l" rtl="0">
              <a:lnSpc>
                <a:spcPct val="100000"/>
              </a:lnSpc>
              <a:spcBef>
                <a:spcPts val="0"/>
              </a:spcBef>
              <a:spcAft>
                <a:spcPts val="0"/>
              </a:spcAft>
              <a:buNone/>
            </a:pPr>
            <a:endParaRPr sz="1400" i="0" u="none" strike="noStrike" cap="none"/>
          </a:p>
        </p:txBody>
      </p:sp>
      <p:pic>
        <p:nvPicPr>
          <p:cNvPr id="721" name="Google Shape;721;p8"/>
          <p:cNvPicPr preferRelativeResize="0"/>
          <p:nvPr/>
        </p:nvPicPr>
        <p:blipFill>
          <a:blip r:embed="rId3">
            <a:alphaModFix/>
          </a:blip>
          <a:stretch>
            <a:fillRect/>
          </a:stretch>
        </p:blipFill>
        <p:spPr>
          <a:xfrm>
            <a:off x="109498" y="107848"/>
            <a:ext cx="365100" cy="365100"/>
          </a:xfrm>
          <a:prstGeom prst="rect">
            <a:avLst/>
          </a:prstGeom>
          <a:noFill/>
          <a:ln>
            <a:noFill/>
          </a:ln>
        </p:spPr>
      </p:pic>
      <p:sp>
        <p:nvSpPr>
          <p:cNvPr id="722" name="Google Shape;722;p8"/>
          <p:cNvSpPr txBox="1">
            <a:spLocks noGrp="1"/>
          </p:cNvSpPr>
          <p:nvPr>
            <p:ph type="sldNum" idx="12"/>
          </p:nvPr>
        </p:nvSpPr>
        <p:spPr>
          <a:xfrm>
            <a:off x="5949043" y="6454211"/>
            <a:ext cx="446400" cy="3651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rgbClr val="000000"/>
              </a:buClr>
              <a:buSzPts val="700"/>
              <a:buFont typeface="Arial"/>
              <a:buNone/>
            </a:pPr>
            <a:fld id="{00000000-1234-1234-1234-123412341234}" type="slidenum">
              <a:rPr lang="en-IN"/>
              <a:pPr marL="0" lvl="0" indent="0" algn="ctr" rtl="0">
                <a:spcBef>
                  <a:spcPts val="0"/>
                </a:spcBef>
                <a:spcAft>
                  <a:spcPts val="0"/>
                </a:spcAft>
                <a:buClr>
                  <a:srgbClr val="000000"/>
                </a:buClr>
                <a:buSzPts val="700"/>
                <a:buFont typeface="Arial"/>
                <a:buNone/>
              </a:pP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10"/>
          <p:cNvSpPr txBox="1">
            <a:spLocks noGrp="1"/>
          </p:cNvSpPr>
          <p:nvPr>
            <p:ph type="title"/>
          </p:nvPr>
        </p:nvSpPr>
        <p:spPr>
          <a:xfrm>
            <a:off x="0" y="0"/>
            <a:ext cx="12192000" cy="562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1400"/>
              <a:buNone/>
            </a:pPr>
            <a:r>
              <a:rPr lang="en-IN" sz="2000">
                <a:latin typeface="Quattrocento Sans"/>
                <a:ea typeface="Quattrocento Sans"/>
                <a:cs typeface="Quattrocento Sans"/>
                <a:sym typeface="Quattrocento Sans"/>
              </a:rPr>
              <a:t>       </a:t>
            </a:r>
            <a:r>
              <a:rPr lang="en-IN" sz="2000">
                <a:solidFill>
                  <a:schemeClr val="dk1"/>
                </a:solidFill>
                <a:latin typeface="Quattrocento Sans"/>
                <a:ea typeface="Quattrocento Sans"/>
                <a:cs typeface="Quattrocento Sans"/>
                <a:sym typeface="Quattrocento Sans"/>
              </a:rPr>
              <a:t>PIPELINE - Cont</a:t>
            </a:r>
            <a:endParaRPr sz="2000">
              <a:solidFill>
                <a:schemeClr val="dk1"/>
              </a:solidFill>
              <a:latin typeface="Quattrocento Sans"/>
              <a:ea typeface="Quattrocento Sans"/>
              <a:cs typeface="Quattrocento Sans"/>
              <a:sym typeface="Quattrocento Sans"/>
            </a:endParaRPr>
          </a:p>
        </p:txBody>
      </p:sp>
      <p:sp>
        <p:nvSpPr>
          <p:cNvPr id="728" name="Google Shape;728;p10"/>
          <p:cNvSpPr txBox="1">
            <a:spLocks noGrp="1"/>
          </p:cNvSpPr>
          <p:nvPr>
            <p:ph type="body" idx="1"/>
          </p:nvPr>
        </p:nvSpPr>
        <p:spPr>
          <a:xfrm>
            <a:off x="0" y="879075"/>
            <a:ext cx="12192000" cy="43512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1067"/>
              </a:spcBef>
              <a:spcAft>
                <a:spcPts val="0"/>
              </a:spcAft>
              <a:buSzPts val="1400"/>
              <a:buNone/>
            </a:pPr>
            <a:r>
              <a:rPr lang="en-IN" sz="1200" b="1">
                <a:solidFill>
                  <a:schemeClr val="dk1"/>
                </a:solidFill>
                <a:latin typeface="Quattrocento Sans"/>
                <a:ea typeface="Quattrocento Sans"/>
                <a:cs typeface="Quattrocento Sans"/>
                <a:sym typeface="Quattrocento Sans"/>
              </a:rPr>
              <a:t>Importing Modules:</a:t>
            </a:r>
            <a:endParaRPr sz="1200" b="1">
              <a:latin typeface="Quattrocento Sans"/>
              <a:ea typeface="Quattrocento Sans"/>
              <a:cs typeface="Quattrocento Sans"/>
              <a:sym typeface="Quattrocento Sans"/>
            </a:endParaRPr>
          </a:p>
          <a:p>
            <a:pPr marL="609585" lvl="0" indent="-410623" algn="l" rtl="0">
              <a:lnSpc>
                <a:spcPct val="90000"/>
              </a:lnSpc>
              <a:spcBef>
                <a:spcPts val="1067"/>
              </a:spcBef>
              <a:spcAft>
                <a:spcPts val="0"/>
              </a:spcAft>
              <a:buClr>
                <a:schemeClr val="dk1"/>
              </a:buClr>
              <a:buSzPts val="1200"/>
              <a:buFont typeface="Quattrocento Sans"/>
              <a:buChar char="•"/>
            </a:pPr>
            <a:r>
              <a:rPr lang="en-IN" sz="1200">
                <a:latin typeface="Quattrocento Sans"/>
                <a:ea typeface="Quattrocento Sans"/>
                <a:cs typeface="Quattrocento Sans"/>
                <a:sym typeface="Quattrocento Sans"/>
              </a:rPr>
              <a:t>An Airflow pipeline is just a Python script that happens to define an Airflow DAG object. Let’s start by importing the libraries we will need.</a:t>
            </a:r>
            <a:endParaRPr sz="1200" b="1">
              <a:solidFill>
                <a:srgbClr val="FF0000"/>
              </a:solidFill>
              <a:latin typeface="Quattrocento Sans"/>
              <a:ea typeface="Quattrocento Sans"/>
              <a:cs typeface="Quattrocento Sans"/>
              <a:sym typeface="Quattrocento Sans"/>
            </a:endParaRPr>
          </a:p>
          <a:p>
            <a:pPr marL="609585" lvl="0" indent="-334423" algn="l" rtl="0">
              <a:lnSpc>
                <a:spcPct val="90000"/>
              </a:lnSpc>
              <a:spcBef>
                <a:spcPts val="1067"/>
              </a:spcBef>
              <a:spcAft>
                <a:spcPts val="0"/>
              </a:spcAft>
              <a:buClr>
                <a:schemeClr val="dk1"/>
              </a:buClr>
              <a:buSzPts val="1400"/>
              <a:buNone/>
            </a:pPr>
            <a:endParaRPr sz="1200">
              <a:latin typeface="Quattrocento Sans"/>
              <a:ea typeface="Quattrocento Sans"/>
              <a:cs typeface="Quattrocento Sans"/>
              <a:sym typeface="Quattrocento Sans"/>
            </a:endParaRPr>
          </a:p>
          <a:p>
            <a:pPr marL="609585" lvl="0" indent="-334423" algn="l" rtl="0">
              <a:lnSpc>
                <a:spcPct val="90000"/>
              </a:lnSpc>
              <a:spcBef>
                <a:spcPts val="1067"/>
              </a:spcBef>
              <a:spcAft>
                <a:spcPts val="0"/>
              </a:spcAft>
              <a:buClr>
                <a:schemeClr val="dk1"/>
              </a:buClr>
              <a:buSzPts val="1400"/>
              <a:buNone/>
            </a:pPr>
            <a:endParaRPr sz="1200">
              <a:latin typeface="Quattrocento Sans"/>
              <a:ea typeface="Quattrocento Sans"/>
              <a:cs typeface="Quattrocento Sans"/>
              <a:sym typeface="Quattrocento Sans"/>
            </a:endParaRPr>
          </a:p>
          <a:p>
            <a:pPr marL="609585" lvl="0" indent="-334423" algn="l" rtl="0">
              <a:lnSpc>
                <a:spcPct val="90000"/>
              </a:lnSpc>
              <a:spcBef>
                <a:spcPts val="1067"/>
              </a:spcBef>
              <a:spcAft>
                <a:spcPts val="0"/>
              </a:spcAft>
              <a:buClr>
                <a:schemeClr val="dk1"/>
              </a:buClr>
              <a:buSzPts val="1400"/>
              <a:buNone/>
            </a:pPr>
            <a:endParaRPr sz="1200">
              <a:latin typeface="Quattrocento Sans"/>
              <a:ea typeface="Quattrocento Sans"/>
              <a:cs typeface="Quattrocento Sans"/>
              <a:sym typeface="Quattrocento Sans"/>
            </a:endParaRPr>
          </a:p>
          <a:p>
            <a:pPr marL="609585" lvl="0" indent="-334423" algn="l" rtl="0">
              <a:lnSpc>
                <a:spcPct val="90000"/>
              </a:lnSpc>
              <a:spcBef>
                <a:spcPts val="1067"/>
              </a:spcBef>
              <a:spcAft>
                <a:spcPts val="0"/>
              </a:spcAft>
              <a:buClr>
                <a:schemeClr val="dk1"/>
              </a:buClr>
              <a:buSzPts val="1400"/>
              <a:buNone/>
            </a:pPr>
            <a:endParaRPr sz="1200">
              <a:latin typeface="Quattrocento Sans"/>
              <a:ea typeface="Quattrocento Sans"/>
              <a:cs typeface="Quattrocento Sans"/>
              <a:sym typeface="Quattrocento Sans"/>
            </a:endParaRPr>
          </a:p>
          <a:p>
            <a:pPr marL="609585" lvl="0" indent="-334423" algn="l" rtl="0">
              <a:lnSpc>
                <a:spcPct val="90000"/>
              </a:lnSpc>
              <a:spcBef>
                <a:spcPts val="1067"/>
              </a:spcBef>
              <a:spcAft>
                <a:spcPts val="0"/>
              </a:spcAft>
              <a:buClr>
                <a:schemeClr val="dk1"/>
              </a:buClr>
              <a:buSzPts val="1400"/>
              <a:buNone/>
            </a:pPr>
            <a:endParaRPr sz="1200">
              <a:latin typeface="Quattrocento Sans"/>
              <a:ea typeface="Quattrocento Sans"/>
              <a:cs typeface="Quattrocento Sans"/>
              <a:sym typeface="Quattrocento Sans"/>
            </a:endParaRPr>
          </a:p>
          <a:p>
            <a:pPr marL="609584" lvl="0" indent="0" algn="l" rtl="0">
              <a:lnSpc>
                <a:spcPct val="90000"/>
              </a:lnSpc>
              <a:spcBef>
                <a:spcPts val="1067"/>
              </a:spcBef>
              <a:spcAft>
                <a:spcPts val="0"/>
              </a:spcAft>
              <a:buNone/>
            </a:pPr>
            <a:endParaRPr sz="1200">
              <a:latin typeface="Quattrocento Sans"/>
              <a:ea typeface="Quattrocento Sans"/>
              <a:cs typeface="Quattrocento Sans"/>
              <a:sym typeface="Quattrocento Sans"/>
            </a:endParaRPr>
          </a:p>
          <a:p>
            <a:pPr marL="609584" lvl="0" indent="0" algn="l" rtl="0">
              <a:lnSpc>
                <a:spcPct val="90000"/>
              </a:lnSpc>
              <a:spcBef>
                <a:spcPts val="1067"/>
              </a:spcBef>
              <a:spcAft>
                <a:spcPts val="0"/>
              </a:spcAft>
              <a:buNone/>
            </a:pPr>
            <a:endParaRPr sz="1200">
              <a:latin typeface="Quattrocento Sans"/>
              <a:ea typeface="Quattrocento Sans"/>
              <a:cs typeface="Quattrocento Sans"/>
              <a:sym typeface="Quattrocento Sans"/>
            </a:endParaRPr>
          </a:p>
          <a:p>
            <a:pPr marL="609585" lvl="0" indent="-410623" algn="l" rtl="0">
              <a:lnSpc>
                <a:spcPct val="90000"/>
              </a:lnSpc>
              <a:spcBef>
                <a:spcPts val="1067"/>
              </a:spcBef>
              <a:spcAft>
                <a:spcPts val="0"/>
              </a:spcAft>
              <a:buClr>
                <a:schemeClr val="dk1"/>
              </a:buClr>
              <a:buSzPts val="1200"/>
              <a:buFont typeface="Quattrocento Sans"/>
              <a:buChar char="•"/>
            </a:pPr>
            <a:r>
              <a:rPr lang="en-IN" sz="1200">
                <a:latin typeface="Quattrocento Sans"/>
                <a:ea typeface="Quattrocento Sans"/>
                <a:cs typeface="Quattrocento Sans"/>
                <a:sym typeface="Quattrocento Sans"/>
              </a:rPr>
              <a:t>We use From airflow import DAG to instantiate a DAG.</a:t>
            </a:r>
            <a:endParaRPr sz="1200">
              <a:latin typeface="Quattrocento Sans"/>
              <a:ea typeface="Quattrocento Sans"/>
              <a:cs typeface="Quattrocento Sans"/>
              <a:sym typeface="Quattrocento Sans"/>
            </a:endParaRPr>
          </a:p>
          <a:p>
            <a:pPr marL="609585" lvl="0" indent="-410623" algn="l" rtl="0">
              <a:lnSpc>
                <a:spcPct val="90000"/>
              </a:lnSpc>
              <a:spcBef>
                <a:spcPts val="1067"/>
              </a:spcBef>
              <a:spcAft>
                <a:spcPts val="0"/>
              </a:spcAft>
              <a:buClr>
                <a:schemeClr val="dk1"/>
              </a:buClr>
              <a:buSzPts val="1200"/>
              <a:buFont typeface="Quattrocento Sans"/>
              <a:buChar char="•"/>
            </a:pPr>
            <a:r>
              <a:rPr lang="en-IN" sz="1200">
                <a:latin typeface="Quattrocento Sans"/>
                <a:ea typeface="Quattrocento Sans"/>
                <a:cs typeface="Quattrocento Sans"/>
                <a:sym typeface="Quattrocento Sans"/>
              </a:rPr>
              <a:t>We need Operators so from airflow . operators . bash _ operator import Bash0perator</a:t>
            </a:r>
            <a:endParaRPr sz="1200">
              <a:latin typeface="Quattrocento Sans"/>
              <a:ea typeface="Quattrocento Sans"/>
              <a:cs typeface="Quattrocento Sans"/>
              <a:sym typeface="Quattrocento Sans"/>
            </a:endParaRPr>
          </a:p>
          <a:p>
            <a:pPr marL="186262" lvl="0" indent="0" algn="l" rtl="0">
              <a:lnSpc>
                <a:spcPct val="90000"/>
              </a:lnSpc>
              <a:spcBef>
                <a:spcPts val="1067"/>
              </a:spcBef>
              <a:spcAft>
                <a:spcPts val="0"/>
              </a:spcAft>
              <a:buSzPts val="1400"/>
              <a:buNone/>
            </a:pPr>
            <a:endParaRPr/>
          </a:p>
        </p:txBody>
      </p:sp>
      <p:pic>
        <p:nvPicPr>
          <p:cNvPr id="729" name="Google Shape;729;p10" descr="A screenshot of a cell phone&#10;&#10;Description automatically generated"/>
          <p:cNvPicPr preferRelativeResize="0"/>
          <p:nvPr/>
        </p:nvPicPr>
        <p:blipFill rotWithShape="1">
          <a:blip r:embed="rId3">
            <a:alphaModFix/>
          </a:blip>
          <a:srcRect/>
          <a:stretch/>
        </p:blipFill>
        <p:spPr>
          <a:xfrm>
            <a:off x="2210406" y="1777738"/>
            <a:ext cx="5439534" cy="1829055"/>
          </a:xfrm>
          <a:prstGeom prst="rect">
            <a:avLst/>
          </a:prstGeom>
          <a:noFill/>
          <a:ln>
            <a:noFill/>
          </a:ln>
        </p:spPr>
      </p:pic>
      <p:pic>
        <p:nvPicPr>
          <p:cNvPr id="730" name="Google Shape;730;p10"/>
          <p:cNvPicPr preferRelativeResize="0"/>
          <p:nvPr/>
        </p:nvPicPr>
        <p:blipFill>
          <a:blip r:embed="rId4">
            <a:alphaModFix/>
          </a:blip>
          <a:stretch>
            <a:fillRect/>
          </a:stretch>
        </p:blipFill>
        <p:spPr>
          <a:xfrm>
            <a:off x="-10" y="56965"/>
            <a:ext cx="448575" cy="448575"/>
          </a:xfrm>
          <a:prstGeom prst="rect">
            <a:avLst/>
          </a:prstGeom>
          <a:noFill/>
          <a:ln>
            <a:noFill/>
          </a:ln>
        </p:spPr>
      </p:pic>
      <p:sp>
        <p:nvSpPr>
          <p:cNvPr id="731" name="Google Shape;731;p10"/>
          <p:cNvSpPr txBox="1">
            <a:spLocks noGrp="1"/>
          </p:cNvSpPr>
          <p:nvPr>
            <p:ph type="sldNum" idx="12"/>
          </p:nvPr>
        </p:nvSpPr>
        <p:spPr>
          <a:xfrm>
            <a:off x="5949043" y="6454211"/>
            <a:ext cx="446400" cy="3651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rgbClr val="000000"/>
              </a:buClr>
              <a:buSzPts val="700"/>
              <a:buFont typeface="Arial"/>
              <a:buNone/>
            </a:pPr>
            <a:fld id="{00000000-1234-1234-1234-123412341234}" type="slidenum">
              <a:rPr lang="en-IN"/>
              <a:pPr marL="0" lvl="0" indent="0" algn="ctr" rtl="0">
                <a:spcBef>
                  <a:spcPts val="0"/>
                </a:spcBef>
                <a:spcAft>
                  <a:spcPts val="0"/>
                </a:spcAft>
                <a:buClr>
                  <a:srgbClr val="000000"/>
                </a:buClr>
                <a:buSzPts val="700"/>
                <a:buFont typeface="Arial"/>
                <a:buNone/>
              </a:p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11"/>
          <p:cNvSpPr txBox="1">
            <a:spLocks noGrp="1"/>
          </p:cNvSpPr>
          <p:nvPr>
            <p:ph type="title"/>
          </p:nvPr>
        </p:nvSpPr>
        <p:spPr>
          <a:xfrm>
            <a:off x="0" y="0"/>
            <a:ext cx="12192000" cy="613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1400"/>
              <a:buNone/>
            </a:pPr>
            <a:r>
              <a:rPr lang="en-IN" sz="2000">
                <a:latin typeface="Quattrocento Sans"/>
                <a:ea typeface="Quattrocento Sans"/>
                <a:cs typeface="Quattrocento Sans"/>
                <a:sym typeface="Quattrocento Sans"/>
              </a:rPr>
              <a:t>        </a:t>
            </a:r>
            <a:r>
              <a:rPr lang="en-IN" sz="2000">
                <a:solidFill>
                  <a:schemeClr val="dk1"/>
                </a:solidFill>
                <a:latin typeface="Quattrocento Sans"/>
                <a:ea typeface="Quattrocento Sans"/>
                <a:cs typeface="Quattrocento Sans"/>
                <a:sym typeface="Quattrocento Sans"/>
              </a:rPr>
              <a:t>PIPELINE - Cont</a:t>
            </a:r>
            <a:endParaRPr sz="2000">
              <a:solidFill>
                <a:schemeClr val="dk1"/>
              </a:solidFill>
            </a:endParaRPr>
          </a:p>
        </p:txBody>
      </p:sp>
      <p:sp>
        <p:nvSpPr>
          <p:cNvPr id="737" name="Google Shape;737;p11"/>
          <p:cNvSpPr txBox="1">
            <a:spLocks noGrp="1"/>
          </p:cNvSpPr>
          <p:nvPr>
            <p:ph type="body" idx="1"/>
          </p:nvPr>
        </p:nvSpPr>
        <p:spPr>
          <a:xfrm>
            <a:off x="0" y="749850"/>
            <a:ext cx="12192000" cy="56550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1067"/>
              </a:spcBef>
              <a:spcAft>
                <a:spcPts val="0"/>
              </a:spcAft>
              <a:buSzPts val="1400"/>
              <a:buNone/>
            </a:pPr>
            <a:r>
              <a:rPr lang="en-IN" sz="1200" b="1">
                <a:solidFill>
                  <a:schemeClr val="dk1"/>
                </a:solidFill>
                <a:latin typeface="Quattrocento Sans"/>
                <a:ea typeface="Quattrocento Sans"/>
                <a:cs typeface="Quattrocento Sans"/>
                <a:sym typeface="Quattrocento Sans"/>
              </a:rPr>
              <a:t>Default Arguments:</a:t>
            </a:r>
            <a:endParaRPr/>
          </a:p>
          <a:p>
            <a:pPr marL="609585" lvl="0" indent="-423323" algn="l" rtl="0">
              <a:lnSpc>
                <a:spcPct val="90000"/>
              </a:lnSpc>
              <a:spcBef>
                <a:spcPts val="1067"/>
              </a:spcBef>
              <a:spcAft>
                <a:spcPts val="0"/>
              </a:spcAft>
              <a:buClr>
                <a:schemeClr val="dk1"/>
              </a:buClr>
              <a:buSzPts val="1400"/>
              <a:buChar char="•"/>
            </a:pPr>
            <a:r>
              <a:rPr lang="en-IN" sz="1200">
                <a:latin typeface="Quattrocento Sans"/>
                <a:ea typeface="Quattrocento Sans"/>
                <a:cs typeface="Quattrocento Sans"/>
                <a:sym typeface="Quattrocento Sans"/>
              </a:rPr>
              <a:t>We’re about to create a DAG and some tasks.</a:t>
            </a:r>
            <a:endParaRPr/>
          </a:p>
          <a:p>
            <a:pPr marL="609585" lvl="0" indent="-423323" algn="l" rtl="0">
              <a:lnSpc>
                <a:spcPct val="90000"/>
              </a:lnSpc>
              <a:spcBef>
                <a:spcPts val="1067"/>
              </a:spcBef>
              <a:spcAft>
                <a:spcPts val="0"/>
              </a:spcAft>
              <a:buClr>
                <a:schemeClr val="dk1"/>
              </a:buClr>
              <a:buSzPts val="1400"/>
              <a:buChar char="•"/>
            </a:pPr>
            <a:r>
              <a:rPr lang="en-IN" sz="1200">
                <a:latin typeface="Quattrocento Sans"/>
                <a:ea typeface="Quattrocento Sans"/>
                <a:cs typeface="Quattrocento Sans"/>
                <a:sym typeface="Quattrocento Sans"/>
              </a:rPr>
              <a:t>we have the choice to explicitly pass a set of arguments to each task’s constructor (which would become redundant), or (better!) </a:t>
            </a:r>
            <a:endParaRPr/>
          </a:p>
          <a:p>
            <a:pPr marL="609585" lvl="0" indent="-423323" algn="l" rtl="0">
              <a:lnSpc>
                <a:spcPct val="90000"/>
              </a:lnSpc>
              <a:spcBef>
                <a:spcPts val="1067"/>
              </a:spcBef>
              <a:spcAft>
                <a:spcPts val="0"/>
              </a:spcAft>
              <a:buClr>
                <a:schemeClr val="dk1"/>
              </a:buClr>
              <a:buSzPts val="1400"/>
              <a:buChar char="•"/>
            </a:pPr>
            <a:r>
              <a:rPr lang="en-IN" sz="1200">
                <a:latin typeface="Quattrocento Sans"/>
                <a:ea typeface="Quattrocento Sans"/>
                <a:cs typeface="Quattrocento Sans"/>
                <a:sym typeface="Quattrocento Sans"/>
              </a:rPr>
              <a:t>we can define a dictionary of default parameters that we can use when creating tasks.</a:t>
            </a:r>
            <a:endParaRPr sz="1200" b="1">
              <a:solidFill>
                <a:srgbClr val="FF0000"/>
              </a:solidFill>
              <a:latin typeface="Quattrocento Sans"/>
              <a:ea typeface="Quattrocento Sans"/>
              <a:cs typeface="Quattrocento Sans"/>
              <a:sym typeface="Quattrocento Sans"/>
            </a:endParaRPr>
          </a:p>
          <a:p>
            <a:pPr marL="186262" lvl="0" indent="0" algn="l" rtl="0">
              <a:lnSpc>
                <a:spcPct val="90000"/>
              </a:lnSpc>
              <a:spcBef>
                <a:spcPts val="1067"/>
              </a:spcBef>
              <a:spcAft>
                <a:spcPts val="0"/>
              </a:spcAft>
              <a:buSzPts val="1400"/>
              <a:buNone/>
            </a:pPr>
            <a:endParaRPr/>
          </a:p>
        </p:txBody>
      </p:sp>
      <p:pic>
        <p:nvPicPr>
          <p:cNvPr id="738" name="Google Shape;738;p11" descr="A screenshot of a cell phone&#10;&#10;Description automatically generated"/>
          <p:cNvPicPr preferRelativeResize="0"/>
          <p:nvPr/>
        </p:nvPicPr>
        <p:blipFill rotWithShape="1">
          <a:blip r:embed="rId3">
            <a:alphaModFix/>
          </a:blip>
          <a:srcRect/>
          <a:stretch/>
        </p:blipFill>
        <p:spPr>
          <a:xfrm>
            <a:off x="987858" y="2103113"/>
            <a:ext cx="4058216" cy="4134427"/>
          </a:xfrm>
          <a:prstGeom prst="rect">
            <a:avLst/>
          </a:prstGeom>
          <a:noFill/>
          <a:ln>
            <a:noFill/>
          </a:ln>
        </p:spPr>
      </p:pic>
      <p:sp>
        <p:nvSpPr>
          <p:cNvPr id="739" name="Google Shape;739;p11"/>
          <p:cNvSpPr/>
          <p:nvPr/>
        </p:nvSpPr>
        <p:spPr>
          <a:xfrm>
            <a:off x="5186440" y="3366728"/>
            <a:ext cx="6657600" cy="8310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200"/>
              <a:buFont typeface="Arial"/>
              <a:buChar char="•"/>
            </a:pPr>
            <a:r>
              <a:rPr lang="en-IN" sz="1200" b="0" i="0" u="none" strike="noStrike" cap="none">
                <a:solidFill>
                  <a:srgbClr val="707070"/>
                </a:solidFill>
                <a:latin typeface="Quattrocento Sans"/>
                <a:ea typeface="Quattrocento Sans"/>
                <a:cs typeface="Quattrocento Sans"/>
                <a:sym typeface="Quattrocento Sans"/>
              </a:rPr>
              <a:t>Also, note that you could easily define different sets of arguments that would serve different purposes. </a:t>
            </a:r>
            <a:endParaRPr/>
          </a:p>
          <a:p>
            <a:pPr marL="285750" marR="0" lvl="0" indent="-285750" algn="l" rtl="0">
              <a:lnSpc>
                <a:spcPct val="100000"/>
              </a:lnSpc>
              <a:spcBef>
                <a:spcPts val="0"/>
              </a:spcBef>
              <a:spcAft>
                <a:spcPts val="0"/>
              </a:spcAft>
              <a:buClr>
                <a:srgbClr val="000000"/>
              </a:buClr>
              <a:buSzPts val="1200"/>
              <a:buFont typeface="Arial"/>
              <a:buChar char="•"/>
            </a:pPr>
            <a:r>
              <a:rPr lang="en-IN" sz="1200" b="0" i="0" u="none" strike="noStrike" cap="none">
                <a:solidFill>
                  <a:srgbClr val="707070"/>
                </a:solidFill>
                <a:latin typeface="Quattrocento Sans"/>
                <a:ea typeface="Quattrocento Sans"/>
                <a:cs typeface="Quattrocento Sans"/>
                <a:sym typeface="Quattrocento Sans"/>
              </a:rPr>
              <a:t>An example of that would be to have different settings between a production and development environment</a:t>
            </a:r>
            <a:endParaRPr sz="1200" b="0" i="0" u="none" strike="noStrike" cap="none">
              <a:solidFill>
                <a:srgbClr val="000000"/>
              </a:solidFill>
              <a:latin typeface="Quattrocento Sans"/>
              <a:ea typeface="Quattrocento Sans"/>
              <a:cs typeface="Quattrocento Sans"/>
              <a:sym typeface="Quattrocento Sans"/>
            </a:endParaRPr>
          </a:p>
        </p:txBody>
      </p:sp>
      <p:pic>
        <p:nvPicPr>
          <p:cNvPr id="740" name="Google Shape;740;p11"/>
          <p:cNvPicPr preferRelativeResize="0"/>
          <p:nvPr/>
        </p:nvPicPr>
        <p:blipFill>
          <a:blip r:embed="rId4">
            <a:alphaModFix/>
          </a:blip>
          <a:stretch>
            <a:fillRect/>
          </a:stretch>
        </p:blipFill>
        <p:spPr>
          <a:xfrm>
            <a:off x="84815" y="82465"/>
            <a:ext cx="448575" cy="448575"/>
          </a:xfrm>
          <a:prstGeom prst="rect">
            <a:avLst/>
          </a:prstGeom>
          <a:noFill/>
          <a:ln>
            <a:noFill/>
          </a:ln>
        </p:spPr>
      </p:pic>
      <p:sp>
        <p:nvSpPr>
          <p:cNvPr id="741" name="Google Shape;741;p11"/>
          <p:cNvSpPr txBox="1">
            <a:spLocks noGrp="1"/>
          </p:cNvSpPr>
          <p:nvPr>
            <p:ph type="sldNum" idx="12"/>
          </p:nvPr>
        </p:nvSpPr>
        <p:spPr>
          <a:xfrm>
            <a:off x="5949043" y="6454211"/>
            <a:ext cx="446400" cy="3651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rgbClr val="000000"/>
              </a:buClr>
              <a:buSzPts val="700"/>
              <a:buFont typeface="Arial"/>
              <a:buNone/>
            </a:pPr>
            <a:fld id="{00000000-1234-1234-1234-123412341234}" type="slidenum">
              <a:rPr lang="en-IN"/>
              <a:pPr marL="0" lvl="0" indent="0" algn="ctr" rtl="0">
                <a:spcBef>
                  <a:spcPts val="0"/>
                </a:spcBef>
                <a:spcAft>
                  <a:spcPts val="0"/>
                </a:spcAft>
                <a:buClr>
                  <a:srgbClr val="000000"/>
                </a:buClr>
                <a:buSzPts val="700"/>
                <a:buFont typeface="Arial"/>
                <a:buNone/>
              </a:pPr>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12"/>
          <p:cNvSpPr txBox="1">
            <a:spLocks noGrp="1"/>
          </p:cNvSpPr>
          <p:nvPr>
            <p:ph type="title"/>
          </p:nvPr>
        </p:nvSpPr>
        <p:spPr>
          <a:xfrm>
            <a:off x="0" y="0"/>
            <a:ext cx="12192000" cy="703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1400"/>
              <a:buNone/>
            </a:pPr>
            <a:r>
              <a:rPr lang="en-IN" sz="2000">
                <a:latin typeface="Quattrocento Sans"/>
                <a:ea typeface="Quattrocento Sans"/>
                <a:cs typeface="Quattrocento Sans"/>
                <a:sym typeface="Quattrocento Sans"/>
              </a:rPr>
              <a:t>        </a:t>
            </a:r>
            <a:r>
              <a:rPr lang="en-IN" sz="2000">
                <a:solidFill>
                  <a:schemeClr val="dk1"/>
                </a:solidFill>
                <a:latin typeface="Quattrocento Sans"/>
                <a:ea typeface="Quattrocento Sans"/>
                <a:cs typeface="Quattrocento Sans"/>
                <a:sym typeface="Quattrocento Sans"/>
              </a:rPr>
              <a:t>PIPELINE - Cont</a:t>
            </a:r>
            <a:endParaRPr sz="2000">
              <a:solidFill>
                <a:schemeClr val="dk1"/>
              </a:solidFill>
            </a:endParaRPr>
          </a:p>
        </p:txBody>
      </p:sp>
      <p:sp>
        <p:nvSpPr>
          <p:cNvPr id="747" name="Google Shape;747;p12"/>
          <p:cNvSpPr txBox="1">
            <a:spLocks noGrp="1"/>
          </p:cNvSpPr>
          <p:nvPr>
            <p:ph type="body" idx="1"/>
          </p:nvPr>
        </p:nvSpPr>
        <p:spPr>
          <a:xfrm>
            <a:off x="0" y="918425"/>
            <a:ext cx="12192000" cy="43512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1067"/>
              </a:spcBef>
              <a:spcAft>
                <a:spcPts val="0"/>
              </a:spcAft>
              <a:buSzPts val="1400"/>
              <a:buNone/>
            </a:pPr>
            <a:r>
              <a:rPr lang="en-IN" sz="1200" b="1">
                <a:solidFill>
                  <a:schemeClr val="dk1"/>
                </a:solidFill>
                <a:latin typeface="Quattrocento Sans"/>
                <a:ea typeface="Quattrocento Sans"/>
                <a:cs typeface="Quattrocento Sans"/>
                <a:sym typeface="Quattrocento Sans"/>
              </a:rPr>
              <a:t>Instantiate a DAG:</a:t>
            </a:r>
            <a:endParaRPr b="1"/>
          </a:p>
          <a:p>
            <a:pPr marL="609585" lvl="0" indent="-423323" algn="l" rtl="0">
              <a:lnSpc>
                <a:spcPct val="90000"/>
              </a:lnSpc>
              <a:spcBef>
                <a:spcPts val="1067"/>
              </a:spcBef>
              <a:spcAft>
                <a:spcPts val="0"/>
              </a:spcAft>
              <a:buClr>
                <a:schemeClr val="dk1"/>
              </a:buClr>
              <a:buSzPts val="1400"/>
              <a:buChar char="•"/>
            </a:pPr>
            <a:r>
              <a:rPr lang="en-IN" sz="1200"/>
              <a:t>We’ll need a DAG object to nest our tasks into</a:t>
            </a:r>
            <a:endParaRPr/>
          </a:p>
          <a:p>
            <a:pPr marL="609585" lvl="0" indent="-423323" algn="l" rtl="0">
              <a:lnSpc>
                <a:spcPct val="90000"/>
              </a:lnSpc>
              <a:spcBef>
                <a:spcPts val="1067"/>
              </a:spcBef>
              <a:spcAft>
                <a:spcPts val="0"/>
              </a:spcAft>
              <a:buClr>
                <a:schemeClr val="dk1"/>
              </a:buClr>
              <a:buSzPts val="1400"/>
              <a:buChar char="•"/>
            </a:pPr>
            <a:r>
              <a:rPr lang="en-IN" sz="1200"/>
              <a:t>Here we pass a string that defines the DAG _ id,</a:t>
            </a:r>
            <a:endParaRPr/>
          </a:p>
          <a:p>
            <a:pPr marL="609585" lvl="0" indent="-423323" algn="l" rtl="0">
              <a:lnSpc>
                <a:spcPct val="90000"/>
              </a:lnSpc>
              <a:spcBef>
                <a:spcPts val="1067"/>
              </a:spcBef>
              <a:spcAft>
                <a:spcPts val="0"/>
              </a:spcAft>
              <a:buClr>
                <a:schemeClr val="dk1"/>
              </a:buClr>
              <a:buSzPts val="1400"/>
              <a:buChar char="•"/>
            </a:pPr>
            <a:r>
              <a:rPr lang="en-IN" sz="1200"/>
              <a:t>Which serves as a unique identifier for your DAG</a:t>
            </a:r>
            <a:endParaRPr/>
          </a:p>
          <a:p>
            <a:pPr marL="609585" lvl="0" indent="-423323" algn="l" rtl="0">
              <a:lnSpc>
                <a:spcPct val="90000"/>
              </a:lnSpc>
              <a:spcBef>
                <a:spcPts val="1067"/>
              </a:spcBef>
              <a:spcAft>
                <a:spcPts val="0"/>
              </a:spcAft>
              <a:buClr>
                <a:schemeClr val="dk1"/>
              </a:buClr>
              <a:buSzPts val="1400"/>
              <a:buChar char="•"/>
            </a:pPr>
            <a:r>
              <a:rPr lang="en-IN" sz="1200"/>
              <a:t>We also pass the default argument dictionary that we just defined and define a schedule _ interval of 1 day for the  DAG </a:t>
            </a:r>
            <a:endParaRPr/>
          </a:p>
          <a:p>
            <a:pPr marL="609585" lvl="0" indent="-334423" algn="l" rtl="0">
              <a:lnSpc>
                <a:spcPct val="90000"/>
              </a:lnSpc>
              <a:spcBef>
                <a:spcPts val="1067"/>
              </a:spcBef>
              <a:spcAft>
                <a:spcPts val="0"/>
              </a:spcAft>
              <a:buClr>
                <a:schemeClr val="dk1"/>
              </a:buClr>
              <a:buSzPts val="1400"/>
              <a:buNone/>
            </a:pPr>
            <a:endParaRPr/>
          </a:p>
          <a:p>
            <a:pPr marL="609585" lvl="0" indent="-334423" algn="l" rtl="0">
              <a:lnSpc>
                <a:spcPct val="90000"/>
              </a:lnSpc>
              <a:spcBef>
                <a:spcPts val="1067"/>
              </a:spcBef>
              <a:spcAft>
                <a:spcPts val="0"/>
              </a:spcAft>
              <a:buClr>
                <a:schemeClr val="dk1"/>
              </a:buClr>
              <a:buSzPts val="1400"/>
              <a:buNone/>
            </a:pPr>
            <a:endParaRPr/>
          </a:p>
          <a:p>
            <a:pPr marL="609585" lvl="0" indent="-334423" algn="l" rtl="0">
              <a:lnSpc>
                <a:spcPct val="90000"/>
              </a:lnSpc>
              <a:spcBef>
                <a:spcPts val="1067"/>
              </a:spcBef>
              <a:spcAft>
                <a:spcPts val="0"/>
              </a:spcAft>
              <a:buClr>
                <a:schemeClr val="dk1"/>
              </a:buClr>
              <a:buSzPts val="1400"/>
              <a:buNone/>
            </a:pPr>
            <a:endParaRPr sz="2800" b="1">
              <a:solidFill>
                <a:srgbClr val="FF0000"/>
              </a:solidFill>
              <a:latin typeface="Quattrocento Sans"/>
              <a:ea typeface="Quattrocento Sans"/>
              <a:cs typeface="Quattrocento Sans"/>
              <a:sym typeface="Quattrocento Sans"/>
            </a:endParaRPr>
          </a:p>
          <a:p>
            <a:pPr marL="186262" lvl="0" indent="0" algn="l" rtl="0">
              <a:lnSpc>
                <a:spcPct val="90000"/>
              </a:lnSpc>
              <a:spcBef>
                <a:spcPts val="1067"/>
              </a:spcBef>
              <a:spcAft>
                <a:spcPts val="0"/>
              </a:spcAft>
              <a:buSzPts val="1400"/>
              <a:buNone/>
            </a:pPr>
            <a:endParaRPr/>
          </a:p>
        </p:txBody>
      </p:sp>
      <p:pic>
        <p:nvPicPr>
          <p:cNvPr id="748" name="Google Shape;748;p12" descr="A screenshot of a social media post&#10;&#10;Description automatically generated"/>
          <p:cNvPicPr preferRelativeResize="0"/>
          <p:nvPr/>
        </p:nvPicPr>
        <p:blipFill rotWithShape="1">
          <a:blip r:embed="rId3">
            <a:alphaModFix/>
          </a:blip>
          <a:srcRect/>
          <a:stretch/>
        </p:blipFill>
        <p:spPr>
          <a:xfrm>
            <a:off x="2396613" y="3033836"/>
            <a:ext cx="7078063" cy="1228896"/>
          </a:xfrm>
          <a:prstGeom prst="rect">
            <a:avLst/>
          </a:prstGeom>
          <a:noFill/>
          <a:ln>
            <a:noFill/>
          </a:ln>
        </p:spPr>
      </p:pic>
      <p:pic>
        <p:nvPicPr>
          <p:cNvPr id="749" name="Google Shape;749;p12"/>
          <p:cNvPicPr preferRelativeResize="0"/>
          <p:nvPr/>
        </p:nvPicPr>
        <p:blipFill>
          <a:blip r:embed="rId4">
            <a:alphaModFix/>
          </a:blip>
          <a:stretch>
            <a:fillRect/>
          </a:stretch>
        </p:blipFill>
        <p:spPr>
          <a:xfrm>
            <a:off x="42040" y="127303"/>
            <a:ext cx="448575" cy="448575"/>
          </a:xfrm>
          <a:prstGeom prst="rect">
            <a:avLst/>
          </a:prstGeom>
          <a:noFill/>
          <a:ln>
            <a:noFill/>
          </a:ln>
        </p:spPr>
      </p:pic>
      <p:sp>
        <p:nvSpPr>
          <p:cNvPr id="750" name="Google Shape;750;p12"/>
          <p:cNvSpPr txBox="1">
            <a:spLocks noGrp="1"/>
          </p:cNvSpPr>
          <p:nvPr>
            <p:ph type="sldNum" idx="12"/>
          </p:nvPr>
        </p:nvSpPr>
        <p:spPr>
          <a:xfrm>
            <a:off x="5949043" y="6454211"/>
            <a:ext cx="446400" cy="3651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rgbClr val="000000"/>
              </a:buClr>
              <a:buSzPts val="700"/>
              <a:buFont typeface="Arial"/>
              <a:buNone/>
            </a:pPr>
            <a:fld id="{00000000-1234-1234-1234-123412341234}" type="slidenum">
              <a:rPr lang="en-IN"/>
              <a:pPr marL="0" lvl="0" indent="0" algn="ctr" rtl="0">
                <a:spcBef>
                  <a:spcPts val="0"/>
                </a:spcBef>
                <a:spcAft>
                  <a:spcPts val="0"/>
                </a:spcAft>
                <a:buClr>
                  <a:srgbClr val="000000"/>
                </a:buClr>
                <a:buSzPts val="700"/>
                <a:buFont typeface="Arial"/>
                <a:buNone/>
              </a:pPr>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13"/>
          <p:cNvSpPr txBox="1">
            <a:spLocks noGrp="1"/>
          </p:cNvSpPr>
          <p:nvPr>
            <p:ph type="title"/>
          </p:nvPr>
        </p:nvSpPr>
        <p:spPr>
          <a:xfrm>
            <a:off x="0" y="0"/>
            <a:ext cx="12192000" cy="589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1400"/>
              <a:buNone/>
            </a:pPr>
            <a:r>
              <a:rPr lang="en-IN" sz="2000">
                <a:latin typeface="Quattrocento Sans"/>
                <a:ea typeface="Quattrocento Sans"/>
                <a:cs typeface="Quattrocento Sans"/>
                <a:sym typeface="Quattrocento Sans"/>
              </a:rPr>
              <a:t>       </a:t>
            </a:r>
            <a:r>
              <a:rPr lang="en-IN" sz="2000">
                <a:solidFill>
                  <a:schemeClr val="dk1"/>
                </a:solidFill>
                <a:latin typeface="Quattrocento Sans"/>
                <a:ea typeface="Quattrocento Sans"/>
                <a:cs typeface="Quattrocento Sans"/>
                <a:sym typeface="Quattrocento Sans"/>
              </a:rPr>
              <a:t>PIPELINE - Cont</a:t>
            </a:r>
            <a:endParaRPr sz="2000">
              <a:solidFill>
                <a:schemeClr val="dk1"/>
              </a:solidFill>
            </a:endParaRPr>
          </a:p>
        </p:txBody>
      </p:sp>
      <p:sp>
        <p:nvSpPr>
          <p:cNvPr id="756" name="Google Shape;756;p13"/>
          <p:cNvSpPr txBox="1">
            <a:spLocks noGrp="1"/>
          </p:cNvSpPr>
          <p:nvPr>
            <p:ph type="body" idx="1"/>
          </p:nvPr>
        </p:nvSpPr>
        <p:spPr>
          <a:xfrm>
            <a:off x="0" y="754050"/>
            <a:ext cx="12192000" cy="53388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1067"/>
              </a:spcBef>
              <a:spcAft>
                <a:spcPts val="0"/>
              </a:spcAft>
              <a:buSzPts val="1400"/>
              <a:buNone/>
            </a:pPr>
            <a:r>
              <a:rPr lang="en-IN" sz="1200">
                <a:solidFill>
                  <a:schemeClr val="dk1"/>
                </a:solidFill>
                <a:latin typeface="Quattrocento Sans"/>
                <a:ea typeface="Quattrocento Sans"/>
                <a:cs typeface="Quattrocento Sans"/>
                <a:sym typeface="Quattrocento Sans"/>
              </a:rPr>
              <a:t>Tasks</a:t>
            </a:r>
            <a:endParaRPr sz="1200">
              <a:latin typeface="Quattrocento Sans"/>
              <a:ea typeface="Quattrocento Sans"/>
              <a:cs typeface="Quattrocento Sans"/>
              <a:sym typeface="Quattrocento Sans"/>
            </a:endParaRPr>
          </a:p>
          <a:p>
            <a:pPr marL="609585" lvl="0" indent="-410623" algn="l" rtl="0">
              <a:lnSpc>
                <a:spcPct val="90000"/>
              </a:lnSpc>
              <a:spcBef>
                <a:spcPts val="1067"/>
              </a:spcBef>
              <a:spcAft>
                <a:spcPts val="0"/>
              </a:spcAft>
              <a:buClr>
                <a:schemeClr val="dk1"/>
              </a:buClr>
              <a:buSzPts val="1200"/>
              <a:buFont typeface="Quattrocento Sans"/>
              <a:buChar char="•"/>
            </a:pPr>
            <a:r>
              <a:rPr lang="en-IN" sz="1200">
                <a:latin typeface="Quattrocento Sans"/>
                <a:ea typeface="Quattrocento Sans"/>
                <a:cs typeface="Quattrocento Sans"/>
                <a:sym typeface="Quattrocento Sans"/>
              </a:rPr>
              <a:t>Tasks are generated when instantiating operator objects. </a:t>
            </a:r>
            <a:endParaRPr sz="1200">
              <a:latin typeface="Quattrocento Sans"/>
              <a:ea typeface="Quattrocento Sans"/>
              <a:cs typeface="Quattrocento Sans"/>
              <a:sym typeface="Quattrocento Sans"/>
            </a:endParaRPr>
          </a:p>
          <a:p>
            <a:pPr marL="609585" lvl="0" indent="-410623" algn="l" rtl="0">
              <a:lnSpc>
                <a:spcPct val="90000"/>
              </a:lnSpc>
              <a:spcBef>
                <a:spcPts val="1067"/>
              </a:spcBef>
              <a:spcAft>
                <a:spcPts val="0"/>
              </a:spcAft>
              <a:buClr>
                <a:schemeClr val="dk1"/>
              </a:buClr>
              <a:buSzPts val="1200"/>
              <a:buFont typeface="Quattrocento Sans"/>
              <a:buChar char="•"/>
            </a:pPr>
            <a:r>
              <a:rPr lang="en-IN" sz="1200">
                <a:latin typeface="Quattrocento Sans"/>
                <a:ea typeface="Quattrocento Sans"/>
                <a:cs typeface="Quattrocento Sans"/>
                <a:sym typeface="Quattrocento Sans"/>
              </a:rPr>
              <a:t>An object instantiated from an operator is called a constructor.</a:t>
            </a:r>
            <a:endParaRPr sz="1200">
              <a:latin typeface="Quattrocento Sans"/>
              <a:ea typeface="Quattrocento Sans"/>
              <a:cs typeface="Quattrocento Sans"/>
              <a:sym typeface="Quattrocento Sans"/>
            </a:endParaRPr>
          </a:p>
          <a:p>
            <a:pPr marL="609585" lvl="0" indent="-410623" algn="l" rtl="0">
              <a:lnSpc>
                <a:spcPct val="90000"/>
              </a:lnSpc>
              <a:spcBef>
                <a:spcPts val="1067"/>
              </a:spcBef>
              <a:spcAft>
                <a:spcPts val="0"/>
              </a:spcAft>
              <a:buClr>
                <a:schemeClr val="dk1"/>
              </a:buClr>
              <a:buSzPts val="1200"/>
              <a:buFont typeface="Quattrocento Sans"/>
              <a:buChar char="•"/>
            </a:pPr>
            <a:r>
              <a:rPr lang="en-IN" sz="1200">
                <a:latin typeface="Quattrocento Sans"/>
                <a:ea typeface="Quattrocento Sans"/>
                <a:cs typeface="Quattrocento Sans"/>
                <a:sym typeface="Quattrocento Sans"/>
              </a:rPr>
              <a:t>The first argument task _ id acts as a unique identifier for the task</a:t>
            </a:r>
            <a:endParaRPr sz="1200">
              <a:latin typeface="Quattrocento Sans"/>
              <a:ea typeface="Quattrocento Sans"/>
              <a:cs typeface="Quattrocento Sans"/>
              <a:sym typeface="Quattrocento Sans"/>
            </a:endParaRPr>
          </a:p>
        </p:txBody>
      </p:sp>
      <p:pic>
        <p:nvPicPr>
          <p:cNvPr id="757" name="Google Shape;757;p13" descr="A screenshot of a cell phone&#10;&#10;Description automatically generated"/>
          <p:cNvPicPr preferRelativeResize="0"/>
          <p:nvPr/>
        </p:nvPicPr>
        <p:blipFill rotWithShape="1">
          <a:blip r:embed="rId3">
            <a:alphaModFix/>
          </a:blip>
          <a:srcRect/>
          <a:stretch/>
        </p:blipFill>
        <p:spPr>
          <a:xfrm>
            <a:off x="4357901" y="2040620"/>
            <a:ext cx="3105583" cy="4154281"/>
          </a:xfrm>
          <a:prstGeom prst="rect">
            <a:avLst/>
          </a:prstGeom>
          <a:noFill/>
          <a:ln>
            <a:noFill/>
          </a:ln>
        </p:spPr>
      </p:pic>
      <p:pic>
        <p:nvPicPr>
          <p:cNvPr id="758" name="Google Shape;758;p13"/>
          <p:cNvPicPr preferRelativeResize="0"/>
          <p:nvPr/>
        </p:nvPicPr>
        <p:blipFill>
          <a:blip r:embed="rId4">
            <a:alphaModFix/>
          </a:blip>
          <a:stretch>
            <a:fillRect/>
          </a:stretch>
        </p:blipFill>
        <p:spPr>
          <a:xfrm>
            <a:off x="-10" y="70303"/>
            <a:ext cx="448575" cy="448575"/>
          </a:xfrm>
          <a:prstGeom prst="rect">
            <a:avLst/>
          </a:prstGeom>
          <a:noFill/>
          <a:ln>
            <a:noFill/>
          </a:ln>
        </p:spPr>
      </p:pic>
      <p:sp>
        <p:nvSpPr>
          <p:cNvPr id="759" name="Google Shape;759;p13"/>
          <p:cNvSpPr txBox="1">
            <a:spLocks noGrp="1"/>
          </p:cNvSpPr>
          <p:nvPr>
            <p:ph type="sldNum" idx="12"/>
          </p:nvPr>
        </p:nvSpPr>
        <p:spPr>
          <a:xfrm>
            <a:off x="5949043" y="6454211"/>
            <a:ext cx="446400" cy="3651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rgbClr val="000000"/>
              </a:buClr>
              <a:buSzPts val="700"/>
              <a:buFont typeface="Arial"/>
              <a:buNone/>
            </a:pPr>
            <a:fld id="{00000000-1234-1234-1234-123412341234}" type="slidenum">
              <a:rPr lang="en-IN"/>
              <a:pPr marL="0" lvl="0" indent="0" algn="ctr" rtl="0">
                <a:spcBef>
                  <a:spcPts val="0"/>
                </a:spcBef>
                <a:spcAft>
                  <a:spcPts val="0"/>
                </a:spcAft>
                <a:buClr>
                  <a:srgbClr val="000000"/>
                </a:buClr>
                <a:buSzPts val="700"/>
                <a:buFont typeface="Arial"/>
                <a:buNone/>
              </a:pPr>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g76b8625183_0_163"/>
          <p:cNvSpPr txBox="1">
            <a:spLocks noGrp="1"/>
          </p:cNvSpPr>
          <p:nvPr>
            <p:ph type="title"/>
          </p:nvPr>
        </p:nvSpPr>
        <p:spPr>
          <a:xfrm>
            <a:off x="0" y="0"/>
            <a:ext cx="12192000" cy="7350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400"/>
              <a:buFont typeface="Arial"/>
              <a:buNone/>
            </a:pPr>
            <a:r>
              <a:rPr lang="en-IN" sz="2000">
                <a:latin typeface="Quattrocento Sans"/>
                <a:ea typeface="Quattrocento Sans"/>
                <a:cs typeface="Quattrocento Sans"/>
                <a:sym typeface="Quattrocento Sans"/>
              </a:rPr>
              <a:t>        PIPELINE - Cont</a:t>
            </a:r>
            <a:endParaRPr sz="1800">
              <a:latin typeface="Quattrocento Sans"/>
              <a:ea typeface="Quattrocento Sans"/>
              <a:cs typeface="Quattrocento Sans"/>
              <a:sym typeface="Quattrocento Sans"/>
            </a:endParaRPr>
          </a:p>
        </p:txBody>
      </p:sp>
      <p:sp>
        <p:nvSpPr>
          <p:cNvPr id="765" name="Google Shape;765;g76b8625183_0_163"/>
          <p:cNvSpPr txBox="1">
            <a:spLocks noGrp="1"/>
          </p:cNvSpPr>
          <p:nvPr>
            <p:ph type="body" idx="1"/>
          </p:nvPr>
        </p:nvSpPr>
        <p:spPr>
          <a:xfrm>
            <a:off x="0" y="1072600"/>
            <a:ext cx="12192000" cy="4351200"/>
          </a:xfrm>
          <a:prstGeom prst="rect">
            <a:avLst/>
          </a:prstGeom>
        </p:spPr>
        <p:txBody>
          <a:bodyPr spcFirstLastPara="1" wrap="square" lIns="68575" tIns="34275" rIns="68575" bIns="34275" anchor="t" anchorCtr="0">
            <a:noAutofit/>
          </a:bodyPr>
          <a:lstStyle/>
          <a:p>
            <a:pPr marL="285750" lvl="0" indent="-285750" algn="l" rtl="0">
              <a:lnSpc>
                <a:spcPct val="100000"/>
              </a:lnSpc>
              <a:spcBef>
                <a:spcPts val="0"/>
              </a:spcBef>
              <a:spcAft>
                <a:spcPts val="0"/>
              </a:spcAft>
              <a:buSzPts val="1200"/>
              <a:buChar char="•"/>
            </a:pPr>
            <a:r>
              <a:rPr lang="en-IN" sz="1200">
                <a:latin typeface="Quattrocento Sans"/>
                <a:ea typeface="Quattrocento Sans"/>
                <a:cs typeface="Quattrocento Sans"/>
                <a:sym typeface="Quattrocento Sans"/>
              </a:rPr>
              <a:t>We pass a mix of operator specific arguments (bash _ commands) and an argument common to all operators inherited from BaseOperator to the operator’s Constructor </a:t>
            </a:r>
            <a:endParaRPr sz="1400">
              <a:latin typeface="Arial"/>
              <a:ea typeface="Arial"/>
              <a:cs typeface="Arial"/>
              <a:sym typeface="Arial"/>
            </a:endParaRPr>
          </a:p>
          <a:p>
            <a:pPr marL="285750" lvl="0" indent="-209550" algn="l" rtl="0">
              <a:lnSpc>
                <a:spcPct val="100000"/>
              </a:lnSpc>
              <a:spcBef>
                <a:spcPts val="0"/>
              </a:spcBef>
              <a:spcAft>
                <a:spcPts val="0"/>
              </a:spcAft>
              <a:buClr>
                <a:schemeClr val="dk1"/>
              </a:buClr>
              <a:buSzPts val="1200"/>
              <a:buFont typeface="Arial"/>
              <a:buNone/>
            </a:pPr>
            <a:endParaRPr sz="1200">
              <a:latin typeface="Quattrocento Sans"/>
              <a:ea typeface="Quattrocento Sans"/>
              <a:cs typeface="Quattrocento Sans"/>
              <a:sym typeface="Quattrocento Sans"/>
            </a:endParaRPr>
          </a:p>
          <a:p>
            <a:pPr marL="285750" lvl="0" indent="-285750" algn="l" rtl="0">
              <a:lnSpc>
                <a:spcPct val="100000"/>
              </a:lnSpc>
              <a:spcBef>
                <a:spcPts val="0"/>
              </a:spcBef>
              <a:spcAft>
                <a:spcPts val="0"/>
              </a:spcAft>
              <a:buSzPts val="1200"/>
              <a:buChar char="•"/>
            </a:pPr>
            <a:r>
              <a:rPr lang="en-IN" sz="1200">
                <a:latin typeface="Quattrocento Sans"/>
                <a:ea typeface="Quattrocento Sans"/>
                <a:cs typeface="Quattrocento Sans"/>
                <a:sym typeface="Quattrocento Sans"/>
              </a:rPr>
              <a:t>This is simpler than passing every argument for every Constructor call</a:t>
            </a:r>
            <a:endParaRPr sz="1400">
              <a:latin typeface="Arial"/>
              <a:ea typeface="Arial"/>
              <a:cs typeface="Arial"/>
              <a:sym typeface="Arial"/>
            </a:endParaRPr>
          </a:p>
          <a:p>
            <a:pPr marL="285750" lvl="0" indent="-209550" algn="l" rtl="0">
              <a:lnSpc>
                <a:spcPct val="100000"/>
              </a:lnSpc>
              <a:spcBef>
                <a:spcPts val="0"/>
              </a:spcBef>
              <a:spcAft>
                <a:spcPts val="0"/>
              </a:spcAft>
              <a:buClr>
                <a:schemeClr val="dk1"/>
              </a:buClr>
              <a:buSzPts val="1200"/>
              <a:buFont typeface="Arial"/>
              <a:buNone/>
            </a:pPr>
            <a:endParaRPr sz="1200">
              <a:latin typeface="Quattrocento Sans"/>
              <a:ea typeface="Quattrocento Sans"/>
              <a:cs typeface="Quattrocento Sans"/>
              <a:sym typeface="Quattrocento Sans"/>
            </a:endParaRPr>
          </a:p>
          <a:p>
            <a:pPr marL="285750" lvl="0" indent="-285750" algn="l" rtl="0">
              <a:lnSpc>
                <a:spcPct val="100000"/>
              </a:lnSpc>
              <a:spcBef>
                <a:spcPts val="0"/>
              </a:spcBef>
              <a:spcAft>
                <a:spcPts val="0"/>
              </a:spcAft>
              <a:buSzPts val="1200"/>
              <a:buChar char="•"/>
            </a:pPr>
            <a:r>
              <a:rPr lang="en-IN" sz="1200">
                <a:latin typeface="Quattrocento Sans"/>
                <a:ea typeface="Quattrocento Sans"/>
                <a:cs typeface="Quattrocento Sans"/>
                <a:sym typeface="Quattrocento Sans"/>
              </a:rPr>
              <a:t>Also notice that in the second task we override the retries parameter with 3</a:t>
            </a:r>
            <a:endParaRPr sz="1400">
              <a:latin typeface="Arial"/>
              <a:ea typeface="Arial"/>
              <a:cs typeface="Arial"/>
              <a:sym typeface="Arial"/>
            </a:endParaRPr>
          </a:p>
          <a:p>
            <a:pPr marL="285750" lvl="0" indent="-209550" algn="l" rtl="0">
              <a:lnSpc>
                <a:spcPct val="100000"/>
              </a:lnSpc>
              <a:spcBef>
                <a:spcPts val="0"/>
              </a:spcBef>
              <a:spcAft>
                <a:spcPts val="0"/>
              </a:spcAft>
              <a:buClr>
                <a:schemeClr val="dk1"/>
              </a:buClr>
              <a:buSzPts val="1200"/>
              <a:buFont typeface="Arial"/>
              <a:buNone/>
            </a:pPr>
            <a:endParaRPr sz="1200">
              <a:latin typeface="Quattrocento Sans"/>
              <a:ea typeface="Quattrocento Sans"/>
              <a:cs typeface="Quattrocento Sans"/>
              <a:sym typeface="Quattrocento Sans"/>
            </a:endParaRPr>
          </a:p>
          <a:p>
            <a:pPr marL="285750" lvl="0" indent="-209550" algn="l" rtl="0">
              <a:lnSpc>
                <a:spcPct val="100000"/>
              </a:lnSpc>
              <a:spcBef>
                <a:spcPts val="0"/>
              </a:spcBef>
              <a:spcAft>
                <a:spcPts val="0"/>
              </a:spcAft>
              <a:buClr>
                <a:schemeClr val="dk1"/>
              </a:buClr>
              <a:buSzPts val="1200"/>
              <a:buFont typeface="Arial"/>
              <a:buNone/>
            </a:pPr>
            <a:endParaRPr sz="1200">
              <a:latin typeface="Quattrocento Sans"/>
              <a:ea typeface="Quattrocento Sans"/>
              <a:cs typeface="Quattrocento Sans"/>
              <a:sym typeface="Quattrocento Sans"/>
            </a:endParaRPr>
          </a:p>
          <a:p>
            <a:pPr marL="0" lvl="0" indent="0" algn="l" rtl="0">
              <a:lnSpc>
                <a:spcPct val="100000"/>
              </a:lnSpc>
              <a:spcBef>
                <a:spcPts val="0"/>
              </a:spcBef>
              <a:spcAft>
                <a:spcPts val="0"/>
              </a:spcAft>
              <a:buClr>
                <a:schemeClr val="dk1"/>
              </a:buClr>
              <a:buFont typeface="Arial"/>
              <a:buNone/>
            </a:pPr>
            <a:endParaRPr sz="1200">
              <a:latin typeface="Quattrocento Sans"/>
              <a:ea typeface="Quattrocento Sans"/>
              <a:cs typeface="Quattrocento Sans"/>
              <a:sym typeface="Quattrocento Sans"/>
            </a:endParaRPr>
          </a:p>
          <a:p>
            <a:pPr marL="0" lvl="0" indent="0" algn="l" rtl="0">
              <a:lnSpc>
                <a:spcPct val="100000"/>
              </a:lnSpc>
              <a:spcBef>
                <a:spcPts val="0"/>
              </a:spcBef>
              <a:spcAft>
                <a:spcPts val="0"/>
              </a:spcAft>
              <a:buClr>
                <a:schemeClr val="dk1"/>
              </a:buClr>
              <a:buFont typeface="Arial"/>
              <a:buNone/>
            </a:pPr>
            <a:endParaRPr sz="1200">
              <a:latin typeface="Quattrocento Sans"/>
              <a:ea typeface="Quattrocento Sans"/>
              <a:cs typeface="Quattrocento Sans"/>
              <a:sym typeface="Quattrocento Sans"/>
            </a:endParaRPr>
          </a:p>
          <a:p>
            <a:pPr marL="0" lvl="0" indent="0" algn="l" rtl="0">
              <a:lnSpc>
                <a:spcPct val="100000"/>
              </a:lnSpc>
              <a:spcBef>
                <a:spcPts val="0"/>
              </a:spcBef>
              <a:spcAft>
                <a:spcPts val="0"/>
              </a:spcAft>
              <a:buClr>
                <a:schemeClr val="dk1"/>
              </a:buClr>
              <a:buFont typeface="Arial"/>
              <a:buNone/>
            </a:pPr>
            <a:r>
              <a:rPr lang="en-IN" sz="1200">
                <a:latin typeface="Quattrocento Sans"/>
                <a:ea typeface="Quattrocento Sans"/>
                <a:cs typeface="Quattrocento Sans"/>
                <a:sym typeface="Quattrocento Sans"/>
              </a:rPr>
              <a:t>The precedence rules for a task as follows:</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endParaRPr sz="1200">
              <a:latin typeface="Quattrocento Sans"/>
              <a:ea typeface="Quattrocento Sans"/>
              <a:cs typeface="Quattrocento Sans"/>
              <a:sym typeface="Quattrocento Sans"/>
            </a:endParaRPr>
          </a:p>
          <a:p>
            <a:pPr marL="457200" lvl="0" indent="-304800" algn="l" rtl="0">
              <a:lnSpc>
                <a:spcPct val="100000"/>
              </a:lnSpc>
              <a:spcBef>
                <a:spcPts val="0"/>
              </a:spcBef>
              <a:spcAft>
                <a:spcPts val="0"/>
              </a:spcAft>
              <a:buSzPts val="1200"/>
              <a:buFont typeface="Quattrocento Sans"/>
              <a:buChar char="•"/>
            </a:pPr>
            <a:r>
              <a:rPr lang="en-IN" sz="1200">
                <a:latin typeface="Quattrocento Sans"/>
                <a:ea typeface="Quattrocento Sans"/>
                <a:cs typeface="Quattrocento Sans"/>
                <a:sym typeface="Quattrocento Sans"/>
              </a:rPr>
              <a:t>Explicitly passed  arguments</a:t>
            </a:r>
            <a:endParaRPr sz="1400">
              <a:latin typeface="Arial"/>
              <a:ea typeface="Arial"/>
              <a:cs typeface="Arial"/>
              <a:sym typeface="Arial"/>
            </a:endParaRPr>
          </a:p>
          <a:p>
            <a:pPr marL="457200" lvl="0" indent="-304800" algn="l" rtl="0">
              <a:lnSpc>
                <a:spcPct val="100000"/>
              </a:lnSpc>
              <a:spcBef>
                <a:spcPts val="0"/>
              </a:spcBef>
              <a:spcAft>
                <a:spcPts val="0"/>
              </a:spcAft>
              <a:buSzPts val="1200"/>
              <a:buFont typeface="Quattrocento Sans"/>
              <a:buChar char="•"/>
            </a:pPr>
            <a:r>
              <a:rPr lang="en-IN" sz="1200">
                <a:latin typeface="Quattrocento Sans"/>
                <a:ea typeface="Quattrocento Sans"/>
                <a:cs typeface="Quattrocento Sans"/>
                <a:sym typeface="Quattrocento Sans"/>
              </a:rPr>
              <a:t>Values that Exist in the default _ args  dictionary.</a:t>
            </a:r>
            <a:endParaRPr sz="1400">
              <a:latin typeface="Arial"/>
              <a:ea typeface="Arial"/>
              <a:cs typeface="Arial"/>
              <a:sym typeface="Arial"/>
            </a:endParaRPr>
          </a:p>
          <a:p>
            <a:pPr marL="457200" lvl="0" indent="-304800" algn="l" rtl="0">
              <a:lnSpc>
                <a:spcPct val="100000"/>
              </a:lnSpc>
              <a:spcBef>
                <a:spcPts val="0"/>
              </a:spcBef>
              <a:spcAft>
                <a:spcPts val="0"/>
              </a:spcAft>
              <a:buSzPts val="1200"/>
              <a:buFont typeface="Quattrocento Sans"/>
              <a:buChar char="•"/>
            </a:pPr>
            <a:r>
              <a:rPr lang="en-IN" sz="1200">
                <a:latin typeface="Quattrocento Sans"/>
                <a:ea typeface="Quattrocento Sans"/>
                <a:cs typeface="Quattrocento Sans"/>
                <a:sym typeface="Quattrocento Sans"/>
              </a:rPr>
              <a:t>The operator’s default value, if one exists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endParaRPr sz="1200">
              <a:latin typeface="Quattrocento Sans"/>
              <a:ea typeface="Quattrocento Sans"/>
              <a:cs typeface="Quattrocento Sans"/>
              <a:sym typeface="Quattrocento Sans"/>
            </a:endParaRPr>
          </a:p>
          <a:p>
            <a:pPr marL="0" lvl="0" indent="0" algn="l" rtl="0">
              <a:lnSpc>
                <a:spcPct val="100000"/>
              </a:lnSpc>
              <a:spcBef>
                <a:spcPts val="0"/>
              </a:spcBef>
              <a:spcAft>
                <a:spcPts val="0"/>
              </a:spcAft>
              <a:buClr>
                <a:schemeClr val="dk1"/>
              </a:buClr>
              <a:buFont typeface="Arial"/>
              <a:buNone/>
            </a:pPr>
            <a:r>
              <a:rPr lang="en-IN" sz="1200">
                <a:latin typeface="Quattrocento Sans"/>
                <a:ea typeface="Quattrocento Sans"/>
                <a:cs typeface="Quattrocento Sans"/>
                <a:sym typeface="Quattrocento Sans"/>
              </a:rPr>
              <a:t>A task must include or inherit the arguments task_id and owner, otherwise airflow will raise an exception.</a:t>
            </a:r>
            <a:endParaRPr sz="1400">
              <a:latin typeface="Arial"/>
              <a:ea typeface="Arial"/>
              <a:cs typeface="Arial"/>
              <a:sym typeface="Arial"/>
            </a:endParaRPr>
          </a:p>
          <a:p>
            <a:pPr marL="0" lvl="0" indent="0" algn="l" rtl="0">
              <a:spcBef>
                <a:spcPts val="1067"/>
              </a:spcBef>
              <a:spcAft>
                <a:spcPts val="0"/>
              </a:spcAft>
              <a:buNone/>
            </a:pPr>
            <a:endParaRPr/>
          </a:p>
        </p:txBody>
      </p:sp>
      <p:sp>
        <p:nvSpPr>
          <p:cNvPr id="766" name="Google Shape;766;g76b8625183_0_163"/>
          <p:cNvSpPr txBox="1">
            <a:spLocks noGrp="1"/>
          </p:cNvSpPr>
          <p:nvPr>
            <p:ph type="sldNum" idx="12"/>
          </p:nvPr>
        </p:nvSpPr>
        <p:spPr>
          <a:xfrm>
            <a:off x="5949043" y="6454211"/>
            <a:ext cx="446400" cy="3651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rgbClr val="000000"/>
              </a:buClr>
              <a:buSzPts val="700"/>
              <a:buFont typeface="Arial"/>
              <a:buNone/>
            </a:pPr>
            <a:fld id="{00000000-1234-1234-1234-123412341234}" type="slidenum">
              <a:rPr lang="en-IN"/>
              <a:pPr marL="0" lvl="0" indent="0" algn="ctr" rtl="0">
                <a:spcBef>
                  <a:spcPts val="0"/>
                </a:spcBef>
                <a:spcAft>
                  <a:spcPts val="0"/>
                </a:spcAft>
                <a:buClr>
                  <a:srgbClr val="000000"/>
                </a:buClr>
                <a:buSzPts val="700"/>
                <a:buFont typeface="Arial"/>
                <a:buNone/>
              </a:pPr>
              <a:t>39</a:t>
            </a:fld>
            <a:endParaRPr/>
          </a:p>
        </p:txBody>
      </p:sp>
      <p:pic>
        <p:nvPicPr>
          <p:cNvPr id="767" name="Google Shape;767;g76b8625183_0_163"/>
          <p:cNvPicPr preferRelativeResize="0"/>
          <p:nvPr/>
        </p:nvPicPr>
        <p:blipFill>
          <a:blip r:embed="rId3">
            <a:alphaModFix/>
          </a:blip>
          <a:stretch>
            <a:fillRect/>
          </a:stretch>
        </p:blipFill>
        <p:spPr>
          <a:xfrm>
            <a:off x="53790" y="143215"/>
            <a:ext cx="448575" cy="448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76b8625183_0_136"/>
          <p:cNvSpPr txBox="1">
            <a:spLocks noGrp="1"/>
          </p:cNvSpPr>
          <p:nvPr>
            <p:ph type="title"/>
          </p:nvPr>
        </p:nvSpPr>
        <p:spPr>
          <a:xfrm>
            <a:off x="0" y="0"/>
            <a:ext cx="12192000" cy="671400"/>
          </a:xfrm>
          <a:prstGeom prst="rect">
            <a:avLst/>
          </a:prstGeom>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IN" sz="1800">
                <a:latin typeface="Quattrocento Sans"/>
                <a:ea typeface="Quattrocento Sans"/>
                <a:cs typeface="Quattrocento Sans"/>
                <a:sym typeface="Quattrocento Sans"/>
              </a:rPr>
              <a:t>      Airflow and Workflow</a:t>
            </a:r>
            <a:endParaRPr sz="1800"/>
          </a:p>
        </p:txBody>
      </p:sp>
      <p:sp>
        <p:nvSpPr>
          <p:cNvPr id="96" name="Google Shape;96;g76b8625183_0_136"/>
          <p:cNvSpPr txBox="1">
            <a:spLocks noGrp="1"/>
          </p:cNvSpPr>
          <p:nvPr>
            <p:ph type="body" idx="1"/>
          </p:nvPr>
        </p:nvSpPr>
        <p:spPr>
          <a:xfrm>
            <a:off x="-44775" y="3309313"/>
            <a:ext cx="12236700" cy="3001800"/>
          </a:xfrm>
          <a:prstGeom prst="rect">
            <a:avLst/>
          </a:prstGeom>
        </p:spPr>
        <p:txBody>
          <a:bodyPr spcFirstLastPara="1" wrap="square" lIns="68575" tIns="34275" rIns="68575" bIns="34275" anchor="t" anchorCtr="0">
            <a:noAutofit/>
          </a:bodyPr>
          <a:lstStyle/>
          <a:p>
            <a:pPr marL="457200" lvl="0" indent="0" algn="l" rtl="0">
              <a:lnSpc>
                <a:spcPct val="100000"/>
              </a:lnSpc>
              <a:spcBef>
                <a:spcPts val="0"/>
              </a:spcBef>
              <a:spcAft>
                <a:spcPts val="0"/>
              </a:spcAft>
              <a:buNone/>
            </a:pPr>
            <a:endParaRPr sz="1200">
              <a:solidFill>
                <a:srgbClr val="000000"/>
              </a:solidFill>
              <a:latin typeface="Quattrocento Sans"/>
              <a:ea typeface="Quattrocento Sans"/>
              <a:cs typeface="Quattrocento Sans"/>
              <a:sym typeface="Quattrocento Sans"/>
            </a:endParaRPr>
          </a:p>
          <a:p>
            <a:pPr marL="457200" lvl="0" indent="0" algn="l" rtl="0">
              <a:lnSpc>
                <a:spcPct val="100000"/>
              </a:lnSpc>
              <a:spcBef>
                <a:spcPts val="0"/>
              </a:spcBef>
              <a:spcAft>
                <a:spcPts val="0"/>
              </a:spcAft>
              <a:buNone/>
            </a:pPr>
            <a:endParaRPr sz="1200">
              <a:solidFill>
                <a:srgbClr val="000000"/>
              </a:solidFill>
              <a:latin typeface="Quattrocento Sans"/>
              <a:ea typeface="Quattrocento Sans"/>
              <a:cs typeface="Quattrocento Sans"/>
              <a:sym typeface="Quattrocento Sans"/>
            </a:endParaRPr>
          </a:p>
          <a:p>
            <a:pPr marL="457200" lvl="0" indent="0" algn="l" rtl="0">
              <a:lnSpc>
                <a:spcPct val="100000"/>
              </a:lnSpc>
              <a:spcBef>
                <a:spcPts val="0"/>
              </a:spcBef>
              <a:spcAft>
                <a:spcPts val="0"/>
              </a:spcAft>
              <a:buNone/>
            </a:pPr>
            <a:endParaRPr sz="1200">
              <a:solidFill>
                <a:srgbClr val="000000"/>
              </a:solidFill>
              <a:latin typeface="Quattrocento Sans"/>
              <a:ea typeface="Quattrocento Sans"/>
              <a:cs typeface="Quattrocento Sans"/>
              <a:sym typeface="Quattrocento Sans"/>
            </a:endParaRPr>
          </a:p>
          <a:p>
            <a:pPr marL="457200" lvl="0" indent="0" algn="l" rtl="0">
              <a:lnSpc>
                <a:spcPct val="100000"/>
              </a:lnSpc>
              <a:spcBef>
                <a:spcPts val="0"/>
              </a:spcBef>
              <a:spcAft>
                <a:spcPts val="0"/>
              </a:spcAft>
              <a:buNone/>
            </a:pPr>
            <a:endParaRPr sz="1200">
              <a:solidFill>
                <a:srgbClr val="000000"/>
              </a:solidFill>
              <a:latin typeface="Quattrocento Sans"/>
              <a:ea typeface="Quattrocento Sans"/>
              <a:cs typeface="Quattrocento Sans"/>
              <a:sym typeface="Quattrocento Sans"/>
            </a:endParaRPr>
          </a:p>
          <a:p>
            <a:pPr marL="457200" lvl="0" indent="0" algn="l" rtl="0">
              <a:lnSpc>
                <a:spcPct val="100000"/>
              </a:lnSpc>
              <a:spcBef>
                <a:spcPts val="0"/>
              </a:spcBef>
              <a:spcAft>
                <a:spcPts val="0"/>
              </a:spcAft>
              <a:buNone/>
            </a:pPr>
            <a:endParaRPr sz="1200">
              <a:solidFill>
                <a:srgbClr val="000000"/>
              </a:solidFill>
              <a:latin typeface="Quattrocento Sans"/>
              <a:ea typeface="Quattrocento Sans"/>
              <a:cs typeface="Quattrocento Sans"/>
              <a:sym typeface="Quattrocento Sans"/>
            </a:endParaRPr>
          </a:p>
          <a:p>
            <a:pPr marL="457200" lvl="0" indent="-304800" algn="l" rtl="0">
              <a:lnSpc>
                <a:spcPct val="100000"/>
              </a:lnSpc>
              <a:spcBef>
                <a:spcPts val="0"/>
              </a:spcBef>
              <a:spcAft>
                <a:spcPts val="0"/>
              </a:spcAft>
              <a:buClr>
                <a:srgbClr val="000000"/>
              </a:buClr>
              <a:buSzPts val="1200"/>
              <a:buFont typeface="Quattrocento Sans"/>
              <a:buChar char="•"/>
            </a:pPr>
            <a:r>
              <a:rPr lang="en-IN" sz="1200" dirty="0">
                <a:solidFill>
                  <a:srgbClr val="000000"/>
                </a:solidFill>
                <a:latin typeface="Quattrocento Sans"/>
                <a:ea typeface="Quattrocento Sans"/>
                <a:cs typeface="Quattrocento Sans"/>
                <a:sym typeface="Quattrocento Sans"/>
              </a:rPr>
              <a:t>Download data from source.</a:t>
            </a:r>
            <a:endParaRPr sz="1200">
              <a:solidFill>
                <a:srgbClr val="000000"/>
              </a:solidFill>
              <a:latin typeface="Arial"/>
              <a:ea typeface="Arial"/>
              <a:cs typeface="Arial"/>
              <a:sym typeface="Arial"/>
            </a:endParaRPr>
          </a:p>
          <a:p>
            <a:pPr marL="457200" lvl="0" indent="0" algn="l" rtl="0">
              <a:lnSpc>
                <a:spcPct val="100000"/>
              </a:lnSpc>
              <a:spcBef>
                <a:spcPts val="0"/>
              </a:spcBef>
              <a:spcAft>
                <a:spcPts val="0"/>
              </a:spcAft>
              <a:buNone/>
            </a:pPr>
            <a:endParaRPr sz="1200">
              <a:solidFill>
                <a:srgbClr val="000000"/>
              </a:solidFill>
              <a:latin typeface="Quattrocento Sans"/>
              <a:ea typeface="Quattrocento Sans"/>
              <a:cs typeface="Quattrocento Sans"/>
              <a:sym typeface="Quattrocento Sans"/>
            </a:endParaRPr>
          </a:p>
          <a:p>
            <a:pPr marL="457200" lvl="0" indent="-304800" algn="l" rtl="0">
              <a:lnSpc>
                <a:spcPct val="100000"/>
              </a:lnSpc>
              <a:spcBef>
                <a:spcPts val="0"/>
              </a:spcBef>
              <a:spcAft>
                <a:spcPts val="0"/>
              </a:spcAft>
              <a:buClr>
                <a:srgbClr val="000000"/>
              </a:buClr>
              <a:buSzPts val="1200"/>
              <a:buFont typeface="Quattrocento Sans"/>
              <a:buChar char="•"/>
            </a:pPr>
            <a:r>
              <a:rPr lang="en-IN" sz="1200" dirty="0">
                <a:solidFill>
                  <a:srgbClr val="000000"/>
                </a:solidFill>
                <a:latin typeface="Quattrocento Sans"/>
                <a:ea typeface="Quattrocento Sans"/>
                <a:cs typeface="Quattrocento Sans"/>
                <a:sym typeface="Quattrocento Sans"/>
              </a:rPr>
              <a:t>Send data somewhere else to process.</a:t>
            </a:r>
            <a:endParaRPr sz="1200">
              <a:solidFill>
                <a:srgbClr val="000000"/>
              </a:solidFill>
              <a:latin typeface="Arial"/>
              <a:ea typeface="Arial"/>
              <a:cs typeface="Arial"/>
              <a:sym typeface="Arial"/>
            </a:endParaRPr>
          </a:p>
          <a:p>
            <a:pPr marL="457200" lvl="0" indent="0" algn="l" rtl="0">
              <a:lnSpc>
                <a:spcPct val="100000"/>
              </a:lnSpc>
              <a:spcBef>
                <a:spcPts val="0"/>
              </a:spcBef>
              <a:spcAft>
                <a:spcPts val="0"/>
              </a:spcAft>
              <a:buNone/>
            </a:pPr>
            <a:endParaRPr sz="1200">
              <a:solidFill>
                <a:srgbClr val="000000"/>
              </a:solidFill>
              <a:latin typeface="Quattrocento Sans"/>
              <a:ea typeface="Quattrocento Sans"/>
              <a:cs typeface="Quattrocento Sans"/>
              <a:sym typeface="Quattrocento Sans"/>
            </a:endParaRPr>
          </a:p>
          <a:p>
            <a:pPr marL="457200" lvl="0" indent="-304800" algn="l" rtl="0">
              <a:lnSpc>
                <a:spcPct val="100000"/>
              </a:lnSpc>
              <a:spcBef>
                <a:spcPts val="0"/>
              </a:spcBef>
              <a:spcAft>
                <a:spcPts val="0"/>
              </a:spcAft>
              <a:buClr>
                <a:srgbClr val="000000"/>
              </a:buClr>
              <a:buSzPts val="1200"/>
              <a:buFont typeface="Quattrocento Sans"/>
              <a:buChar char="•"/>
            </a:pPr>
            <a:r>
              <a:rPr lang="en-IN" sz="1200" dirty="0">
                <a:solidFill>
                  <a:srgbClr val="000000"/>
                </a:solidFill>
                <a:latin typeface="Quattrocento Sans"/>
                <a:ea typeface="Quattrocento Sans"/>
                <a:cs typeface="Quattrocento Sans"/>
                <a:sym typeface="Quattrocento Sans"/>
              </a:rPr>
              <a:t>Monitor when the process is completed.</a:t>
            </a:r>
            <a:endParaRPr sz="1200">
              <a:solidFill>
                <a:srgbClr val="000000"/>
              </a:solidFill>
              <a:latin typeface="Arial"/>
              <a:ea typeface="Arial"/>
              <a:cs typeface="Arial"/>
              <a:sym typeface="Arial"/>
            </a:endParaRPr>
          </a:p>
          <a:p>
            <a:pPr marL="457200" lvl="0" indent="0" algn="l" rtl="0">
              <a:lnSpc>
                <a:spcPct val="100000"/>
              </a:lnSpc>
              <a:spcBef>
                <a:spcPts val="0"/>
              </a:spcBef>
              <a:spcAft>
                <a:spcPts val="0"/>
              </a:spcAft>
              <a:buNone/>
            </a:pPr>
            <a:endParaRPr sz="1200">
              <a:solidFill>
                <a:srgbClr val="000000"/>
              </a:solidFill>
              <a:latin typeface="Quattrocento Sans"/>
              <a:ea typeface="Quattrocento Sans"/>
              <a:cs typeface="Quattrocento Sans"/>
              <a:sym typeface="Quattrocento Sans"/>
            </a:endParaRPr>
          </a:p>
          <a:p>
            <a:pPr marL="457200" lvl="0" indent="-304800" algn="l" rtl="0">
              <a:lnSpc>
                <a:spcPct val="100000"/>
              </a:lnSpc>
              <a:spcBef>
                <a:spcPts val="0"/>
              </a:spcBef>
              <a:spcAft>
                <a:spcPts val="0"/>
              </a:spcAft>
              <a:buClr>
                <a:srgbClr val="000000"/>
              </a:buClr>
              <a:buSzPts val="1200"/>
              <a:buFont typeface="Quattrocento Sans"/>
              <a:buChar char="•"/>
            </a:pPr>
            <a:r>
              <a:rPr lang="en-IN" sz="1200">
                <a:solidFill>
                  <a:srgbClr val="000000"/>
                </a:solidFill>
                <a:latin typeface="Quattrocento Sans"/>
                <a:ea typeface="Quattrocento Sans"/>
                <a:cs typeface="Quattrocento Sans"/>
                <a:sym typeface="Quattrocento Sans"/>
              </a:rPr>
              <a:t>Get the result and generate the support.</a:t>
            </a:r>
            <a:endParaRPr sz="1200">
              <a:solidFill>
                <a:srgbClr val="000000"/>
              </a:solidFill>
              <a:latin typeface="Arial"/>
              <a:ea typeface="Arial"/>
              <a:cs typeface="Arial"/>
              <a:sym typeface="Arial"/>
            </a:endParaRPr>
          </a:p>
          <a:p>
            <a:pPr marL="457200" lvl="0" indent="0" algn="l" rtl="0">
              <a:lnSpc>
                <a:spcPct val="100000"/>
              </a:lnSpc>
              <a:spcBef>
                <a:spcPts val="0"/>
              </a:spcBef>
              <a:spcAft>
                <a:spcPts val="0"/>
              </a:spcAft>
              <a:buNone/>
            </a:pPr>
            <a:endParaRPr sz="1200">
              <a:solidFill>
                <a:srgbClr val="000000"/>
              </a:solidFill>
              <a:latin typeface="Quattrocento Sans"/>
              <a:ea typeface="Quattrocento Sans"/>
              <a:cs typeface="Quattrocento Sans"/>
              <a:sym typeface="Quattrocento Sans"/>
            </a:endParaRPr>
          </a:p>
          <a:p>
            <a:pPr marL="457200" lvl="0" indent="-304800" algn="l" rtl="0">
              <a:lnSpc>
                <a:spcPct val="100000"/>
              </a:lnSpc>
              <a:spcBef>
                <a:spcPts val="0"/>
              </a:spcBef>
              <a:spcAft>
                <a:spcPts val="0"/>
              </a:spcAft>
              <a:buClr>
                <a:srgbClr val="000000"/>
              </a:buClr>
              <a:buSzPts val="1200"/>
              <a:buFont typeface="Quattrocento Sans"/>
              <a:buChar char="•"/>
            </a:pPr>
            <a:r>
              <a:rPr lang="en-IN" sz="1200" dirty="0">
                <a:solidFill>
                  <a:srgbClr val="000000"/>
                </a:solidFill>
                <a:latin typeface="Quattrocento Sans"/>
                <a:ea typeface="Quattrocento Sans"/>
                <a:cs typeface="Quattrocento Sans"/>
                <a:sym typeface="Quattrocento Sans"/>
              </a:rPr>
              <a:t>Send the report out by email </a:t>
            </a:r>
            <a:endParaRPr sz="1200">
              <a:solidFill>
                <a:srgbClr val="000000"/>
              </a:solidFill>
              <a:latin typeface="Arial"/>
              <a:ea typeface="Arial"/>
              <a:cs typeface="Arial"/>
              <a:sym typeface="Arial"/>
            </a:endParaRPr>
          </a:p>
          <a:p>
            <a:pPr marL="457200" lvl="0" indent="0" algn="l" rtl="0">
              <a:spcBef>
                <a:spcPts val="1067"/>
              </a:spcBef>
              <a:spcAft>
                <a:spcPts val="0"/>
              </a:spcAft>
              <a:buNone/>
            </a:pPr>
            <a:endParaRPr sz="1200"/>
          </a:p>
        </p:txBody>
      </p:sp>
      <p:sp>
        <p:nvSpPr>
          <p:cNvPr id="97" name="Google Shape;97;g76b8625183_0_136"/>
          <p:cNvSpPr txBox="1">
            <a:spLocks noGrp="1"/>
          </p:cNvSpPr>
          <p:nvPr>
            <p:ph type="sldNum" idx="12"/>
          </p:nvPr>
        </p:nvSpPr>
        <p:spPr>
          <a:xfrm>
            <a:off x="5949043" y="6454211"/>
            <a:ext cx="446400" cy="3651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rgbClr val="000000"/>
              </a:buClr>
              <a:buSzPts val="700"/>
              <a:buFont typeface="Arial"/>
              <a:buNone/>
            </a:pPr>
            <a:fld id="{00000000-1234-1234-1234-123412341234}" type="slidenum">
              <a:rPr lang="en-IN"/>
              <a:pPr marL="0" lvl="0" indent="0" algn="ctr" rtl="0">
                <a:spcBef>
                  <a:spcPts val="0"/>
                </a:spcBef>
                <a:spcAft>
                  <a:spcPts val="0"/>
                </a:spcAft>
                <a:buClr>
                  <a:srgbClr val="000000"/>
                </a:buClr>
                <a:buSzPts val="700"/>
                <a:buFont typeface="Arial"/>
                <a:buNone/>
              </a:pPr>
              <a:t>4</a:t>
            </a:fld>
            <a:endParaRPr/>
          </a:p>
        </p:txBody>
      </p:sp>
      <p:sp>
        <p:nvSpPr>
          <p:cNvPr id="98" name="Google Shape;98;g76b8625183_0_136"/>
          <p:cNvSpPr/>
          <p:nvPr/>
        </p:nvSpPr>
        <p:spPr>
          <a:xfrm>
            <a:off x="467325" y="3448348"/>
            <a:ext cx="1559400" cy="471600"/>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200" b="0" i="0" u="none" strike="noStrike" cap="none">
                <a:solidFill>
                  <a:schemeClr val="dk1"/>
                </a:solidFill>
                <a:latin typeface="Quattrocento Sans"/>
                <a:ea typeface="Quattrocento Sans"/>
                <a:cs typeface="Quattrocento Sans"/>
                <a:sym typeface="Quattrocento Sans"/>
              </a:rPr>
              <a:t>Download_data</a:t>
            </a:r>
            <a:endParaRPr sz="1200" b="0" i="0" u="none" strike="noStrike" cap="none">
              <a:solidFill>
                <a:schemeClr val="dk1"/>
              </a:solidFill>
              <a:latin typeface="Quattrocento Sans"/>
              <a:ea typeface="Quattrocento Sans"/>
              <a:cs typeface="Quattrocento Sans"/>
              <a:sym typeface="Quattrocento Sans"/>
            </a:endParaRPr>
          </a:p>
        </p:txBody>
      </p:sp>
      <p:sp>
        <p:nvSpPr>
          <p:cNvPr id="99" name="Google Shape;99;g76b8625183_0_136"/>
          <p:cNvSpPr/>
          <p:nvPr/>
        </p:nvSpPr>
        <p:spPr>
          <a:xfrm>
            <a:off x="2421254" y="3443536"/>
            <a:ext cx="2310000" cy="471600"/>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200" b="0" i="0" u="none" strike="noStrike" cap="none">
                <a:solidFill>
                  <a:schemeClr val="dk1"/>
                </a:solidFill>
                <a:latin typeface="Quattrocento Sans"/>
                <a:ea typeface="Quattrocento Sans"/>
                <a:cs typeface="Quattrocento Sans"/>
                <a:sym typeface="Quattrocento Sans"/>
              </a:rPr>
              <a:t>Send_data_to_processing</a:t>
            </a:r>
            <a:endParaRPr sz="1200" b="0" i="0" u="none" strike="noStrike" cap="none">
              <a:solidFill>
                <a:schemeClr val="dk1"/>
              </a:solidFill>
              <a:latin typeface="Quattrocento Sans"/>
              <a:ea typeface="Quattrocento Sans"/>
              <a:cs typeface="Quattrocento Sans"/>
              <a:sym typeface="Quattrocento Sans"/>
            </a:endParaRPr>
          </a:p>
        </p:txBody>
      </p:sp>
      <p:sp>
        <p:nvSpPr>
          <p:cNvPr id="100" name="Google Shape;100;g76b8625183_0_136"/>
          <p:cNvSpPr/>
          <p:nvPr/>
        </p:nvSpPr>
        <p:spPr>
          <a:xfrm>
            <a:off x="5230227" y="3443536"/>
            <a:ext cx="1934700" cy="471600"/>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200" b="0" i="0" u="none" strike="noStrike" cap="none">
                <a:solidFill>
                  <a:schemeClr val="dk1"/>
                </a:solidFill>
                <a:latin typeface="Quattrocento Sans"/>
                <a:ea typeface="Quattrocento Sans"/>
                <a:cs typeface="Quattrocento Sans"/>
                <a:sym typeface="Quattrocento Sans"/>
              </a:rPr>
              <a:t>Monitor_processing</a:t>
            </a:r>
            <a:endParaRPr sz="1200" b="0" i="0" u="none" strike="noStrike" cap="none">
              <a:solidFill>
                <a:schemeClr val="dk1"/>
              </a:solidFill>
              <a:latin typeface="Quattrocento Sans"/>
              <a:ea typeface="Quattrocento Sans"/>
              <a:cs typeface="Quattrocento Sans"/>
              <a:sym typeface="Quattrocento Sans"/>
            </a:endParaRPr>
          </a:p>
        </p:txBody>
      </p:sp>
      <p:sp>
        <p:nvSpPr>
          <p:cNvPr id="101" name="Google Shape;101;g76b8625183_0_136"/>
          <p:cNvSpPr/>
          <p:nvPr/>
        </p:nvSpPr>
        <p:spPr>
          <a:xfrm>
            <a:off x="7965405" y="3443536"/>
            <a:ext cx="1770900" cy="471600"/>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200" b="0" i="0" u="none" strike="noStrike" cap="none">
                <a:solidFill>
                  <a:schemeClr val="dk1"/>
                </a:solidFill>
                <a:latin typeface="Quattrocento Sans"/>
                <a:ea typeface="Quattrocento Sans"/>
                <a:cs typeface="Quattrocento Sans"/>
                <a:sym typeface="Quattrocento Sans"/>
              </a:rPr>
              <a:t>Generate_report</a:t>
            </a:r>
            <a:endParaRPr sz="1200" b="0" i="0" u="none" strike="noStrike" cap="none">
              <a:solidFill>
                <a:schemeClr val="dk1"/>
              </a:solidFill>
              <a:latin typeface="Quattrocento Sans"/>
              <a:ea typeface="Quattrocento Sans"/>
              <a:cs typeface="Quattrocento Sans"/>
              <a:sym typeface="Quattrocento Sans"/>
            </a:endParaRPr>
          </a:p>
        </p:txBody>
      </p:sp>
      <p:sp>
        <p:nvSpPr>
          <p:cNvPr id="102" name="Google Shape;102;g76b8625183_0_136"/>
          <p:cNvSpPr/>
          <p:nvPr/>
        </p:nvSpPr>
        <p:spPr>
          <a:xfrm>
            <a:off x="10333220" y="3443536"/>
            <a:ext cx="1463100" cy="471600"/>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200" b="0" i="0" u="none" strike="noStrike" cap="none">
                <a:solidFill>
                  <a:schemeClr val="dk1"/>
                </a:solidFill>
                <a:latin typeface="Quattrocento Sans"/>
                <a:ea typeface="Quattrocento Sans"/>
                <a:cs typeface="Quattrocento Sans"/>
                <a:sym typeface="Quattrocento Sans"/>
              </a:rPr>
              <a:t>Send_email</a:t>
            </a:r>
            <a:endParaRPr sz="1200" b="0" i="0" u="none" strike="noStrike" cap="none">
              <a:solidFill>
                <a:schemeClr val="dk1"/>
              </a:solidFill>
              <a:latin typeface="Quattrocento Sans"/>
              <a:ea typeface="Quattrocento Sans"/>
              <a:cs typeface="Quattrocento Sans"/>
              <a:sym typeface="Quattrocento Sans"/>
            </a:endParaRPr>
          </a:p>
        </p:txBody>
      </p:sp>
      <p:cxnSp>
        <p:nvCxnSpPr>
          <p:cNvPr id="103" name="Google Shape;103;g76b8625183_0_136"/>
          <p:cNvCxnSpPr>
            <a:stCxn id="98" idx="3"/>
            <a:endCxn id="99" idx="1"/>
          </p:cNvCxnSpPr>
          <p:nvPr/>
        </p:nvCxnSpPr>
        <p:spPr>
          <a:xfrm rot="10800000" flipH="1">
            <a:off x="2026725" y="3679348"/>
            <a:ext cx="394500" cy="4800"/>
          </a:xfrm>
          <a:prstGeom prst="straightConnector1">
            <a:avLst/>
          </a:prstGeom>
          <a:noFill/>
          <a:ln w="9525" cap="flat" cmpd="sng">
            <a:solidFill>
              <a:srgbClr val="3E6EC2"/>
            </a:solidFill>
            <a:prstDash val="solid"/>
            <a:round/>
            <a:headEnd type="none" w="sm" len="sm"/>
            <a:tailEnd type="triangle" w="med" len="med"/>
          </a:ln>
        </p:spPr>
      </p:cxnSp>
      <p:cxnSp>
        <p:nvCxnSpPr>
          <p:cNvPr id="104" name="Google Shape;104;g76b8625183_0_136"/>
          <p:cNvCxnSpPr>
            <a:stCxn id="99" idx="3"/>
            <a:endCxn id="100" idx="1"/>
          </p:cNvCxnSpPr>
          <p:nvPr/>
        </p:nvCxnSpPr>
        <p:spPr>
          <a:xfrm>
            <a:off x="4731254" y="3679336"/>
            <a:ext cx="498900" cy="0"/>
          </a:xfrm>
          <a:prstGeom prst="straightConnector1">
            <a:avLst/>
          </a:prstGeom>
          <a:noFill/>
          <a:ln w="9525" cap="flat" cmpd="sng">
            <a:solidFill>
              <a:srgbClr val="3E6EC2"/>
            </a:solidFill>
            <a:prstDash val="solid"/>
            <a:round/>
            <a:headEnd type="none" w="sm" len="sm"/>
            <a:tailEnd type="triangle" w="med" len="med"/>
          </a:ln>
        </p:spPr>
      </p:cxnSp>
      <p:cxnSp>
        <p:nvCxnSpPr>
          <p:cNvPr id="105" name="Google Shape;105;g76b8625183_0_136"/>
          <p:cNvCxnSpPr>
            <a:stCxn id="100" idx="3"/>
            <a:endCxn id="101" idx="1"/>
          </p:cNvCxnSpPr>
          <p:nvPr/>
        </p:nvCxnSpPr>
        <p:spPr>
          <a:xfrm>
            <a:off x="7164927" y="3679336"/>
            <a:ext cx="800400" cy="0"/>
          </a:xfrm>
          <a:prstGeom prst="straightConnector1">
            <a:avLst/>
          </a:prstGeom>
          <a:noFill/>
          <a:ln w="9525" cap="flat" cmpd="sng">
            <a:solidFill>
              <a:srgbClr val="3E6EC2"/>
            </a:solidFill>
            <a:prstDash val="solid"/>
            <a:round/>
            <a:headEnd type="none" w="sm" len="sm"/>
            <a:tailEnd type="triangle" w="med" len="med"/>
          </a:ln>
        </p:spPr>
      </p:cxnSp>
      <p:cxnSp>
        <p:nvCxnSpPr>
          <p:cNvPr id="106" name="Google Shape;106;g76b8625183_0_136"/>
          <p:cNvCxnSpPr>
            <a:stCxn id="101" idx="3"/>
            <a:endCxn id="102" idx="1"/>
          </p:cNvCxnSpPr>
          <p:nvPr/>
        </p:nvCxnSpPr>
        <p:spPr>
          <a:xfrm>
            <a:off x="9736305" y="3679336"/>
            <a:ext cx="597000" cy="0"/>
          </a:xfrm>
          <a:prstGeom prst="straightConnector1">
            <a:avLst/>
          </a:prstGeom>
          <a:noFill/>
          <a:ln w="9525" cap="flat" cmpd="sng">
            <a:solidFill>
              <a:srgbClr val="3E6EC2"/>
            </a:solidFill>
            <a:prstDash val="solid"/>
            <a:round/>
            <a:headEnd type="none" w="sm" len="sm"/>
            <a:tailEnd type="triangle" w="med" len="med"/>
          </a:ln>
        </p:spPr>
      </p:cxnSp>
      <p:sp>
        <p:nvSpPr>
          <p:cNvPr id="107" name="Google Shape;107;g76b8625183_0_136"/>
          <p:cNvSpPr txBox="1"/>
          <p:nvPr/>
        </p:nvSpPr>
        <p:spPr>
          <a:xfrm>
            <a:off x="0" y="619325"/>
            <a:ext cx="12192000" cy="25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sz="1200">
              <a:solidFill>
                <a:schemeClr val="dk1"/>
              </a:solidFill>
              <a:latin typeface="Quattrocento Sans"/>
              <a:ea typeface="Quattrocento Sans"/>
              <a:cs typeface="Quattrocento Sans"/>
              <a:sym typeface="Quattrocento Sans"/>
            </a:endParaRPr>
          </a:p>
          <a:p>
            <a:pPr marL="457200" lvl="0" indent="-304800" algn="l" rtl="0">
              <a:spcBef>
                <a:spcPts val="0"/>
              </a:spcBef>
              <a:spcAft>
                <a:spcPts val="0"/>
              </a:spcAft>
              <a:buClr>
                <a:schemeClr val="dk1"/>
              </a:buClr>
              <a:buSzPts val="1200"/>
              <a:buFont typeface="Quattrocento Sans"/>
              <a:buChar char="●"/>
            </a:pPr>
            <a:r>
              <a:rPr lang="en-IN" sz="1200" dirty="0">
                <a:solidFill>
                  <a:schemeClr val="dk1"/>
                </a:solidFill>
                <a:latin typeface="Quattrocento Sans"/>
                <a:ea typeface="Quattrocento Sans"/>
                <a:cs typeface="Quattrocento Sans"/>
                <a:sym typeface="Quattrocento Sans"/>
              </a:rPr>
              <a:t>Airflow is a platform to programmatically author, schedule and monitor workflows or data pipelines</a:t>
            </a:r>
            <a:endParaRPr sz="12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sz="1200" b="1">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IN" sz="1200" b="1" dirty="0">
                <a:solidFill>
                  <a:schemeClr val="dk1"/>
                </a:solidFill>
                <a:latin typeface="Quattrocento Sans"/>
                <a:ea typeface="Quattrocento Sans"/>
                <a:cs typeface="Quattrocento Sans"/>
                <a:sym typeface="Quattrocento Sans"/>
              </a:rPr>
              <a:t>Workflow:</a:t>
            </a:r>
            <a:endParaRPr sz="1200" b="1">
              <a:solidFill>
                <a:schemeClr val="dk1"/>
              </a:solidFill>
              <a:latin typeface="Quattrocento Sans"/>
              <a:ea typeface="Quattrocento Sans"/>
              <a:cs typeface="Quattrocento Sans"/>
              <a:sym typeface="Quattrocento Sans"/>
            </a:endParaRPr>
          </a:p>
          <a:p>
            <a:pPr marL="457200" lvl="0" indent="0" algn="l" rtl="0">
              <a:spcBef>
                <a:spcPts val="0"/>
              </a:spcBef>
              <a:spcAft>
                <a:spcPts val="0"/>
              </a:spcAft>
              <a:buNone/>
            </a:pPr>
            <a:endParaRPr sz="1200">
              <a:solidFill>
                <a:schemeClr val="dk1"/>
              </a:solidFill>
              <a:latin typeface="Quattrocento Sans"/>
              <a:ea typeface="Quattrocento Sans"/>
              <a:cs typeface="Quattrocento Sans"/>
              <a:sym typeface="Quattrocento Sans"/>
            </a:endParaRPr>
          </a:p>
          <a:p>
            <a:pPr marL="285750" lvl="0" indent="-285750" algn="l" rtl="0">
              <a:spcBef>
                <a:spcPts val="0"/>
              </a:spcBef>
              <a:spcAft>
                <a:spcPts val="0"/>
              </a:spcAft>
              <a:buClr>
                <a:schemeClr val="dk1"/>
              </a:buClr>
              <a:buSzPts val="1200"/>
              <a:buChar char="•"/>
            </a:pPr>
            <a:r>
              <a:rPr lang="en-IN" sz="1200" dirty="0">
                <a:solidFill>
                  <a:schemeClr val="dk1"/>
                </a:solidFill>
                <a:latin typeface="Quattrocento Sans"/>
                <a:ea typeface="Quattrocento Sans"/>
                <a:cs typeface="Quattrocento Sans"/>
                <a:sym typeface="Quattrocento Sans"/>
              </a:rPr>
              <a:t>A sequence of Tasks</a:t>
            </a:r>
            <a:endParaRPr>
              <a:solidFill>
                <a:schemeClr val="dk1"/>
              </a:solidFill>
            </a:endParaRPr>
          </a:p>
          <a:p>
            <a:pPr marL="457200" lvl="0" indent="0" algn="l" rtl="0">
              <a:spcBef>
                <a:spcPts val="0"/>
              </a:spcBef>
              <a:spcAft>
                <a:spcPts val="0"/>
              </a:spcAft>
              <a:buNone/>
            </a:pPr>
            <a:endParaRPr sz="1200">
              <a:solidFill>
                <a:schemeClr val="dk1"/>
              </a:solidFill>
              <a:latin typeface="Quattrocento Sans"/>
              <a:ea typeface="Quattrocento Sans"/>
              <a:cs typeface="Quattrocento Sans"/>
              <a:sym typeface="Quattrocento Sans"/>
            </a:endParaRPr>
          </a:p>
          <a:p>
            <a:pPr marL="285750" lvl="0" indent="-285750" algn="l" rtl="0">
              <a:spcBef>
                <a:spcPts val="0"/>
              </a:spcBef>
              <a:spcAft>
                <a:spcPts val="0"/>
              </a:spcAft>
              <a:buClr>
                <a:schemeClr val="dk1"/>
              </a:buClr>
              <a:buSzPts val="1200"/>
              <a:buChar char="•"/>
            </a:pPr>
            <a:r>
              <a:rPr lang="en-IN" sz="1200" dirty="0">
                <a:solidFill>
                  <a:schemeClr val="dk1"/>
                </a:solidFill>
                <a:latin typeface="Quattrocento Sans"/>
                <a:ea typeface="Quattrocento Sans"/>
                <a:cs typeface="Quattrocento Sans"/>
                <a:sym typeface="Quattrocento Sans"/>
              </a:rPr>
              <a:t>Started on a Schedule or Triggered by an event</a:t>
            </a:r>
            <a:endParaRPr>
              <a:solidFill>
                <a:schemeClr val="dk1"/>
              </a:solidFill>
            </a:endParaRPr>
          </a:p>
          <a:p>
            <a:pPr marL="457200" lvl="0" indent="0" algn="l" rtl="0">
              <a:spcBef>
                <a:spcPts val="0"/>
              </a:spcBef>
              <a:spcAft>
                <a:spcPts val="0"/>
              </a:spcAft>
              <a:buNone/>
            </a:pPr>
            <a:endParaRPr sz="1200">
              <a:solidFill>
                <a:schemeClr val="dk1"/>
              </a:solidFill>
              <a:latin typeface="Quattrocento Sans"/>
              <a:ea typeface="Quattrocento Sans"/>
              <a:cs typeface="Quattrocento Sans"/>
              <a:sym typeface="Quattrocento Sans"/>
            </a:endParaRPr>
          </a:p>
          <a:p>
            <a:pPr marL="285750" lvl="0" indent="-285750" algn="l" rtl="0">
              <a:spcBef>
                <a:spcPts val="0"/>
              </a:spcBef>
              <a:spcAft>
                <a:spcPts val="0"/>
              </a:spcAft>
              <a:buClr>
                <a:schemeClr val="dk1"/>
              </a:buClr>
              <a:buSzPts val="1200"/>
              <a:buChar char="•"/>
            </a:pPr>
            <a:r>
              <a:rPr lang="en-IN" sz="1200" dirty="0">
                <a:solidFill>
                  <a:schemeClr val="dk1"/>
                </a:solidFill>
                <a:latin typeface="Quattrocento Sans"/>
                <a:ea typeface="Quattrocento Sans"/>
                <a:cs typeface="Quattrocento Sans"/>
                <a:sym typeface="Quattrocento Sans"/>
              </a:rPr>
              <a:t>Frequently used to handle big data processing pipelines</a:t>
            </a:r>
            <a:endParaRPr>
              <a:solidFill>
                <a:schemeClr val="dk1"/>
              </a:solidFill>
            </a:endParaRPr>
          </a:p>
          <a:p>
            <a:pPr marL="285750" lvl="0" indent="-19685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pic>
        <p:nvPicPr>
          <p:cNvPr id="108" name="Google Shape;108;g76b8625183_0_136"/>
          <p:cNvPicPr preferRelativeResize="0"/>
          <p:nvPr/>
        </p:nvPicPr>
        <p:blipFill rotWithShape="1">
          <a:blip r:embed="rId3">
            <a:alphaModFix/>
          </a:blip>
          <a:srcRect/>
          <a:stretch/>
        </p:blipFill>
        <p:spPr>
          <a:xfrm>
            <a:off x="10600" y="182200"/>
            <a:ext cx="301100" cy="3011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14"/>
          <p:cNvSpPr txBox="1">
            <a:spLocks noGrp="1"/>
          </p:cNvSpPr>
          <p:nvPr>
            <p:ph type="title"/>
          </p:nvPr>
        </p:nvSpPr>
        <p:spPr>
          <a:xfrm>
            <a:off x="0" y="0"/>
            <a:ext cx="12192000" cy="7959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1400"/>
              <a:buNone/>
            </a:pPr>
            <a:r>
              <a:rPr lang="en-IN" sz="2000">
                <a:latin typeface="Quattrocento Sans"/>
                <a:ea typeface="Quattrocento Sans"/>
                <a:cs typeface="Quattrocento Sans"/>
                <a:sym typeface="Quattrocento Sans"/>
              </a:rPr>
              <a:t>         </a:t>
            </a:r>
            <a:r>
              <a:rPr lang="en-IN" sz="2000">
                <a:solidFill>
                  <a:schemeClr val="dk1"/>
                </a:solidFill>
                <a:latin typeface="Quattrocento Sans"/>
                <a:ea typeface="Quattrocento Sans"/>
                <a:cs typeface="Quattrocento Sans"/>
                <a:sym typeface="Quattrocento Sans"/>
              </a:rPr>
              <a:t>PIPELINE - Cont</a:t>
            </a:r>
            <a:endParaRPr sz="2000">
              <a:solidFill>
                <a:schemeClr val="dk1"/>
              </a:solidFill>
            </a:endParaRPr>
          </a:p>
        </p:txBody>
      </p:sp>
      <p:sp>
        <p:nvSpPr>
          <p:cNvPr id="773" name="Google Shape;773;p14"/>
          <p:cNvSpPr txBox="1">
            <a:spLocks noGrp="1"/>
          </p:cNvSpPr>
          <p:nvPr>
            <p:ph type="body" idx="1"/>
          </p:nvPr>
        </p:nvSpPr>
        <p:spPr>
          <a:xfrm>
            <a:off x="0" y="976175"/>
            <a:ext cx="12192000" cy="51051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1067"/>
              </a:spcBef>
              <a:spcAft>
                <a:spcPts val="0"/>
              </a:spcAft>
              <a:buSzPts val="1400"/>
              <a:buNone/>
            </a:pPr>
            <a:r>
              <a:rPr lang="en-IN" sz="1200" b="1">
                <a:solidFill>
                  <a:schemeClr val="dk1"/>
                </a:solidFill>
                <a:latin typeface="Quattrocento Sans"/>
                <a:ea typeface="Quattrocento Sans"/>
                <a:cs typeface="Quattrocento Sans"/>
                <a:sym typeface="Quattrocento Sans"/>
              </a:rPr>
              <a:t>Setting up Dependencies:</a:t>
            </a:r>
            <a:endParaRPr sz="1200" b="1">
              <a:latin typeface="Quattrocento Sans"/>
              <a:ea typeface="Quattrocento Sans"/>
              <a:cs typeface="Quattrocento Sans"/>
              <a:sym typeface="Quattrocento Sans"/>
            </a:endParaRPr>
          </a:p>
          <a:p>
            <a:pPr marL="186262" lvl="0" indent="0" algn="l" rtl="0">
              <a:lnSpc>
                <a:spcPct val="90000"/>
              </a:lnSpc>
              <a:spcBef>
                <a:spcPts val="1067"/>
              </a:spcBef>
              <a:spcAft>
                <a:spcPts val="0"/>
              </a:spcAft>
              <a:buSzPts val="1400"/>
              <a:buNone/>
            </a:pPr>
            <a:r>
              <a:rPr lang="en-IN" sz="1200">
                <a:solidFill>
                  <a:schemeClr val="dk1"/>
                </a:solidFill>
                <a:latin typeface="Quattrocento Sans"/>
                <a:ea typeface="Quattrocento Sans"/>
                <a:cs typeface="Quattrocento Sans"/>
                <a:sym typeface="Quattrocento Sans"/>
              </a:rPr>
              <a:t>We have tasks t1 , t2 , t3 that do not depend on each other .Few ways you can define dependencies between them:</a:t>
            </a:r>
            <a:endParaRPr sz="1200">
              <a:latin typeface="Quattrocento Sans"/>
              <a:ea typeface="Quattrocento Sans"/>
              <a:cs typeface="Quattrocento Sans"/>
              <a:sym typeface="Quattrocento Sans"/>
            </a:endParaRPr>
          </a:p>
          <a:p>
            <a:pPr marL="609585" lvl="0" indent="-334423" algn="l" rtl="0">
              <a:lnSpc>
                <a:spcPct val="90000"/>
              </a:lnSpc>
              <a:spcBef>
                <a:spcPts val="1067"/>
              </a:spcBef>
              <a:spcAft>
                <a:spcPts val="0"/>
              </a:spcAft>
              <a:buClr>
                <a:schemeClr val="dk1"/>
              </a:buClr>
              <a:buSzPts val="1400"/>
              <a:buNone/>
            </a:pPr>
            <a:endParaRPr/>
          </a:p>
        </p:txBody>
      </p:sp>
      <p:pic>
        <p:nvPicPr>
          <p:cNvPr id="774" name="Google Shape;774;p14" descr="A screenshot of a cell phone&#10;&#10;Description automatically generated"/>
          <p:cNvPicPr preferRelativeResize="0"/>
          <p:nvPr/>
        </p:nvPicPr>
        <p:blipFill rotWithShape="1">
          <a:blip r:embed="rId3">
            <a:alphaModFix/>
          </a:blip>
          <a:srcRect/>
          <a:stretch/>
        </p:blipFill>
        <p:spPr>
          <a:xfrm>
            <a:off x="947003" y="1957973"/>
            <a:ext cx="2632148" cy="3726113"/>
          </a:xfrm>
          <a:prstGeom prst="rect">
            <a:avLst/>
          </a:prstGeom>
          <a:noFill/>
          <a:ln>
            <a:noFill/>
          </a:ln>
        </p:spPr>
      </p:pic>
      <p:sp>
        <p:nvSpPr>
          <p:cNvPr id="775" name="Google Shape;775;p14"/>
          <p:cNvSpPr/>
          <p:nvPr/>
        </p:nvSpPr>
        <p:spPr>
          <a:xfrm>
            <a:off x="4219097" y="2992708"/>
            <a:ext cx="6096000" cy="64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200" i="0" u="none" strike="noStrike" cap="none">
                <a:solidFill>
                  <a:srgbClr val="707070"/>
                </a:solidFill>
                <a:latin typeface="Quattrocento Sans"/>
                <a:ea typeface="Quattrocento Sans"/>
                <a:cs typeface="Quattrocento Sans"/>
                <a:sym typeface="Quattrocento Sans"/>
              </a:rPr>
              <a:t>Note that when executing your script, </a:t>
            </a:r>
            <a:endParaRPr sz="1200">
              <a:latin typeface="Quattrocento Sans"/>
              <a:ea typeface="Quattrocento Sans"/>
              <a:cs typeface="Quattrocento Sans"/>
              <a:sym typeface="Quattrocento Sans"/>
            </a:endParaRPr>
          </a:p>
          <a:p>
            <a:pPr marL="285750" marR="0" lvl="0" indent="-285750" algn="l" rtl="0">
              <a:lnSpc>
                <a:spcPct val="100000"/>
              </a:lnSpc>
              <a:spcBef>
                <a:spcPts val="0"/>
              </a:spcBef>
              <a:spcAft>
                <a:spcPts val="0"/>
              </a:spcAft>
              <a:buClr>
                <a:srgbClr val="000000"/>
              </a:buClr>
              <a:buSzPts val="1200"/>
              <a:buFont typeface="Quattrocento Sans"/>
              <a:buChar char="•"/>
            </a:pPr>
            <a:r>
              <a:rPr lang="en-IN" sz="1200" i="0" u="none" strike="noStrike" cap="none">
                <a:solidFill>
                  <a:srgbClr val="707070"/>
                </a:solidFill>
                <a:latin typeface="Quattrocento Sans"/>
                <a:ea typeface="Quattrocento Sans"/>
                <a:cs typeface="Quattrocento Sans"/>
                <a:sym typeface="Quattrocento Sans"/>
              </a:rPr>
              <a:t>Airflow will raise exceptions when it finds cycles in your DAG </a:t>
            </a:r>
            <a:endParaRPr sz="1200">
              <a:latin typeface="Quattrocento Sans"/>
              <a:ea typeface="Quattrocento Sans"/>
              <a:cs typeface="Quattrocento Sans"/>
              <a:sym typeface="Quattrocento Sans"/>
            </a:endParaRPr>
          </a:p>
          <a:p>
            <a:pPr marL="285750" marR="0" lvl="0" indent="-285750" algn="l" rtl="0">
              <a:lnSpc>
                <a:spcPct val="100000"/>
              </a:lnSpc>
              <a:spcBef>
                <a:spcPts val="0"/>
              </a:spcBef>
              <a:spcAft>
                <a:spcPts val="0"/>
              </a:spcAft>
              <a:buClr>
                <a:srgbClr val="000000"/>
              </a:buClr>
              <a:buSzPts val="1200"/>
              <a:buFont typeface="Quattrocento Sans"/>
              <a:buChar char="•"/>
            </a:pPr>
            <a:r>
              <a:rPr lang="en-IN" sz="1200" i="0" u="none" strike="noStrike" cap="none">
                <a:solidFill>
                  <a:srgbClr val="707070"/>
                </a:solidFill>
                <a:latin typeface="Quattrocento Sans"/>
                <a:ea typeface="Quattrocento Sans"/>
                <a:cs typeface="Quattrocento Sans"/>
                <a:sym typeface="Quattrocento Sans"/>
              </a:rPr>
              <a:t>or when a dependency is referenced more than once.</a:t>
            </a:r>
            <a:endParaRPr sz="1200" i="0" u="none" strike="noStrike" cap="none">
              <a:solidFill>
                <a:srgbClr val="000000"/>
              </a:solidFill>
              <a:latin typeface="Quattrocento Sans"/>
              <a:ea typeface="Quattrocento Sans"/>
              <a:cs typeface="Quattrocento Sans"/>
              <a:sym typeface="Quattrocento Sans"/>
            </a:endParaRPr>
          </a:p>
        </p:txBody>
      </p:sp>
      <p:pic>
        <p:nvPicPr>
          <p:cNvPr id="776" name="Google Shape;776;p14"/>
          <p:cNvPicPr preferRelativeResize="0"/>
          <p:nvPr/>
        </p:nvPicPr>
        <p:blipFill>
          <a:blip r:embed="rId4">
            <a:alphaModFix/>
          </a:blip>
          <a:stretch>
            <a:fillRect/>
          </a:stretch>
        </p:blipFill>
        <p:spPr>
          <a:xfrm>
            <a:off x="116015" y="173653"/>
            <a:ext cx="448575" cy="448575"/>
          </a:xfrm>
          <a:prstGeom prst="rect">
            <a:avLst/>
          </a:prstGeom>
          <a:noFill/>
          <a:ln>
            <a:noFill/>
          </a:ln>
        </p:spPr>
      </p:pic>
      <p:sp>
        <p:nvSpPr>
          <p:cNvPr id="777" name="Google Shape;777;p14"/>
          <p:cNvSpPr txBox="1">
            <a:spLocks noGrp="1"/>
          </p:cNvSpPr>
          <p:nvPr>
            <p:ph type="sldNum" idx="12"/>
          </p:nvPr>
        </p:nvSpPr>
        <p:spPr>
          <a:xfrm>
            <a:off x="5949043" y="6454211"/>
            <a:ext cx="446400" cy="3651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rgbClr val="000000"/>
              </a:buClr>
              <a:buSzPts val="700"/>
              <a:buFont typeface="Arial"/>
              <a:buNone/>
            </a:pPr>
            <a:fld id="{00000000-1234-1234-1234-123412341234}" type="slidenum">
              <a:rPr lang="en-IN"/>
              <a:pPr marL="0" lvl="0" indent="0" algn="ctr" rtl="0">
                <a:spcBef>
                  <a:spcPts val="0"/>
                </a:spcBef>
                <a:spcAft>
                  <a:spcPts val="0"/>
                </a:spcAft>
                <a:buClr>
                  <a:srgbClr val="000000"/>
                </a:buClr>
                <a:buSzPts val="700"/>
                <a:buFont typeface="Arial"/>
                <a:buNone/>
              </a:pPr>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g7ddce685d4_0_0"/>
          <p:cNvSpPr txBox="1">
            <a:spLocks noGrp="1"/>
          </p:cNvSpPr>
          <p:nvPr>
            <p:ph type="body" idx="1"/>
          </p:nvPr>
        </p:nvSpPr>
        <p:spPr>
          <a:xfrm>
            <a:off x="279650" y="372850"/>
            <a:ext cx="11532000" cy="5804100"/>
          </a:xfrm>
          <a:prstGeom prst="rect">
            <a:avLst/>
          </a:prstGeom>
        </p:spPr>
        <p:txBody>
          <a:bodyPr spcFirstLastPara="1" wrap="square" lIns="68575" tIns="34275" rIns="68575" bIns="34275" anchor="t" anchorCtr="0">
            <a:noAutofit/>
          </a:bodyPr>
          <a:lstStyle/>
          <a:p>
            <a:pPr marL="0" lvl="0" indent="0" algn="l" rtl="0">
              <a:spcBef>
                <a:spcPts val="1067"/>
              </a:spcBef>
              <a:spcAft>
                <a:spcPts val="0"/>
              </a:spcAft>
              <a:buNone/>
            </a:pPr>
            <a:endParaRPr/>
          </a:p>
          <a:p>
            <a:pPr marL="0" lvl="0" indent="0" algn="l" rtl="0">
              <a:spcBef>
                <a:spcPts val="1067"/>
              </a:spcBef>
              <a:spcAft>
                <a:spcPts val="0"/>
              </a:spcAft>
              <a:buNone/>
            </a:pPr>
            <a:endParaRPr/>
          </a:p>
          <a:p>
            <a:pPr marL="0" lvl="0" indent="0" algn="l" rtl="0">
              <a:spcBef>
                <a:spcPts val="1067"/>
              </a:spcBef>
              <a:spcAft>
                <a:spcPts val="0"/>
              </a:spcAft>
              <a:buNone/>
            </a:pPr>
            <a:endParaRPr/>
          </a:p>
          <a:p>
            <a:pPr marL="0" lvl="0" indent="0" algn="l" rtl="0">
              <a:spcBef>
                <a:spcPts val="1067"/>
              </a:spcBef>
              <a:spcAft>
                <a:spcPts val="0"/>
              </a:spcAft>
              <a:buNone/>
            </a:pPr>
            <a:endParaRPr/>
          </a:p>
          <a:p>
            <a:pPr marL="0" lvl="0" indent="0" algn="l" rtl="0">
              <a:spcBef>
                <a:spcPts val="1067"/>
              </a:spcBef>
              <a:spcAft>
                <a:spcPts val="0"/>
              </a:spcAft>
              <a:buNone/>
            </a:pPr>
            <a:endParaRPr/>
          </a:p>
          <a:p>
            <a:pPr marL="0" lvl="0" indent="0" algn="l" rtl="0">
              <a:spcBef>
                <a:spcPts val="1067"/>
              </a:spcBef>
              <a:spcAft>
                <a:spcPts val="0"/>
              </a:spcAft>
              <a:buNone/>
            </a:pPr>
            <a:endParaRPr/>
          </a:p>
          <a:p>
            <a:pPr marL="0" lvl="0" indent="0" algn="l" rtl="0">
              <a:spcBef>
                <a:spcPts val="1067"/>
              </a:spcBef>
              <a:spcAft>
                <a:spcPts val="0"/>
              </a:spcAft>
              <a:buNone/>
            </a:pPr>
            <a:r>
              <a:rPr lang="en-IN"/>
              <a:t>                                                                         </a:t>
            </a:r>
            <a:r>
              <a:rPr lang="en-IN" sz="3000">
                <a:latin typeface="Quattrocento Sans"/>
                <a:ea typeface="Quattrocento Sans"/>
                <a:cs typeface="Quattrocento Sans"/>
                <a:sym typeface="Quattrocento Sans"/>
              </a:rPr>
              <a:t>     Thank You</a:t>
            </a:r>
            <a:endParaRPr sz="3000">
              <a:latin typeface="Quattrocento Sans"/>
              <a:ea typeface="Quattrocento Sans"/>
              <a:cs typeface="Quattrocento Sans"/>
              <a:sym typeface="Quattrocento Sans"/>
            </a:endParaRPr>
          </a:p>
        </p:txBody>
      </p:sp>
      <p:sp>
        <p:nvSpPr>
          <p:cNvPr id="1111" name="Google Shape;1111;g7ddce685d4_0_0"/>
          <p:cNvSpPr txBox="1">
            <a:spLocks noGrp="1"/>
          </p:cNvSpPr>
          <p:nvPr>
            <p:ph type="sldNum" idx="12"/>
          </p:nvPr>
        </p:nvSpPr>
        <p:spPr>
          <a:xfrm>
            <a:off x="5949043" y="6454211"/>
            <a:ext cx="446400" cy="3651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rgbClr val="000000"/>
              </a:buClr>
              <a:buSzPts val="700"/>
              <a:buFont typeface="Arial"/>
              <a:buNone/>
            </a:pPr>
            <a:fld id="{00000000-1234-1234-1234-123412341234}" type="slidenum">
              <a:rPr lang="en-IN"/>
              <a:pPr marL="0" lvl="0" indent="0" algn="ctr" rtl="0">
                <a:spcBef>
                  <a:spcPts val="0"/>
                </a:spcBef>
                <a:spcAft>
                  <a:spcPts val="0"/>
                </a:spcAft>
                <a:buClr>
                  <a:srgbClr val="000000"/>
                </a:buClr>
                <a:buSzPts val="700"/>
                <a:buFont typeface="Arial"/>
                <a:buNone/>
              </a:pPr>
              <a:t>41</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0" y="0"/>
            <a:ext cx="12192000" cy="4566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1400"/>
              <a:buNone/>
            </a:pPr>
            <a:r>
              <a:rPr lang="en-IN" sz="2000">
                <a:latin typeface="Quattrocento Sans"/>
                <a:ea typeface="Quattrocento Sans"/>
                <a:cs typeface="Quattrocento Sans"/>
                <a:sym typeface="Quattrocento Sans"/>
              </a:rPr>
              <a:t>      </a:t>
            </a:r>
            <a:r>
              <a:rPr lang="en-IN" sz="1800">
                <a:solidFill>
                  <a:schemeClr val="dk1"/>
                </a:solidFill>
                <a:latin typeface="Quattrocento Sans"/>
                <a:ea typeface="Quattrocento Sans"/>
                <a:cs typeface="Quattrocento Sans"/>
                <a:sym typeface="Quattrocento Sans"/>
              </a:rPr>
              <a:t>Airflow</a:t>
            </a:r>
            <a:endParaRPr sz="1800"/>
          </a:p>
        </p:txBody>
      </p:sp>
      <p:sp>
        <p:nvSpPr>
          <p:cNvPr id="114" name="Google Shape;114;p5"/>
          <p:cNvSpPr txBox="1">
            <a:spLocks noGrp="1"/>
          </p:cNvSpPr>
          <p:nvPr>
            <p:ph type="body" idx="1"/>
          </p:nvPr>
        </p:nvSpPr>
        <p:spPr>
          <a:xfrm>
            <a:off x="0" y="634000"/>
            <a:ext cx="12192000" cy="4513200"/>
          </a:xfrm>
          <a:prstGeom prst="rect">
            <a:avLst/>
          </a:prstGeom>
          <a:noFill/>
          <a:ln>
            <a:noFill/>
          </a:ln>
        </p:spPr>
        <p:txBody>
          <a:bodyPr spcFirstLastPara="1" wrap="square" lIns="68575" tIns="34275" rIns="68575" bIns="34275" anchor="t" anchorCtr="0">
            <a:noAutofit/>
          </a:bodyPr>
          <a:lstStyle/>
          <a:p>
            <a:pPr marL="609585" lvl="0" indent="-410623" algn="l" rtl="0">
              <a:lnSpc>
                <a:spcPct val="90000"/>
              </a:lnSpc>
              <a:spcBef>
                <a:spcPts val="1067"/>
              </a:spcBef>
              <a:spcAft>
                <a:spcPts val="0"/>
              </a:spcAft>
              <a:buClr>
                <a:schemeClr val="dk1"/>
              </a:buClr>
              <a:buSzPts val="1200"/>
              <a:buChar char="•"/>
            </a:pPr>
            <a:r>
              <a:rPr lang="en-IN" sz="1200"/>
              <a:t>A workflow (data-pipeline) Management system developed by Airbnb</a:t>
            </a:r>
            <a:endParaRPr sz="1200"/>
          </a:p>
          <a:p>
            <a:pPr marL="1219170" lvl="1" indent="-334423" algn="l" rtl="0">
              <a:lnSpc>
                <a:spcPct val="90000"/>
              </a:lnSpc>
              <a:spcBef>
                <a:spcPts val="533"/>
              </a:spcBef>
              <a:spcAft>
                <a:spcPts val="0"/>
              </a:spcAft>
              <a:buSzPts val="1400"/>
              <a:buNone/>
            </a:pPr>
            <a:endParaRPr sz="1200">
              <a:latin typeface="Quattrocento Sans"/>
              <a:ea typeface="Quattrocento Sans"/>
              <a:cs typeface="Quattrocento Sans"/>
              <a:sym typeface="Quattrocento Sans"/>
            </a:endParaRPr>
          </a:p>
          <a:p>
            <a:pPr marL="1219170" lvl="1" indent="-410623" algn="l" rtl="0">
              <a:lnSpc>
                <a:spcPct val="90000"/>
              </a:lnSpc>
              <a:spcBef>
                <a:spcPts val="533"/>
              </a:spcBef>
              <a:spcAft>
                <a:spcPts val="0"/>
              </a:spcAft>
              <a:buSzPts val="1200"/>
              <a:buChar char="•"/>
            </a:pPr>
            <a:r>
              <a:rPr lang="en-IN" sz="1200">
                <a:latin typeface="Quattrocento Sans"/>
                <a:ea typeface="Quattrocento Sans"/>
                <a:cs typeface="Quattrocento Sans"/>
                <a:sym typeface="Quattrocento Sans"/>
              </a:rPr>
              <a:t>A framework to define tasks and dependencies in python</a:t>
            </a:r>
            <a:endParaRPr sz="1200"/>
          </a:p>
          <a:p>
            <a:pPr marL="1219170" lvl="1" indent="-334423" algn="l" rtl="0">
              <a:lnSpc>
                <a:spcPct val="90000"/>
              </a:lnSpc>
              <a:spcBef>
                <a:spcPts val="533"/>
              </a:spcBef>
              <a:spcAft>
                <a:spcPts val="0"/>
              </a:spcAft>
              <a:buSzPts val="1400"/>
              <a:buNone/>
            </a:pPr>
            <a:endParaRPr sz="1200">
              <a:latin typeface="Quattrocento Sans"/>
              <a:ea typeface="Quattrocento Sans"/>
              <a:cs typeface="Quattrocento Sans"/>
              <a:sym typeface="Quattrocento Sans"/>
            </a:endParaRPr>
          </a:p>
          <a:p>
            <a:pPr marL="1219170" lvl="1" indent="-410623" algn="l" rtl="0">
              <a:lnSpc>
                <a:spcPct val="90000"/>
              </a:lnSpc>
              <a:spcBef>
                <a:spcPts val="533"/>
              </a:spcBef>
              <a:spcAft>
                <a:spcPts val="0"/>
              </a:spcAft>
              <a:buSzPts val="1200"/>
              <a:buChar char="•"/>
            </a:pPr>
            <a:r>
              <a:rPr lang="en-IN" sz="1200">
                <a:latin typeface="Quattrocento Sans"/>
                <a:ea typeface="Quattrocento Sans"/>
                <a:cs typeface="Quattrocento Sans"/>
                <a:sym typeface="Quattrocento Sans"/>
              </a:rPr>
              <a:t>Executing , Scheduling , disturbing tasks across worker nodes.</a:t>
            </a:r>
            <a:endParaRPr sz="1200"/>
          </a:p>
          <a:p>
            <a:pPr marL="1219170" lvl="1" indent="-334423" algn="l" rtl="0">
              <a:lnSpc>
                <a:spcPct val="90000"/>
              </a:lnSpc>
              <a:spcBef>
                <a:spcPts val="533"/>
              </a:spcBef>
              <a:spcAft>
                <a:spcPts val="0"/>
              </a:spcAft>
              <a:buSzPts val="1400"/>
              <a:buNone/>
            </a:pPr>
            <a:endParaRPr sz="1200">
              <a:latin typeface="Quattrocento Sans"/>
              <a:ea typeface="Quattrocento Sans"/>
              <a:cs typeface="Quattrocento Sans"/>
              <a:sym typeface="Quattrocento Sans"/>
            </a:endParaRPr>
          </a:p>
          <a:p>
            <a:pPr marL="1219170" lvl="1" indent="-410623" algn="l" rtl="0">
              <a:lnSpc>
                <a:spcPct val="90000"/>
              </a:lnSpc>
              <a:spcBef>
                <a:spcPts val="533"/>
              </a:spcBef>
              <a:spcAft>
                <a:spcPts val="0"/>
              </a:spcAft>
              <a:buSzPts val="1200"/>
              <a:buChar char="•"/>
            </a:pPr>
            <a:r>
              <a:rPr lang="en-IN" sz="1200">
                <a:latin typeface="Quattrocento Sans"/>
                <a:ea typeface="Quattrocento Sans"/>
                <a:cs typeface="Quattrocento Sans"/>
                <a:sym typeface="Quattrocento Sans"/>
              </a:rPr>
              <a:t>View of present and past runs , logging feature</a:t>
            </a:r>
            <a:endParaRPr sz="1200"/>
          </a:p>
          <a:p>
            <a:pPr marL="1219170" lvl="1" indent="-334423" algn="l" rtl="0">
              <a:lnSpc>
                <a:spcPct val="90000"/>
              </a:lnSpc>
              <a:spcBef>
                <a:spcPts val="533"/>
              </a:spcBef>
              <a:spcAft>
                <a:spcPts val="0"/>
              </a:spcAft>
              <a:buSzPts val="1400"/>
              <a:buNone/>
            </a:pPr>
            <a:endParaRPr sz="1200">
              <a:latin typeface="Quattrocento Sans"/>
              <a:ea typeface="Quattrocento Sans"/>
              <a:cs typeface="Quattrocento Sans"/>
              <a:sym typeface="Quattrocento Sans"/>
            </a:endParaRPr>
          </a:p>
          <a:p>
            <a:pPr marL="1219170" lvl="1" indent="-410623" algn="l" rtl="0">
              <a:lnSpc>
                <a:spcPct val="90000"/>
              </a:lnSpc>
              <a:spcBef>
                <a:spcPts val="533"/>
              </a:spcBef>
              <a:spcAft>
                <a:spcPts val="0"/>
              </a:spcAft>
              <a:buSzPts val="1200"/>
              <a:buChar char="•"/>
            </a:pPr>
            <a:r>
              <a:rPr lang="en-IN" sz="1200">
                <a:latin typeface="Quattrocento Sans"/>
                <a:ea typeface="Quattrocento Sans"/>
                <a:cs typeface="Quattrocento Sans"/>
                <a:sym typeface="Quattrocento Sans"/>
              </a:rPr>
              <a:t>Extensible through plugins</a:t>
            </a:r>
            <a:endParaRPr sz="1200"/>
          </a:p>
          <a:p>
            <a:pPr marL="1219170" lvl="1" indent="-334423" algn="l" rtl="0">
              <a:lnSpc>
                <a:spcPct val="90000"/>
              </a:lnSpc>
              <a:spcBef>
                <a:spcPts val="533"/>
              </a:spcBef>
              <a:spcAft>
                <a:spcPts val="0"/>
              </a:spcAft>
              <a:buSzPts val="1400"/>
              <a:buNone/>
            </a:pPr>
            <a:endParaRPr sz="1200">
              <a:latin typeface="Quattrocento Sans"/>
              <a:ea typeface="Quattrocento Sans"/>
              <a:cs typeface="Quattrocento Sans"/>
              <a:sym typeface="Quattrocento Sans"/>
            </a:endParaRPr>
          </a:p>
          <a:p>
            <a:pPr marL="1219170" lvl="1" indent="-410623" algn="l" rtl="0">
              <a:lnSpc>
                <a:spcPct val="90000"/>
              </a:lnSpc>
              <a:spcBef>
                <a:spcPts val="533"/>
              </a:spcBef>
              <a:spcAft>
                <a:spcPts val="0"/>
              </a:spcAft>
              <a:buSzPts val="1200"/>
              <a:buChar char="•"/>
            </a:pPr>
            <a:r>
              <a:rPr lang="en-IN" sz="1200">
                <a:latin typeface="Quattrocento Sans"/>
                <a:ea typeface="Quattrocento Sans"/>
                <a:cs typeface="Quattrocento Sans"/>
                <a:sym typeface="Quattrocento Sans"/>
              </a:rPr>
              <a:t>Nice UI , possibility to define REST interface</a:t>
            </a:r>
            <a:endParaRPr sz="1200"/>
          </a:p>
          <a:p>
            <a:pPr marL="1219170" lvl="1" indent="-334423" algn="l" rtl="0">
              <a:lnSpc>
                <a:spcPct val="90000"/>
              </a:lnSpc>
              <a:spcBef>
                <a:spcPts val="533"/>
              </a:spcBef>
              <a:spcAft>
                <a:spcPts val="0"/>
              </a:spcAft>
              <a:buSzPts val="1400"/>
              <a:buNone/>
            </a:pPr>
            <a:endParaRPr sz="1200">
              <a:latin typeface="Quattrocento Sans"/>
              <a:ea typeface="Quattrocento Sans"/>
              <a:cs typeface="Quattrocento Sans"/>
              <a:sym typeface="Quattrocento Sans"/>
            </a:endParaRPr>
          </a:p>
          <a:p>
            <a:pPr marL="1219170" lvl="1" indent="-410623" algn="l" rtl="0">
              <a:lnSpc>
                <a:spcPct val="90000"/>
              </a:lnSpc>
              <a:spcBef>
                <a:spcPts val="533"/>
              </a:spcBef>
              <a:spcAft>
                <a:spcPts val="0"/>
              </a:spcAft>
              <a:buSzPts val="1200"/>
              <a:buChar char="•"/>
            </a:pPr>
            <a:r>
              <a:rPr lang="en-IN" sz="1200">
                <a:latin typeface="Quattrocento Sans"/>
                <a:ea typeface="Quattrocento Sans"/>
                <a:cs typeface="Quattrocento Sans"/>
                <a:sym typeface="Quattrocento Sans"/>
              </a:rPr>
              <a:t>Interact well with database</a:t>
            </a:r>
            <a:endParaRPr sz="1200"/>
          </a:p>
          <a:p>
            <a:pPr marL="1219170" lvl="1" indent="-334423" algn="l" rtl="0">
              <a:lnSpc>
                <a:spcPct val="90000"/>
              </a:lnSpc>
              <a:spcBef>
                <a:spcPts val="533"/>
              </a:spcBef>
              <a:spcAft>
                <a:spcPts val="0"/>
              </a:spcAft>
              <a:buSzPts val="1400"/>
              <a:buNone/>
            </a:pPr>
            <a:endParaRPr sz="1200"/>
          </a:p>
          <a:p>
            <a:pPr marL="1219170" lvl="1" indent="-334423" algn="l" rtl="0">
              <a:lnSpc>
                <a:spcPct val="90000"/>
              </a:lnSpc>
              <a:spcBef>
                <a:spcPts val="533"/>
              </a:spcBef>
              <a:spcAft>
                <a:spcPts val="0"/>
              </a:spcAft>
              <a:buSzPts val="1400"/>
              <a:buNone/>
            </a:pPr>
            <a:endParaRPr/>
          </a:p>
        </p:txBody>
      </p:sp>
      <p:pic>
        <p:nvPicPr>
          <p:cNvPr id="115" name="Google Shape;115;p5"/>
          <p:cNvPicPr preferRelativeResize="0"/>
          <p:nvPr/>
        </p:nvPicPr>
        <p:blipFill rotWithShape="1">
          <a:blip r:embed="rId3">
            <a:alphaModFix/>
          </a:blip>
          <a:srcRect/>
          <a:stretch/>
        </p:blipFill>
        <p:spPr>
          <a:xfrm>
            <a:off x="76900" y="77750"/>
            <a:ext cx="301100" cy="301100"/>
          </a:xfrm>
          <a:prstGeom prst="rect">
            <a:avLst/>
          </a:prstGeom>
          <a:noFill/>
          <a:ln>
            <a:noFill/>
          </a:ln>
        </p:spPr>
      </p:pic>
      <p:sp>
        <p:nvSpPr>
          <p:cNvPr id="116" name="Google Shape;116;p5"/>
          <p:cNvSpPr txBox="1">
            <a:spLocks noGrp="1"/>
          </p:cNvSpPr>
          <p:nvPr>
            <p:ph type="sldNum" idx="12"/>
          </p:nvPr>
        </p:nvSpPr>
        <p:spPr>
          <a:xfrm>
            <a:off x="5949043" y="6454211"/>
            <a:ext cx="446400" cy="3651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rgbClr val="000000"/>
              </a:buClr>
              <a:buSzPts val="700"/>
              <a:buFont typeface="Arial"/>
              <a:buNone/>
            </a:pPr>
            <a:fld id="{00000000-1234-1234-1234-123412341234}" type="slidenum">
              <a:rPr lang="en-IN"/>
              <a:pPr marL="0" lvl="0" indent="0" algn="ctr" rtl="0">
                <a:spcBef>
                  <a:spcPts val="0"/>
                </a:spcBef>
                <a:spcAft>
                  <a:spcPts val="0"/>
                </a:spcAft>
                <a:buClr>
                  <a:srgbClr val="000000"/>
                </a:buClr>
                <a:buSzPts val="700"/>
                <a:buFont typeface="Arial"/>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0" y="0"/>
            <a:ext cx="12192000" cy="7074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1400"/>
              <a:buNone/>
            </a:pPr>
            <a:r>
              <a:rPr lang="en-IN" sz="2000">
                <a:latin typeface="Quattrocento Sans"/>
                <a:ea typeface="Quattrocento Sans"/>
                <a:cs typeface="Quattrocento Sans"/>
                <a:sym typeface="Quattrocento Sans"/>
              </a:rPr>
              <a:t>      </a:t>
            </a:r>
            <a:r>
              <a:rPr lang="en-IN" sz="1800">
                <a:latin typeface="Quattrocento Sans"/>
                <a:ea typeface="Quattrocento Sans"/>
                <a:cs typeface="Quattrocento Sans"/>
                <a:sym typeface="Quattrocento Sans"/>
              </a:rPr>
              <a:t>Airflow- Cont</a:t>
            </a:r>
            <a:endParaRPr sz="1800"/>
          </a:p>
        </p:txBody>
      </p:sp>
      <p:sp>
        <p:nvSpPr>
          <p:cNvPr id="122" name="Google Shape;122;p7"/>
          <p:cNvSpPr txBox="1">
            <a:spLocks noGrp="1"/>
          </p:cNvSpPr>
          <p:nvPr>
            <p:ph type="body" idx="1"/>
          </p:nvPr>
        </p:nvSpPr>
        <p:spPr>
          <a:xfrm>
            <a:off x="0" y="751250"/>
            <a:ext cx="12192000" cy="4903800"/>
          </a:xfrm>
          <a:prstGeom prst="rect">
            <a:avLst/>
          </a:prstGeom>
          <a:noFill/>
          <a:ln>
            <a:noFill/>
          </a:ln>
        </p:spPr>
        <p:txBody>
          <a:bodyPr spcFirstLastPara="1" wrap="square" lIns="68575" tIns="34275" rIns="68575" bIns="34275" anchor="t" anchorCtr="0">
            <a:noAutofit/>
          </a:bodyPr>
          <a:lstStyle/>
          <a:p>
            <a:pPr marL="609585" lvl="0" indent="-410623" algn="l" rtl="0">
              <a:lnSpc>
                <a:spcPct val="90000"/>
              </a:lnSpc>
              <a:spcBef>
                <a:spcPts val="1067"/>
              </a:spcBef>
              <a:spcAft>
                <a:spcPts val="0"/>
              </a:spcAft>
              <a:buClr>
                <a:srgbClr val="000000"/>
              </a:buClr>
              <a:buSzPts val="1200"/>
              <a:buFont typeface="Quattrocento Sans"/>
              <a:buChar char="•"/>
            </a:pPr>
            <a:r>
              <a:rPr lang="en-IN" sz="1200">
                <a:solidFill>
                  <a:srgbClr val="000000"/>
                </a:solidFill>
                <a:latin typeface="Quattrocento Sans"/>
                <a:ea typeface="Quattrocento Sans"/>
                <a:cs typeface="Quattrocento Sans"/>
                <a:sym typeface="Quattrocento Sans"/>
              </a:rPr>
              <a:t>Can handle upstream and downstream dependencies gracefully (Example : Upstream missing tables)</a:t>
            </a:r>
            <a:endParaRPr sz="1200">
              <a:solidFill>
                <a:srgbClr val="000000"/>
              </a:solidFill>
              <a:latin typeface="Quattrocento Sans"/>
              <a:ea typeface="Quattrocento Sans"/>
              <a:cs typeface="Quattrocento Sans"/>
              <a:sym typeface="Quattrocento Sans"/>
            </a:endParaRPr>
          </a:p>
          <a:p>
            <a:pPr marL="609585" lvl="0" indent="-410623" algn="l" rtl="0">
              <a:lnSpc>
                <a:spcPct val="90000"/>
              </a:lnSpc>
              <a:spcBef>
                <a:spcPts val="1067"/>
              </a:spcBef>
              <a:spcAft>
                <a:spcPts val="0"/>
              </a:spcAft>
              <a:buClr>
                <a:srgbClr val="000000"/>
              </a:buClr>
              <a:buSzPts val="1200"/>
              <a:buFont typeface="Quattrocento Sans"/>
              <a:buChar char="•"/>
            </a:pPr>
            <a:r>
              <a:rPr lang="en-IN" sz="1200">
                <a:solidFill>
                  <a:srgbClr val="000000"/>
                </a:solidFill>
                <a:latin typeface="Quattrocento Sans"/>
                <a:ea typeface="Quattrocento Sans"/>
                <a:cs typeface="Quattrocento Sans"/>
                <a:sym typeface="Quattrocento Sans"/>
              </a:rPr>
              <a:t>Easy to reprocess historical jobs by date or re - run for specific intervals.</a:t>
            </a:r>
            <a:endParaRPr sz="1200">
              <a:solidFill>
                <a:srgbClr val="000000"/>
              </a:solidFill>
              <a:latin typeface="Quattrocento Sans"/>
              <a:ea typeface="Quattrocento Sans"/>
              <a:cs typeface="Quattrocento Sans"/>
              <a:sym typeface="Quattrocento Sans"/>
            </a:endParaRPr>
          </a:p>
          <a:p>
            <a:pPr marL="609585" lvl="0" indent="-410623" algn="l" rtl="0">
              <a:lnSpc>
                <a:spcPct val="90000"/>
              </a:lnSpc>
              <a:spcBef>
                <a:spcPts val="1067"/>
              </a:spcBef>
              <a:spcAft>
                <a:spcPts val="0"/>
              </a:spcAft>
              <a:buClr>
                <a:srgbClr val="000000"/>
              </a:buClr>
              <a:buSzPts val="1200"/>
              <a:buFont typeface="Quattrocento Sans"/>
              <a:buChar char="•"/>
            </a:pPr>
            <a:r>
              <a:rPr lang="en-IN" sz="1200">
                <a:solidFill>
                  <a:srgbClr val="000000"/>
                </a:solidFill>
                <a:latin typeface="Quattrocento Sans"/>
                <a:ea typeface="Quattrocento Sans"/>
                <a:cs typeface="Quattrocento Sans"/>
                <a:sym typeface="Quattrocento Sans"/>
              </a:rPr>
              <a:t>Jobs can pass parameters to other jobs Downstream</a:t>
            </a:r>
            <a:endParaRPr sz="1200">
              <a:solidFill>
                <a:srgbClr val="000000"/>
              </a:solidFill>
              <a:latin typeface="Quattrocento Sans"/>
              <a:ea typeface="Quattrocento Sans"/>
              <a:cs typeface="Quattrocento Sans"/>
              <a:sym typeface="Quattrocento Sans"/>
            </a:endParaRPr>
          </a:p>
          <a:p>
            <a:pPr marL="609585" lvl="0" indent="-410623" algn="l" rtl="0">
              <a:lnSpc>
                <a:spcPct val="90000"/>
              </a:lnSpc>
              <a:spcBef>
                <a:spcPts val="1067"/>
              </a:spcBef>
              <a:spcAft>
                <a:spcPts val="0"/>
              </a:spcAft>
              <a:buClr>
                <a:srgbClr val="000000"/>
              </a:buClr>
              <a:buSzPts val="1200"/>
              <a:buFont typeface="Quattrocento Sans"/>
              <a:buChar char="•"/>
            </a:pPr>
            <a:r>
              <a:rPr lang="en-IN" sz="1200">
                <a:solidFill>
                  <a:srgbClr val="000000"/>
                </a:solidFill>
                <a:latin typeface="Quattrocento Sans"/>
                <a:ea typeface="Quattrocento Sans"/>
                <a:cs typeface="Quattrocento Sans"/>
                <a:sym typeface="Quattrocento Sans"/>
              </a:rPr>
              <a:t>Handle errors and failures gracefully. Automatically retry  when a task fails.</a:t>
            </a:r>
            <a:endParaRPr sz="1200">
              <a:solidFill>
                <a:srgbClr val="000000"/>
              </a:solidFill>
              <a:latin typeface="Quattrocento Sans"/>
              <a:ea typeface="Quattrocento Sans"/>
              <a:cs typeface="Quattrocento Sans"/>
              <a:sym typeface="Quattrocento Sans"/>
            </a:endParaRPr>
          </a:p>
          <a:p>
            <a:pPr marL="609585" lvl="0" indent="-410623" algn="l" rtl="0">
              <a:lnSpc>
                <a:spcPct val="90000"/>
              </a:lnSpc>
              <a:spcBef>
                <a:spcPts val="1067"/>
              </a:spcBef>
              <a:spcAft>
                <a:spcPts val="0"/>
              </a:spcAft>
              <a:buClr>
                <a:srgbClr val="000000"/>
              </a:buClr>
              <a:buSzPts val="1200"/>
              <a:buFont typeface="Quattrocento Sans"/>
              <a:buChar char="•"/>
            </a:pPr>
            <a:r>
              <a:rPr lang="en-IN" sz="1200">
                <a:solidFill>
                  <a:srgbClr val="000000"/>
                </a:solidFill>
                <a:latin typeface="Quattrocento Sans"/>
                <a:ea typeface="Quattrocento Sans"/>
                <a:cs typeface="Quattrocento Sans"/>
                <a:sym typeface="Quattrocento Sans"/>
              </a:rPr>
              <a:t>Ease of deployment of workflow changes (continuous integration)</a:t>
            </a:r>
            <a:endParaRPr sz="1200">
              <a:solidFill>
                <a:srgbClr val="000000"/>
              </a:solidFill>
              <a:latin typeface="Quattrocento Sans"/>
              <a:ea typeface="Quattrocento Sans"/>
              <a:cs typeface="Quattrocento Sans"/>
              <a:sym typeface="Quattrocento Sans"/>
            </a:endParaRPr>
          </a:p>
          <a:p>
            <a:pPr marL="609585" lvl="0" indent="-410623" algn="l" rtl="0">
              <a:lnSpc>
                <a:spcPct val="90000"/>
              </a:lnSpc>
              <a:spcBef>
                <a:spcPts val="1067"/>
              </a:spcBef>
              <a:spcAft>
                <a:spcPts val="0"/>
              </a:spcAft>
              <a:buClr>
                <a:srgbClr val="000000"/>
              </a:buClr>
              <a:buSzPts val="1200"/>
              <a:buFont typeface="Quattrocento Sans"/>
              <a:buChar char="•"/>
            </a:pPr>
            <a:r>
              <a:rPr lang="en-IN" sz="1200">
                <a:solidFill>
                  <a:srgbClr val="000000"/>
                </a:solidFill>
                <a:latin typeface="Quattrocento Sans"/>
                <a:ea typeface="Quattrocento Sans"/>
                <a:cs typeface="Quattrocento Sans"/>
                <a:sym typeface="Quattrocento Sans"/>
              </a:rPr>
              <a:t>Integrations with a lot of infrastructure(hive , Presto , Druid , AWS , etc)</a:t>
            </a:r>
            <a:endParaRPr sz="1200">
              <a:solidFill>
                <a:srgbClr val="000000"/>
              </a:solidFill>
              <a:latin typeface="Quattrocento Sans"/>
              <a:ea typeface="Quattrocento Sans"/>
              <a:cs typeface="Quattrocento Sans"/>
              <a:sym typeface="Quattrocento Sans"/>
            </a:endParaRPr>
          </a:p>
          <a:p>
            <a:pPr marL="609585" lvl="0" indent="-410623" algn="l" rtl="0">
              <a:lnSpc>
                <a:spcPct val="90000"/>
              </a:lnSpc>
              <a:spcBef>
                <a:spcPts val="1067"/>
              </a:spcBef>
              <a:spcAft>
                <a:spcPts val="0"/>
              </a:spcAft>
              <a:buClr>
                <a:srgbClr val="000000"/>
              </a:buClr>
              <a:buSzPts val="1200"/>
              <a:buFont typeface="Quattrocento Sans"/>
              <a:buChar char="•"/>
            </a:pPr>
            <a:r>
              <a:rPr lang="en-IN" sz="1200">
                <a:solidFill>
                  <a:srgbClr val="000000"/>
                </a:solidFill>
                <a:latin typeface="Quattrocento Sans"/>
                <a:ea typeface="Quattrocento Sans"/>
                <a:cs typeface="Quattrocento Sans"/>
                <a:sym typeface="Quattrocento Sans"/>
              </a:rPr>
              <a:t>Data Sensors to trigger a DAG when data arrives </a:t>
            </a:r>
            <a:endParaRPr sz="1200">
              <a:solidFill>
                <a:srgbClr val="000000"/>
              </a:solidFill>
              <a:latin typeface="Quattrocento Sans"/>
              <a:ea typeface="Quattrocento Sans"/>
              <a:cs typeface="Quattrocento Sans"/>
              <a:sym typeface="Quattrocento Sans"/>
            </a:endParaRPr>
          </a:p>
          <a:p>
            <a:pPr marL="609585" lvl="0" indent="-410623" algn="l" rtl="0">
              <a:lnSpc>
                <a:spcPct val="90000"/>
              </a:lnSpc>
              <a:spcBef>
                <a:spcPts val="1067"/>
              </a:spcBef>
              <a:spcAft>
                <a:spcPts val="0"/>
              </a:spcAft>
              <a:buClr>
                <a:srgbClr val="000000"/>
              </a:buClr>
              <a:buSzPts val="1200"/>
              <a:buFont typeface="Quattrocento Sans"/>
              <a:buChar char="•"/>
            </a:pPr>
            <a:r>
              <a:rPr lang="en-IN" sz="1200">
                <a:solidFill>
                  <a:srgbClr val="000000"/>
                </a:solidFill>
                <a:latin typeface="Quattrocento Sans"/>
                <a:ea typeface="Quattrocento Sans"/>
                <a:cs typeface="Quattrocento Sans"/>
                <a:sym typeface="Quattrocento Sans"/>
              </a:rPr>
              <a:t>Job testing through airflow itself</a:t>
            </a:r>
            <a:endParaRPr sz="1200">
              <a:solidFill>
                <a:srgbClr val="000000"/>
              </a:solidFill>
              <a:latin typeface="Quattrocento Sans"/>
              <a:ea typeface="Quattrocento Sans"/>
              <a:cs typeface="Quattrocento Sans"/>
              <a:sym typeface="Quattrocento Sans"/>
            </a:endParaRPr>
          </a:p>
          <a:p>
            <a:pPr marL="609585" lvl="0" indent="-410623" algn="l" rtl="0">
              <a:lnSpc>
                <a:spcPct val="90000"/>
              </a:lnSpc>
              <a:spcBef>
                <a:spcPts val="1067"/>
              </a:spcBef>
              <a:spcAft>
                <a:spcPts val="0"/>
              </a:spcAft>
              <a:buClr>
                <a:srgbClr val="000000"/>
              </a:buClr>
              <a:buSzPts val="1200"/>
              <a:buFont typeface="Quattrocento Sans"/>
              <a:buChar char="•"/>
            </a:pPr>
            <a:r>
              <a:rPr lang="en-IN" sz="1200">
                <a:solidFill>
                  <a:srgbClr val="000000"/>
                </a:solidFill>
                <a:latin typeface="Quattrocento Sans"/>
                <a:ea typeface="Quattrocento Sans"/>
                <a:cs typeface="Quattrocento Sans"/>
                <a:sym typeface="Quattrocento Sans"/>
              </a:rPr>
              <a:t>Accessibility of log files and other meta-data through the web GUI</a:t>
            </a:r>
            <a:endParaRPr sz="1200">
              <a:solidFill>
                <a:srgbClr val="000000"/>
              </a:solidFill>
              <a:latin typeface="Quattrocento Sans"/>
              <a:ea typeface="Quattrocento Sans"/>
              <a:cs typeface="Quattrocento Sans"/>
              <a:sym typeface="Quattrocento Sans"/>
            </a:endParaRPr>
          </a:p>
          <a:p>
            <a:pPr marL="609585" lvl="0" indent="-410623" algn="l" rtl="0">
              <a:lnSpc>
                <a:spcPct val="90000"/>
              </a:lnSpc>
              <a:spcBef>
                <a:spcPts val="1067"/>
              </a:spcBef>
              <a:spcAft>
                <a:spcPts val="0"/>
              </a:spcAft>
              <a:buClr>
                <a:srgbClr val="000000"/>
              </a:buClr>
              <a:buSzPts val="1200"/>
              <a:buFont typeface="Quattrocento Sans"/>
              <a:buChar char="•"/>
            </a:pPr>
            <a:r>
              <a:rPr lang="en-IN" sz="1200">
                <a:solidFill>
                  <a:srgbClr val="000000"/>
                </a:solidFill>
                <a:latin typeface="Quattrocento Sans"/>
                <a:ea typeface="Quattrocento Sans"/>
                <a:cs typeface="Quattrocento Sans"/>
                <a:sym typeface="Quattrocento Sans"/>
              </a:rPr>
              <a:t>Implement triggers rules of tasks.</a:t>
            </a:r>
            <a:endParaRPr sz="1200">
              <a:solidFill>
                <a:srgbClr val="000000"/>
              </a:solidFill>
              <a:latin typeface="Quattrocento Sans"/>
              <a:ea typeface="Quattrocento Sans"/>
              <a:cs typeface="Quattrocento Sans"/>
              <a:sym typeface="Quattrocento Sans"/>
            </a:endParaRPr>
          </a:p>
          <a:p>
            <a:pPr marL="609585" lvl="0" indent="-410623" algn="l" rtl="0">
              <a:lnSpc>
                <a:spcPct val="90000"/>
              </a:lnSpc>
              <a:spcBef>
                <a:spcPts val="1067"/>
              </a:spcBef>
              <a:spcAft>
                <a:spcPts val="0"/>
              </a:spcAft>
              <a:buClr>
                <a:srgbClr val="000000"/>
              </a:buClr>
              <a:buSzPts val="1200"/>
              <a:buFont typeface="Quattrocento Sans"/>
              <a:buChar char="•"/>
            </a:pPr>
            <a:r>
              <a:rPr lang="en-IN" sz="1200">
                <a:solidFill>
                  <a:srgbClr val="000000"/>
                </a:solidFill>
                <a:latin typeface="Quattrocento Sans"/>
                <a:ea typeface="Quattrocento Sans"/>
                <a:cs typeface="Quattrocento Sans"/>
                <a:sym typeface="Quattrocento Sans"/>
              </a:rPr>
              <a:t>Monitoring of all jobs status in real time + EMAIL  alerts</a:t>
            </a:r>
            <a:endParaRPr sz="1200">
              <a:solidFill>
                <a:srgbClr val="000000"/>
              </a:solidFill>
              <a:latin typeface="Quattrocento Sans"/>
              <a:ea typeface="Quattrocento Sans"/>
              <a:cs typeface="Quattrocento Sans"/>
              <a:sym typeface="Quattrocento Sans"/>
            </a:endParaRPr>
          </a:p>
          <a:p>
            <a:pPr marL="609585" lvl="0" indent="-410623" algn="l" rtl="0">
              <a:lnSpc>
                <a:spcPct val="90000"/>
              </a:lnSpc>
              <a:spcBef>
                <a:spcPts val="1067"/>
              </a:spcBef>
              <a:spcAft>
                <a:spcPts val="0"/>
              </a:spcAft>
              <a:buClr>
                <a:srgbClr val="000000"/>
              </a:buClr>
              <a:buSzPts val="1200"/>
              <a:buFont typeface="Quattrocento Sans"/>
              <a:buChar char="•"/>
            </a:pPr>
            <a:r>
              <a:rPr lang="en-IN" sz="1200">
                <a:solidFill>
                  <a:srgbClr val="000000"/>
                </a:solidFill>
                <a:latin typeface="Quattrocento Sans"/>
                <a:ea typeface="Quattrocento Sans"/>
                <a:cs typeface="Quattrocento Sans"/>
                <a:sym typeface="Quattrocento Sans"/>
              </a:rPr>
              <a:t>Community Support.</a:t>
            </a:r>
            <a:endParaRPr sz="1200">
              <a:solidFill>
                <a:srgbClr val="000000"/>
              </a:solidFill>
              <a:latin typeface="Quattrocento Sans"/>
              <a:ea typeface="Quattrocento Sans"/>
              <a:cs typeface="Quattrocento Sans"/>
              <a:sym typeface="Quattrocento Sans"/>
            </a:endParaRPr>
          </a:p>
        </p:txBody>
      </p:sp>
      <p:pic>
        <p:nvPicPr>
          <p:cNvPr id="123" name="Google Shape;123;p7"/>
          <p:cNvPicPr preferRelativeResize="0"/>
          <p:nvPr/>
        </p:nvPicPr>
        <p:blipFill rotWithShape="1">
          <a:blip r:embed="rId3">
            <a:alphaModFix/>
          </a:blip>
          <a:srcRect/>
          <a:stretch/>
        </p:blipFill>
        <p:spPr>
          <a:xfrm>
            <a:off x="117775" y="203150"/>
            <a:ext cx="301100" cy="301100"/>
          </a:xfrm>
          <a:prstGeom prst="rect">
            <a:avLst/>
          </a:prstGeom>
          <a:noFill/>
          <a:ln>
            <a:noFill/>
          </a:ln>
        </p:spPr>
      </p:pic>
      <p:sp>
        <p:nvSpPr>
          <p:cNvPr id="124" name="Google Shape;124;p7"/>
          <p:cNvSpPr txBox="1">
            <a:spLocks noGrp="1"/>
          </p:cNvSpPr>
          <p:nvPr>
            <p:ph type="sldNum" idx="12"/>
          </p:nvPr>
        </p:nvSpPr>
        <p:spPr>
          <a:xfrm>
            <a:off x="5949043" y="6454211"/>
            <a:ext cx="446400" cy="3651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rgbClr val="000000"/>
              </a:buClr>
              <a:buSzPts val="700"/>
              <a:buFont typeface="Arial"/>
              <a:buNone/>
            </a:pPr>
            <a:fld id="{00000000-1234-1234-1234-123412341234}" type="slidenum">
              <a:rPr lang="en-IN"/>
              <a:pPr marL="0" lvl="0" indent="0" algn="ctr" rtl="0">
                <a:spcBef>
                  <a:spcPts val="0"/>
                </a:spcBef>
                <a:spcAft>
                  <a:spcPts val="0"/>
                </a:spcAft>
                <a:buClr>
                  <a:srgbClr val="000000"/>
                </a:buClr>
                <a:buSzPts val="700"/>
                <a:buFont typeface="Arial"/>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0" y="0"/>
            <a:ext cx="12192000" cy="60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1400"/>
              <a:buNone/>
            </a:pPr>
            <a:r>
              <a:rPr lang="en-IN" sz="2000">
                <a:latin typeface="Quattrocento Sans"/>
                <a:ea typeface="Quattrocento Sans"/>
                <a:cs typeface="Quattrocento Sans"/>
                <a:sym typeface="Quattrocento Sans"/>
              </a:rPr>
              <a:t>       </a:t>
            </a:r>
            <a:r>
              <a:rPr lang="en-IN" sz="1800">
                <a:solidFill>
                  <a:schemeClr val="dk1"/>
                </a:solidFill>
                <a:latin typeface="Quattrocento Sans"/>
                <a:ea typeface="Quattrocento Sans"/>
                <a:cs typeface="Quattrocento Sans"/>
                <a:sym typeface="Quattrocento Sans"/>
              </a:rPr>
              <a:t>Airflow DAG</a:t>
            </a:r>
            <a:endParaRPr sz="1800"/>
          </a:p>
        </p:txBody>
      </p:sp>
      <p:sp>
        <p:nvSpPr>
          <p:cNvPr id="130" name="Google Shape;130;p6"/>
          <p:cNvSpPr txBox="1">
            <a:spLocks noGrp="1"/>
          </p:cNvSpPr>
          <p:nvPr>
            <p:ph type="body" idx="1"/>
          </p:nvPr>
        </p:nvSpPr>
        <p:spPr>
          <a:xfrm>
            <a:off x="0" y="823900"/>
            <a:ext cx="12192000" cy="1108500"/>
          </a:xfrm>
          <a:prstGeom prst="rect">
            <a:avLst/>
          </a:prstGeom>
          <a:noFill/>
          <a:ln>
            <a:noFill/>
          </a:ln>
        </p:spPr>
        <p:txBody>
          <a:bodyPr spcFirstLastPara="1" wrap="square" lIns="68575" tIns="34275" rIns="68575" bIns="34275" anchor="t" anchorCtr="0">
            <a:noAutofit/>
          </a:bodyPr>
          <a:lstStyle/>
          <a:p>
            <a:pPr marL="609585" lvl="0" indent="-410623" algn="l" rtl="0">
              <a:lnSpc>
                <a:spcPct val="90000"/>
              </a:lnSpc>
              <a:spcBef>
                <a:spcPts val="1067"/>
              </a:spcBef>
              <a:spcAft>
                <a:spcPts val="0"/>
              </a:spcAft>
              <a:buClr>
                <a:schemeClr val="dk1"/>
              </a:buClr>
              <a:buSzPts val="1200"/>
              <a:buFont typeface="Quattrocento Sans"/>
              <a:buChar char="•"/>
            </a:pPr>
            <a:r>
              <a:rPr lang="en-IN" sz="1200">
                <a:latin typeface="Quattrocento Sans"/>
                <a:ea typeface="Quattrocento Sans"/>
                <a:cs typeface="Quattrocento Sans"/>
                <a:sym typeface="Quattrocento Sans"/>
              </a:rPr>
              <a:t>A Workflow as a Directed  Acyclic Graph with Multiple tasks which can be executed independently</a:t>
            </a:r>
            <a:endParaRPr sz="1200">
              <a:latin typeface="Quattrocento Sans"/>
              <a:ea typeface="Quattrocento Sans"/>
              <a:cs typeface="Quattrocento Sans"/>
              <a:sym typeface="Quattrocento Sans"/>
            </a:endParaRPr>
          </a:p>
          <a:p>
            <a:pPr marL="609585" lvl="0" indent="-410623" algn="l" rtl="0">
              <a:lnSpc>
                <a:spcPct val="90000"/>
              </a:lnSpc>
              <a:spcBef>
                <a:spcPts val="1067"/>
              </a:spcBef>
              <a:spcAft>
                <a:spcPts val="0"/>
              </a:spcAft>
              <a:buClr>
                <a:schemeClr val="dk1"/>
              </a:buClr>
              <a:buSzPts val="1200"/>
              <a:buFont typeface="Quattrocento Sans"/>
              <a:buChar char="•"/>
            </a:pPr>
            <a:r>
              <a:rPr lang="en-IN" sz="1200">
                <a:latin typeface="Quattrocento Sans"/>
                <a:ea typeface="Quattrocento Sans"/>
                <a:cs typeface="Quattrocento Sans"/>
                <a:sym typeface="Quattrocento Sans"/>
              </a:rPr>
              <a:t>Airflows DAG’S are Composed of Tasks</a:t>
            </a:r>
            <a:endParaRPr sz="1200">
              <a:latin typeface="Quattrocento Sans"/>
              <a:ea typeface="Quattrocento Sans"/>
              <a:cs typeface="Quattrocento Sans"/>
              <a:sym typeface="Quattrocento Sans"/>
            </a:endParaRPr>
          </a:p>
        </p:txBody>
      </p:sp>
      <p:pic>
        <p:nvPicPr>
          <p:cNvPr id="131" name="Google Shape;131;p6" descr="A close up of a device&#10;&#10;Description automatically generated"/>
          <p:cNvPicPr preferRelativeResize="0"/>
          <p:nvPr/>
        </p:nvPicPr>
        <p:blipFill rotWithShape="1">
          <a:blip r:embed="rId3">
            <a:alphaModFix/>
          </a:blip>
          <a:srcRect r="301"/>
          <a:stretch/>
        </p:blipFill>
        <p:spPr>
          <a:xfrm>
            <a:off x="2629250" y="1932300"/>
            <a:ext cx="7213800" cy="3594076"/>
          </a:xfrm>
          <a:prstGeom prst="rect">
            <a:avLst/>
          </a:prstGeom>
          <a:noFill/>
          <a:ln>
            <a:noFill/>
          </a:ln>
        </p:spPr>
      </p:pic>
      <p:pic>
        <p:nvPicPr>
          <p:cNvPr id="132" name="Google Shape;132;p6"/>
          <p:cNvPicPr preferRelativeResize="0"/>
          <p:nvPr/>
        </p:nvPicPr>
        <p:blipFill rotWithShape="1">
          <a:blip r:embed="rId4">
            <a:alphaModFix/>
          </a:blip>
          <a:srcRect/>
          <a:stretch/>
        </p:blipFill>
        <p:spPr>
          <a:xfrm>
            <a:off x="116525" y="151550"/>
            <a:ext cx="301100" cy="301100"/>
          </a:xfrm>
          <a:prstGeom prst="rect">
            <a:avLst/>
          </a:prstGeom>
          <a:noFill/>
          <a:ln>
            <a:noFill/>
          </a:ln>
        </p:spPr>
      </p:pic>
      <p:sp>
        <p:nvSpPr>
          <p:cNvPr id="133" name="Google Shape;133;p6"/>
          <p:cNvSpPr txBox="1">
            <a:spLocks noGrp="1"/>
          </p:cNvSpPr>
          <p:nvPr>
            <p:ph type="sldNum" idx="12"/>
          </p:nvPr>
        </p:nvSpPr>
        <p:spPr>
          <a:xfrm>
            <a:off x="5949043" y="6454211"/>
            <a:ext cx="446400" cy="3651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rgbClr val="000000"/>
              </a:buClr>
              <a:buSzPts val="700"/>
              <a:buFont typeface="Arial"/>
              <a:buNone/>
            </a:pPr>
            <a:fld id="{00000000-1234-1234-1234-123412341234}" type="slidenum">
              <a:rPr lang="en-IN"/>
              <a:pPr marL="0" lvl="0" indent="0" algn="ctr" rtl="0">
                <a:spcBef>
                  <a:spcPts val="0"/>
                </a:spcBef>
                <a:spcAft>
                  <a:spcPts val="0"/>
                </a:spcAft>
                <a:buClr>
                  <a:srgbClr val="000000"/>
                </a:buClr>
                <a:buSzPts val="700"/>
                <a:buFont typeface="Arial"/>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6e8a369eec_0_35"/>
          <p:cNvSpPr txBox="1">
            <a:spLocks noGrp="1"/>
          </p:cNvSpPr>
          <p:nvPr>
            <p:ph type="title" idx="4294967295"/>
          </p:nvPr>
        </p:nvSpPr>
        <p:spPr>
          <a:xfrm>
            <a:off x="0" y="110300"/>
            <a:ext cx="12192000" cy="521700"/>
          </a:xfrm>
          <a:prstGeom prst="rect">
            <a:avLst/>
          </a:prstGeom>
          <a:noFill/>
          <a:ln>
            <a:noFill/>
          </a:ln>
        </p:spPr>
        <p:txBody>
          <a:bodyPr spcFirstLastPara="1" wrap="square" lIns="0" tIns="16925" rIns="0" bIns="0" anchor="t" anchorCtr="0">
            <a:noAutofit/>
          </a:bodyPr>
          <a:lstStyle/>
          <a:p>
            <a:pPr marL="12700" lvl="0" indent="0" algn="l" rtl="0">
              <a:lnSpc>
                <a:spcPct val="100000"/>
              </a:lnSpc>
              <a:spcBef>
                <a:spcPts val="0"/>
              </a:spcBef>
              <a:spcAft>
                <a:spcPts val="0"/>
              </a:spcAft>
              <a:buNone/>
            </a:pPr>
            <a:r>
              <a:rPr lang="en-IN" sz="1800">
                <a:latin typeface="Quattrocento Sans"/>
                <a:ea typeface="Quattrocento Sans"/>
                <a:cs typeface="Quattrocento Sans"/>
                <a:sym typeface="Quattrocento Sans"/>
              </a:rPr>
              <a:t>       Core Components</a:t>
            </a:r>
            <a:endParaRPr sz="1800">
              <a:latin typeface="Quattrocento Sans"/>
              <a:ea typeface="Quattrocento Sans"/>
              <a:cs typeface="Quattrocento Sans"/>
              <a:sym typeface="Quattrocento Sans"/>
            </a:endParaRPr>
          </a:p>
        </p:txBody>
      </p:sp>
      <p:sp>
        <p:nvSpPr>
          <p:cNvPr id="139" name="Google Shape;139;g6e8a369eec_0_35"/>
          <p:cNvSpPr txBox="1"/>
          <p:nvPr/>
        </p:nvSpPr>
        <p:spPr>
          <a:xfrm>
            <a:off x="1729999" y="1743800"/>
            <a:ext cx="1732500" cy="2192100"/>
          </a:xfrm>
          <a:prstGeom prst="rect">
            <a:avLst/>
          </a:prstGeom>
          <a:solidFill>
            <a:srgbClr val="F4D6AD"/>
          </a:solid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600">
              <a:latin typeface="Quattrocento Sans"/>
              <a:ea typeface="Quattrocento Sans"/>
              <a:cs typeface="Quattrocento Sans"/>
              <a:sym typeface="Quattrocento Sans"/>
            </a:endParaRPr>
          </a:p>
          <a:p>
            <a:pPr marL="0" marR="0" lvl="0" indent="0" algn="l" rtl="0">
              <a:lnSpc>
                <a:spcPct val="100000"/>
              </a:lnSpc>
              <a:spcBef>
                <a:spcPts val="0"/>
              </a:spcBef>
              <a:spcAft>
                <a:spcPts val="0"/>
              </a:spcAft>
              <a:buNone/>
            </a:pPr>
            <a:endParaRPr sz="1600">
              <a:latin typeface="Quattrocento Sans"/>
              <a:ea typeface="Quattrocento Sans"/>
              <a:cs typeface="Quattrocento Sans"/>
              <a:sym typeface="Quattrocento Sans"/>
            </a:endParaRPr>
          </a:p>
          <a:p>
            <a:pPr marL="0" marR="0" lvl="0" indent="0" algn="l" rtl="0">
              <a:lnSpc>
                <a:spcPct val="100000"/>
              </a:lnSpc>
              <a:spcBef>
                <a:spcPts val="0"/>
              </a:spcBef>
              <a:spcAft>
                <a:spcPts val="0"/>
              </a:spcAft>
              <a:buNone/>
            </a:pPr>
            <a:endParaRPr sz="1600">
              <a:latin typeface="Quattrocento Sans"/>
              <a:ea typeface="Quattrocento Sans"/>
              <a:cs typeface="Quattrocento Sans"/>
              <a:sym typeface="Quattrocento Sans"/>
            </a:endParaRPr>
          </a:p>
          <a:p>
            <a:pPr marL="228600" marR="0" lvl="0" indent="0" algn="l" rtl="0">
              <a:lnSpc>
                <a:spcPct val="100000"/>
              </a:lnSpc>
              <a:spcBef>
                <a:spcPts val="0"/>
              </a:spcBef>
              <a:spcAft>
                <a:spcPts val="0"/>
              </a:spcAft>
              <a:buNone/>
            </a:pPr>
            <a:r>
              <a:rPr lang="en-IN" sz="1600" b="1">
                <a:latin typeface="Quattrocento Sans"/>
                <a:ea typeface="Quattrocento Sans"/>
                <a:cs typeface="Quattrocento Sans"/>
                <a:sym typeface="Quattrocento Sans"/>
              </a:rPr>
              <a:t>Web server</a:t>
            </a:r>
            <a:endParaRPr sz="1600">
              <a:latin typeface="Quattrocento Sans"/>
              <a:ea typeface="Quattrocento Sans"/>
              <a:cs typeface="Quattrocento Sans"/>
              <a:sym typeface="Quattrocento Sans"/>
            </a:endParaRPr>
          </a:p>
        </p:txBody>
      </p:sp>
      <p:sp>
        <p:nvSpPr>
          <p:cNvPr id="140" name="Google Shape;140;g6e8a369eec_0_35"/>
          <p:cNvSpPr txBox="1"/>
          <p:nvPr/>
        </p:nvSpPr>
        <p:spPr>
          <a:xfrm>
            <a:off x="3664600" y="1743800"/>
            <a:ext cx="1732500" cy="2192100"/>
          </a:xfrm>
          <a:prstGeom prst="rect">
            <a:avLst/>
          </a:prstGeom>
          <a:solidFill>
            <a:srgbClr val="F4D6AD"/>
          </a:solid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600">
              <a:latin typeface="Quattrocento Sans"/>
              <a:ea typeface="Quattrocento Sans"/>
              <a:cs typeface="Quattrocento Sans"/>
              <a:sym typeface="Quattrocento Sans"/>
            </a:endParaRPr>
          </a:p>
          <a:p>
            <a:pPr marL="0" marR="0" lvl="0" indent="0" algn="l" rtl="0">
              <a:lnSpc>
                <a:spcPct val="100000"/>
              </a:lnSpc>
              <a:spcBef>
                <a:spcPts val="0"/>
              </a:spcBef>
              <a:spcAft>
                <a:spcPts val="0"/>
              </a:spcAft>
              <a:buNone/>
            </a:pPr>
            <a:endParaRPr sz="1600">
              <a:latin typeface="Quattrocento Sans"/>
              <a:ea typeface="Quattrocento Sans"/>
              <a:cs typeface="Quattrocento Sans"/>
              <a:sym typeface="Quattrocento Sans"/>
            </a:endParaRPr>
          </a:p>
          <a:p>
            <a:pPr marL="0" marR="0" lvl="0" indent="0" algn="l" rtl="0">
              <a:lnSpc>
                <a:spcPct val="100000"/>
              </a:lnSpc>
              <a:spcBef>
                <a:spcPts val="0"/>
              </a:spcBef>
              <a:spcAft>
                <a:spcPts val="0"/>
              </a:spcAft>
              <a:buNone/>
            </a:pPr>
            <a:endParaRPr sz="1600">
              <a:latin typeface="Quattrocento Sans"/>
              <a:ea typeface="Quattrocento Sans"/>
              <a:cs typeface="Quattrocento Sans"/>
              <a:sym typeface="Quattrocento Sans"/>
            </a:endParaRPr>
          </a:p>
          <a:p>
            <a:pPr marL="292100" marR="0" lvl="0" indent="0" algn="l" rtl="0">
              <a:lnSpc>
                <a:spcPct val="100000"/>
              </a:lnSpc>
              <a:spcBef>
                <a:spcPts val="0"/>
              </a:spcBef>
              <a:spcAft>
                <a:spcPts val="0"/>
              </a:spcAft>
              <a:buNone/>
            </a:pPr>
            <a:r>
              <a:rPr lang="en-IN" sz="1600" b="1">
                <a:latin typeface="Quattrocento Sans"/>
                <a:ea typeface="Quattrocento Sans"/>
                <a:cs typeface="Quattrocento Sans"/>
                <a:sym typeface="Quattrocento Sans"/>
              </a:rPr>
              <a:t>Scheduler</a:t>
            </a:r>
            <a:endParaRPr sz="1600">
              <a:latin typeface="Quattrocento Sans"/>
              <a:ea typeface="Quattrocento Sans"/>
              <a:cs typeface="Quattrocento Sans"/>
              <a:sym typeface="Quattrocento Sans"/>
            </a:endParaRPr>
          </a:p>
        </p:txBody>
      </p:sp>
      <p:sp>
        <p:nvSpPr>
          <p:cNvPr id="141" name="Google Shape;141;g6e8a369eec_0_35"/>
          <p:cNvSpPr txBox="1"/>
          <p:nvPr/>
        </p:nvSpPr>
        <p:spPr>
          <a:xfrm>
            <a:off x="5599198" y="1743800"/>
            <a:ext cx="1732500" cy="2192100"/>
          </a:xfrm>
          <a:prstGeom prst="rect">
            <a:avLst/>
          </a:prstGeom>
          <a:solidFill>
            <a:srgbClr val="F4D6AD"/>
          </a:solid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600">
              <a:latin typeface="Quattrocento Sans"/>
              <a:ea typeface="Quattrocento Sans"/>
              <a:cs typeface="Quattrocento Sans"/>
              <a:sym typeface="Quattrocento Sans"/>
            </a:endParaRPr>
          </a:p>
          <a:p>
            <a:pPr marL="0" marR="0" lvl="0" indent="0" algn="l" rtl="0">
              <a:lnSpc>
                <a:spcPct val="100000"/>
              </a:lnSpc>
              <a:spcBef>
                <a:spcPts val="0"/>
              </a:spcBef>
              <a:spcAft>
                <a:spcPts val="0"/>
              </a:spcAft>
              <a:buNone/>
            </a:pPr>
            <a:endParaRPr sz="1600">
              <a:latin typeface="Quattrocento Sans"/>
              <a:ea typeface="Quattrocento Sans"/>
              <a:cs typeface="Quattrocento Sans"/>
              <a:sym typeface="Quattrocento Sans"/>
            </a:endParaRPr>
          </a:p>
          <a:p>
            <a:pPr marL="0" marR="0" lvl="0" indent="0" algn="l" rtl="0">
              <a:lnSpc>
                <a:spcPct val="100000"/>
              </a:lnSpc>
              <a:spcBef>
                <a:spcPts val="0"/>
              </a:spcBef>
              <a:spcAft>
                <a:spcPts val="0"/>
              </a:spcAft>
              <a:buNone/>
            </a:pPr>
            <a:endParaRPr sz="1600">
              <a:latin typeface="Quattrocento Sans"/>
              <a:ea typeface="Quattrocento Sans"/>
              <a:cs typeface="Quattrocento Sans"/>
              <a:sym typeface="Quattrocento Sans"/>
            </a:endParaRPr>
          </a:p>
          <a:p>
            <a:pPr marL="342900" marR="330200" lvl="0" indent="12700" algn="l" rtl="0">
              <a:lnSpc>
                <a:spcPct val="117857"/>
              </a:lnSpc>
              <a:spcBef>
                <a:spcPts val="0"/>
              </a:spcBef>
              <a:spcAft>
                <a:spcPts val="0"/>
              </a:spcAft>
              <a:buNone/>
            </a:pPr>
            <a:r>
              <a:rPr lang="en-IN" sz="1600" b="1">
                <a:latin typeface="Quattrocento Sans"/>
                <a:ea typeface="Quattrocento Sans"/>
                <a:cs typeface="Quattrocento Sans"/>
                <a:sym typeface="Quattrocento Sans"/>
              </a:rPr>
              <a:t>Metadata  Database</a:t>
            </a:r>
            <a:endParaRPr sz="1600">
              <a:latin typeface="Quattrocento Sans"/>
              <a:ea typeface="Quattrocento Sans"/>
              <a:cs typeface="Quattrocento Sans"/>
              <a:sym typeface="Quattrocento Sans"/>
            </a:endParaRPr>
          </a:p>
        </p:txBody>
      </p:sp>
      <p:sp>
        <p:nvSpPr>
          <p:cNvPr id="142" name="Google Shape;142;g6e8a369eec_0_35"/>
          <p:cNvSpPr txBox="1"/>
          <p:nvPr/>
        </p:nvSpPr>
        <p:spPr>
          <a:xfrm>
            <a:off x="7533800" y="1743800"/>
            <a:ext cx="1732500" cy="2192100"/>
          </a:xfrm>
          <a:prstGeom prst="rect">
            <a:avLst/>
          </a:prstGeom>
          <a:solidFill>
            <a:srgbClr val="F4D6AD"/>
          </a:solid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600">
              <a:latin typeface="Quattrocento Sans"/>
              <a:ea typeface="Quattrocento Sans"/>
              <a:cs typeface="Quattrocento Sans"/>
              <a:sym typeface="Quattrocento Sans"/>
            </a:endParaRPr>
          </a:p>
          <a:p>
            <a:pPr marL="0" marR="0" lvl="0" indent="0" algn="l" rtl="0">
              <a:lnSpc>
                <a:spcPct val="100000"/>
              </a:lnSpc>
              <a:spcBef>
                <a:spcPts val="0"/>
              </a:spcBef>
              <a:spcAft>
                <a:spcPts val="0"/>
              </a:spcAft>
              <a:buNone/>
            </a:pPr>
            <a:endParaRPr sz="1600">
              <a:latin typeface="Quattrocento Sans"/>
              <a:ea typeface="Quattrocento Sans"/>
              <a:cs typeface="Quattrocento Sans"/>
              <a:sym typeface="Quattrocento Sans"/>
            </a:endParaRPr>
          </a:p>
          <a:p>
            <a:pPr marL="0" marR="0" lvl="0" indent="0" algn="l" rtl="0">
              <a:lnSpc>
                <a:spcPct val="100000"/>
              </a:lnSpc>
              <a:spcBef>
                <a:spcPts val="0"/>
              </a:spcBef>
              <a:spcAft>
                <a:spcPts val="0"/>
              </a:spcAft>
              <a:buNone/>
            </a:pPr>
            <a:endParaRPr sz="1600">
              <a:latin typeface="Quattrocento Sans"/>
              <a:ea typeface="Quattrocento Sans"/>
              <a:cs typeface="Quattrocento Sans"/>
              <a:sym typeface="Quattrocento Sans"/>
            </a:endParaRPr>
          </a:p>
          <a:p>
            <a:pPr marL="355600" marR="0" lvl="0" indent="0" algn="l" rtl="0">
              <a:lnSpc>
                <a:spcPct val="100000"/>
              </a:lnSpc>
              <a:spcBef>
                <a:spcPts val="0"/>
              </a:spcBef>
              <a:spcAft>
                <a:spcPts val="0"/>
              </a:spcAft>
              <a:buNone/>
            </a:pPr>
            <a:r>
              <a:rPr lang="en-IN" sz="1600" b="1">
                <a:latin typeface="Quattrocento Sans"/>
                <a:ea typeface="Quattrocento Sans"/>
                <a:cs typeface="Quattrocento Sans"/>
                <a:sym typeface="Quattrocento Sans"/>
              </a:rPr>
              <a:t>Executor</a:t>
            </a:r>
            <a:endParaRPr sz="1600">
              <a:latin typeface="Quattrocento Sans"/>
              <a:ea typeface="Quattrocento Sans"/>
              <a:cs typeface="Quattrocento Sans"/>
              <a:sym typeface="Quattrocento Sans"/>
            </a:endParaRPr>
          </a:p>
        </p:txBody>
      </p:sp>
      <p:sp>
        <p:nvSpPr>
          <p:cNvPr id="143" name="Google Shape;143;g6e8a369eec_0_35"/>
          <p:cNvSpPr txBox="1"/>
          <p:nvPr/>
        </p:nvSpPr>
        <p:spPr>
          <a:xfrm>
            <a:off x="9468399" y="1743800"/>
            <a:ext cx="1732500" cy="2192100"/>
          </a:xfrm>
          <a:prstGeom prst="rect">
            <a:avLst/>
          </a:prstGeom>
          <a:solidFill>
            <a:srgbClr val="F4D6AD"/>
          </a:solid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600">
              <a:latin typeface="Quattrocento Sans"/>
              <a:ea typeface="Quattrocento Sans"/>
              <a:cs typeface="Quattrocento Sans"/>
              <a:sym typeface="Quattrocento Sans"/>
            </a:endParaRPr>
          </a:p>
          <a:p>
            <a:pPr marL="0" marR="0" lvl="0" indent="0" algn="l" rtl="0">
              <a:lnSpc>
                <a:spcPct val="100000"/>
              </a:lnSpc>
              <a:spcBef>
                <a:spcPts val="0"/>
              </a:spcBef>
              <a:spcAft>
                <a:spcPts val="0"/>
              </a:spcAft>
              <a:buNone/>
            </a:pPr>
            <a:endParaRPr sz="1600">
              <a:latin typeface="Quattrocento Sans"/>
              <a:ea typeface="Quattrocento Sans"/>
              <a:cs typeface="Quattrocento Sans"/>
              <a:sym typeface="Quattrocento Sans"/>
            </a:endParaRPr>
          </a:p>
          <a:p>
            <a:pPr marL="0" marR="0" lvl="0" indent="0" algn="l" rtl="0">
              <a:lnSpc>
                <a:spcPct val="100000"/>
              </a:lnSpc>
              <a:spcBef>
                <a:spcPts val="0"/>
              </a:spcBef>
              <a:spcAft>
                <a:spcPts val="0"/>
              </a:spcAft>
              <a:buNone/>
            </a:pPr>
            <a:endParaRPr sz="1600">
              <a:latin typeface="Quattrocento Sans"/>
              <a:ea typeface="Quattrocento Sans"/>
              <a:cs typeface="Quattrocento Sans"/>
              <a:sym typeface="Quattrocento Sans"/>
            </a:endParaRPr>
          </a:p>
          <a:p>
            <a:pPr marL="457200" marR="0" lvl="0" indent="0" algn="l" rtl="0">
              <a:lnSpc>
                <a:spcPct val="100000"/>
              </a:lnSpc>
              <a:spcBef>
                <a:spcPts val="0"/>
              </a:spcBef>
              <a:spcAft>
                <a:spcPts val="0"/>
              </a:spcAft>
              <a:buNone/>
            </a:pPr>
            <a:r>
              <a:rPr lang="en-IN" sz="1600" b="1">
                <a:latin typeface="Quattrocento Sans"/>
                <a:ea typeface="Quattrocento Sans"/>
                <a:cs typeface="Quattrocento Sans"/>
                <a:sym typeface="Quattrocento Sans"/>
              </a:rPr>
              <a:t>Worker</a:t>
            </a:r>
            <a:endParaRPr sz="1600">
              <a:latin typeface="Quattrocento Sans"/>
              <a:ea typeface="Quattrocento Sans"/>
              <a:cs typeface="Quattrocento Sans"/>
              <a:sym typeface="Quattrocento Sans"/>
            </a:endParaRPr>
          </a:p>
        </p:txBody>
      </p:sp>
      <p:pic>
        <p:nvPicPr>
          <p:cNvPr id="144" name="Google Shape;144;g6e8a369eec_0_35"/>
          <p:cNvPicPr preferRelativeResize="0"/>
          <p:nvPr/>
        </p:nvPicPr>
        <p:blipFill rotWithShape="1">
          <a:blip r:embed="rId3">
            <a:alphaModFix/>
          </a:blip>
          <a:srcRect/>
          <a:stretch/>
        </p:blipFill>
        <p:spPr>
          <a:xfrm>
            <a:off x="67675" y="110300"/>
            <a:ext cx="301100" cy="301100"/>
          </a:xfrm>
          <a:prstGeom prst="rect">
            <a:avLst/>
          </a:prstGeom>
          <a:noFill/>
          <a:ln>
            <a:noFill/>
          </a:ln>
        </p:spPr>
      </p:pic>
      <p:sp>
        <p:nvSpPr>
          <p:cNvPr id="145" name="Google Shape;145;g6e8a369eec_0_35"/>
          <p:cNvSpPr txBox="1">
            <a:spLocks noGrp="1"/>
          </p:cNvSpPr>
          <p:nvPr>
            <p:ph type="sldNum" idx="12"/>
          </p:nvPr>
        </p:nvSpPr>
        <p:spPr>
          <a:xfrm>
            <a:off x="3595565" y="6319165"/>
            <a:ext cx="2804100" cy="3429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Font typeface="Arial"/>
              <a:buNone/>
            </a:pPr>
            <a:fld id="{00000000-1234-1234-1234-123412341234}" type="slidenum">
              <a:rPr lang="en-IN"/>
              <a:pPr marL="0" lvl="0" indent="0" algn="r" rtl="0">
                <a:spcBef>
                  <a:spcPts val="0"/>
                </a:spcBef>
                <a:spcAft>
                  <a:spcPts val="0"/>
                </a:spcAft>
                <a:buClr>
                  <a:srgbClr val="000000"/>
                </a:buClr>
                <a:buFont typeface="Arial"/>
                <a:buNone/>
              </a:pPr>
              <a:t>8</a:t>
            </a:fld>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6e8a369eec_0_44"/>
          <p:cNvSpPr txBox="1">
            <a:spLocks noGrp="1"/>
          </p:cNvSpPr>
          <p:nvPr>
            <p:ph type="title" idx="4294967295"/>
          </p:nvPr>
        </p:nvSpPr>
        <p:spPr>
          <a:xfrm>
            <a:off x="0" y="0"/>
            <a:ext cx="12192000" cy="521700"/>
          </a:xfrm>
          <a:prstGeom prst="rect">
            <a:avLst/>
          </a:prstGeom>
          <a:noFill/>
          <a:ln>
            <a:noFill/>
          </a:ln>
        </p:spPr>
        <p:txBody>
          <a:bodyPr spcFirstLastPara="1" wrap="square" lIns="0" tIns="16925" rIns="0" bIns="0" anchor="t" anchorCtr="0">
            <a:noAutofit/>
          </a:bodyPr>
          <a:lstStyle/>
          <a:p>
            <a:pPr marL="12700" lvl="0" indent="0" algn="l" rtl="0">
              <a:lnSpc>
                <a:spcPct val="100000"/>
              </a:lnSpc>
              <a:spcBef>
                <a:spcPts val="0"/>
              </a:spcBef>
              <a:spcAft>
                <a:spcPts val="0"/>
              </a:spcAft>
              <a:buNone/>
            </a:pPr>
            <a:r>
              <a:rPr lang="en-IN" sz="2400">
                <a:latin typeface="Quattrocento Sans"/>
                <a:ea typeface="Quattrocento Sans"/>
                <a:cs typeface="Quattrocento Sans"/>
                <a:sym typeface="Quattrocento Sans"/>
              </a:rPr>
              <a:t>       </a:t>
            </a:r>
            <a:r>
              <a:rPr lang="en-IN" sz="1800">
                <a:latin typeface="Quattrocento Sans"/>
                <a:ea typeface="Quattrocento Sans"/>
                <a:cs typeface="Quattrocento Sans"/>
                <a:sym typeface="Quattrocento Sans"/>
              </a:rPr>
              <a:t>Key Concepts</a:t>
            </a:r>
            <a:endParaRPr sz="1800">
              <a:latin typeface="Quattrocento Sans"/>
              <a:ea typeface="Quattrocento Sans"/>
              <a:cs typeface="Quattrocento Sans"/>
              <a:sym typeface="Quattrocento Sans"/>
            </a:endParaRPr>
          </a:p>
        </p:txBody>
      </p:sp>
      <p:sp>
        <p:nvSpPr>
          <p:cNvPr id="151" name="Google Shape;151;g6e8a369eec_0_44"/>
          <p:cNvSpPr txBox="1"/>
          <p:nvPr/>
        </p:nvSpPr>
        <p:spPr>
          <a:xfrm>
            <a:off x="293900" y="883000"/>
            <a:ext cx="11573100" cy="4654800"/>
          </a:xfrm>
          <a:prstGeom prst="rect">
            <a:avLst/>
          </a:prstGeom>
          <a:noFill/>
          <a:ln>
            <a:noFill/>
          </a:ln>
        </p:spPr>
        <p:txBody>
          <a:bodyPr spcFirstLastPara="1" wrap="square" lIns="0" tIns="66025" rIns="0" bIns="0" anchor="t" anchorCtr="0">
            <a:noAutofit/>
          </a:bodyPr>
          <a:lstStyle/>
          <a:p>
            <a:pPr marL="457200" marR="0" lvl="0" indent="-406400" algn="l" rtl="0">
              <a:lnSpc>
                <a:spcPct val="100000"/>
              </a:lnSpc>
              <a:spcBef>
                <a:spcPts val="0"/>
              </a:spcBef>
              <a:spcAft>
                <a:spcPts val="0"/>
              </a:spcAft>
              <a:buSzPts val="1200"/>
              <a:buFont typeface="Quattrocento Sans"/>
              <a:buChar char="●"/>
            </a:pPr>
            <a:r>
              <a:rPr lang="en-IN" sz="1200" b="1">
                <a:latin typeface="Quattrocento Sans"/>
                <a:ea typeface="Quattrocento Sans"/>
                <a:cs typeface="Quattrocento Sans"/>
                <a:sym typeface="Quattrocento Sans"/>
              </a:rPr>
              <a:t>DAG</a:t>
            </a:r>
            <a:endParaRPr sz="1200">
              <a:latin typeface="Quattrocento Sans"/>
              <a:ea typeface="Quattrocento Sans"/>
              <a:cs typeface="Quattrocento Sans"/>
              <a:sym typeface="Quattrocento Sans"/>
            </a:endParaRPr>
          </a:p>
          <a:p>
            <a:pPr marL="1066800" marR="0" lvl="1" indent="-406400" algn="l" rtl="0">
              <a:lnSpc>
                <a:spcPct val="100000"/>
              </a:lnSpc>
              <a:spcBef>
                <a:spcPts val="300"/>
              </a:spcBef>
              <a:spcAft>
                <a:spcPts val="0"/>
              </a:spcAft>
              <a:buSzPts val="1200"/>
              <a:buFont typeface="Quattrocento Sans"/>
              <a:buChar char="○"/>
            </a:pPr>
            <a:r>
              <a:rPr lang="en-IN" sz="1200" i="0" u="none" strike="noStrike" cap="none">
                <a:latin typeface="Quattrocento Sans"/>
                <a:ea typeface="Quattrocento Sans"/>
                <a:cs typeface="Quattrocento Sans"/>
                <a:sym typeface="Quattrocento Sans"/>
              </a:rPr>
              <a:t>A graph object representing your data pipeline</a:t>
            </a:r>
            <a:endParaRPr sz="1200" i="0" u="none" strike="noStrike" cap="none">
              <a:latin typeface="Quattrocento Sans"/>
              <a:ea typeface="Quattrocento Sans"/>
              <a:cs typeface="Quattrocento Sans"/>
              <a:sym typeface="Quattrocento Sans"/>
            </a:endParaRPr>
          </a:p>
          <a:p>
            <a:pPr marL="457200" marR="0" lvl="0" indent="-406400" algn="l" rtl="0">
              <a:lnSpc>
                <a:spcPct val="100000"/>
              </a:lnSpc>
              <a:spcBef>
                <a:spcPts val="200"/>
              </a:spcBef>
              <a:spcAft>
                <a:spcPts val="0"/>
              </a:spcAft>
              <a:buSzPts val="1200"/>
              <a:buFont typeface="Quattrocento Sans"/>
              <a:buChar char="●"/>
            </a:pPr>
            <a:r>
              <a:rPr lang="en-IN" sz="1200" b="1">
                <a:latin typeface="Quattrocento Sans"/>
                <a:ea typeface="Quattrocento Sans"/>
                <a:cs typeface="Quattrocento Sans"/>
                <a:sym typeface="Quattrocento Sans"/>
              </a:rPr>
              <a:t>Operator</a:t>
            </a:r>
            <a:endParaRPr sz="1200">
              <a:latin typeface="Quattrocento Sans"/>
              <a:ea typeface="Quattrocento Sans"/>
              <a:cs typeface="Quattrocento Sans"/>
              <a:sym typeface="Quattrocento Sans"/>
            </a:endParaRPr>
          </a:p>
          <a:p>
            <a:pPr marL="1066800" marR="0" lvl="1" indent="-406400" algn="l" rtl="0">
              <a:lnSpc>
                <a:spcPct val="100000"/>
              </a:lnSpc>
              <a:spcBef>
                <a:spcPts val="300"/>
              </a:spcBef>
              <a:spcAft>
                <a:spcPts val="0"/>
              </a:spcAft>
              <a:buSzPts val="1200"/>
              <a:buFont typeface="Quattrocento Sans"/>
              <a:buChar char="○"/>
            </a:pPr>
            <a:r>
              <a:rPr lang="en-IN" sz="1200" i="0" u="none" strike="noStrike" cap="none">
                <a:latin typeface="Quattrocento Sans"/>
                <a:ea typeface="Quattrocento Sans"/>
                <a:cs typeface="Quattrocento Sans"/>
                <a:sym typeface="Quattrocento Sans"/>
              </a:rPr>
              <a:t>Describe a single task in your data pipeline</a:t>
            </a:r>
            <a:endParaRPr sz="1200" i="0" u="none" strike="noStrike" cap="none">
              <a:latin typeface="Quattrocento Sans"/>
              <a:ea typeface="Quattrocento Sans"/>
              <a:cs typeface="Quattrocento Sans"/>
              <a:sym typeface="Quattrocento Sans"/>
            </a:endParaRPr>
          </a:p>
          <a:p>
            <a:pPr marL="457200" marR="0" lvl="0" indent="-406400" algn="l" rtl="0">
              <a:lnSpc>
                <a:spcPct val="100000"/>
              </a:lnSpc>
              <a:spcBef>
                <a:spcPts val="200"/>
              </a:spcBef>
              <a:spcAft>
                <a:spcPts val="0"/>
              </a:spcAft>
              <a:buSzPts val="1200"/>
              <a:buFont typeface="Quattrocento Sans"/>
              <a:buChar char="●"/>
            </a:pPr>
            <a:r>
              <a:rPr lang="en-IN" sz="1200" b="1">
                <a:latin typeface="Quattrocento Sans"/>
                <a:ea typeface="Quattrocento Sans"/>
                <a:cs typeface="Quattrocento Sans"/>
                <a:sym typeface="Quattrocento Sans"/>
              </a:rPr>
              <a:t>Task</a:t>
            </a:r>
            <a:endParaRPr sz="1200">
              <a:latin typeface="Quattrocento Sans"/>
              <a:ea typeface="Quattrocento Sans"/>
              <a:cs typeface="Quattrocento Sans"/>
              <a:sym typeface="Quattrocento Sans"/>
            </a:endParaRPr>
          </a:p>
          <a:p>
            <a:pPr marL="1066800" marR="0" lvl="1" indent="-406400" algn="l" rtl="0">
              <a:lnSpc>
                <a:spcPct val="100000"/>
              </a:lnSpc>
              <a:spcBef>
                <a:spcPts val="300"/>
              </a:spcBef>
              <a:spcAft>
                <a:spcPts val="0"/>
              </a:spcAft>
              <a:buSzPts val="1200"/>
              <a:buFont typeface="Quattrocento Sans"/>
              <a:buChar char="○"/>
            </a:pPr>
            <a:r>
              <a:rPr lang="en-IN" sz="1200" i="0" u="none" strike="noStrike" cap="none">
                <a:latin typeface="Quattrocento Sans"/>
                <a:ea typeface="Quattrocento Sans"/>
                <a:cs typeface="Quattrocento Sans"/>
                <a:sym typeface="Quattrocento Sans"/>
              </a:rPr>
              <a:t>An instance of an operator</a:t>
            </a:r>
            <a:endParaRPr sz="1200" i="0" u="none" strike="noStrike" cap="none">
              <a:latin typeface="Quattrocento Sans"/>
              <a:ea typeface="Quattrocento Sans"/>
              <a:cs typeface="Quattrocento Sans"/>
              <a:sym typeface="Quattrocento Sans"/>
            </a:endParaRPr>
          </a:p>
          <a:p>
            <a:pPr marL="457200" marR="0" lvl="0" indent="-406400" algn="l" rtl="0">
              <a:lnSpc>
                <a:spcPct val="100000"/>
              </a:lnSpc>
              <a:spcBef>
                <a:spcPts val="200"/>
              </a:spcBef>
              <a:spcAft>
                <a:spcPts val="0"/>
              </a:spcAft>
              <a:buSzPts val="1200"/>
              <a:buFont typeface="Quattrocento Sans"/>
              <a:buChar char="●"/>
            </a:pPr>
            <a:r>
              <a:rPr lang="en-IN" sz="1200" b="1">
                <a:latin typeface="Quattrocento Sans"/>
                <a:ea typeface="Quattrocento Sans"/>
                <a:cs typeface="Quattrocento Sans"/>
                <a:sym typeface="Quattrocento Sans"/>
              </a:rPr>
              <a:t>TaskInstance</a:t>
            </a:r>
            <a:endParaRPr sz="1200">
              <a:latin typeface="Quattrocento Sans"/>
              <a:ea typeface="Quattrocento Sans"/>
              <a:cs typeface="Quattrocento Sans"/>
              <a:sym typeface="Quattrocento Sans"/>
            </a:endParaRPr>
          </a:p>
          <a:p>
            <a:pPr marL="1104900" marR="0" lvl="1" indent="-444500" algn="l" rtl="0">
              <a:lnSpc>
                <a:spcPct val="100000"/>
              </a:lnSpc>
              <a:spcBef>
                <a:spcPts val="300"/>
              </a:spcBef>
              <a:spcAft>
                <a:spcPts val="0"/>
              </a:spcAft>
              <a:buSzPts val="1200"/>
              <a:buFont typeface="Quattrocento Sans"/>
              <a:buChar char="○"/>
            </a:pPr>
            <a:r>
              <a:rPr lang="en-IN" sz="1200" i="0" u="none" strike="noStrike" cap="none">
                <a:latin typeface="Quattrocento Sans"/>
                <a:ea typeface="Quattrocento Sans"/>
                <a:cs typeface="Quattrocento Sans"/>
                <a:sym typeface="Quattrocento Sans"/>
              </a:rPr>
              <a:t>Represents a speciﬁc run of a task = DAG + TASK + POINT IN TIME</a:t>
            </a:r>
            <a:endParaRPr sz="1200" i="0" u="none" strike="noStrike" cap="none">
              <a:latin typeface="Quattrocento Sans"/>
              <a:ea typeface="Quattrocento Sans"/>
              <a:cs typeface="Quattrocento Sans"/>
              <a:sym typeface="Quattrocento Sans"/>
            </a:endParaRPr>
          </a:p>
          <a:p>
            <a:pPr marL="457200" marR="0" lvl="0" indent="-406400" algn="l" rtl="0">
              <a:lnSpc>
                <a:spcPct val="100000"/>
              </a:lnSpc>
              <a:spcBef>
                <a:spcPts val="200"/>
              </a:spcBef>
              <a:spcAft>
                <a:spcPts val="0"/>
              </a:spcAft>
              <a:buSzPts val="1200"/>
              <a:buFont typeface="Quattrocento Sans"/>
              <a:buChar char="●"/>
            </a:pPr>
            <a:r>
              <a:rPr lang="en-IN" sz="1200" b="1">
                <a:latin typeface="Quattrocento Sans"/>
                <a:ea typeface="Quattrocento Sans"/>
                <a:cs typeface="Quattrocento Sans"/>
                <a:sym typeface="Quattrocento Sans"/>
              </a:rPr>
              <a:t>Workﬂow</a:t>
            </a:r>
            <a:endParaRPr sz="1200">
              <a:latin typeface="Quattrocento Sans"/>
              <a:ea typeface="Quattrocento Sans"/>
              <a:cs typeface="Quattrocento Sans"/>
              <a:sym typeface="Quattrocento Sans"/>
            </a:endParaRPr>
          </a:p>
          <a:p>
            <a:pPr marL="1066800" marR="0" lvl="1" indent="-406400" algn="l" rtl="0">
              <a:lnSpc>
                <a:spcPct val="100000"/>
              </a:lnSpc>
              <a:spcBef>
                <a:spcPts val="300"/>
              </a:spcBef>
              <a:spcAft>
                <a:spcPts val="0"/>
              </a:spcAft>
              <a:buSzPts val="1200"/>
              <a:buFont typeface="Quattrocento Sans"/>
              <a:buChar char="○"/>
            </a:pPr>
            <a:r>
              <a:rPr lang="en-IN" sz="1200" i="0" u="none" strike="noStrike" cap="none">
                <a:latin typeface="Quattrocento Sans"/>
                <a:ea typeface="Quattrocento Sans"/>
                <a:cs typeface="Quattrocento Sans"/>
                <a:sym typeface="Quattrocento Sans"/>
              </a:rPr>
              <a:t>Combination of all above</a:t>
            </a:r>
            <a:endParaRPr sz="1200" i="0" u="none" strike="noStrike" cap="none">
              <a:latin typeface="Quattrocento Sans"/>
              <a:ea typeface="Quattrocento Sans"/>
              <a:cs typeface="Quattrocento Sans"/>
              <a:sym typeface="Quattrocento Sans"/>
            </a:endParaRPr>
          </a:p>
        </p:txBody>
      </p:sp>
      <p:pic>
        <p:nvPicPr>
          <p:cNvPr id="152" name="Google Shape;152;g6e8a369eec_0_44"/>
          <p:cNvPicPr preferRelativeResize="0"/>
          <p:nvPr/>
        </p:nvPicPr>
        <p:blipFill rotWithShape="1">
          <a:blip r:embed="rId3">
            <a:alphaModFix/>
          </a:blip>
          <a:srcRect/>
          <a:stretch/>
        </p:blipFill>
        <p:spPr>
          <a:xfrm>
            <a:off x="116525" y="63375"/>
            <a:ext cx="301100" cy="301100"/>
          </a:xfrm>
          <a:prstGeom prst="rect">
            <a:avLst/>
          </a:prstGeom>
          <a:noFill/>
          <a:ln>
            <a:noFill/>
          </a:ln>
        </p:spPr>
      </p:pic>
      <p:sp>
        <p:nvSpPr>
          <p:cNvPr id="153" name="Google Shape;153;g6e8a369eec_0_44"/>
          <p:cNvSpPr txBox="1">
            <a:spLocks noGrp="1"/>
          </p:cNvSpPr>
          <p:nvPr>
            <p:ph type="sldNum" idx="12"/>
          </p:nvPr>
        </p:nvSpPr>
        <p:spPr>
          <a:xfrm>
            <a:off x="3248840" y="6397465"/>
            <a:ext cx="2804100" cy="3429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Font typeface="Arial"/>
              <a:buNone/>
            </a:pPr>
            <a:fld id="{00000000-1234-1234-1234-123412341234}" type="slidenum">
              <a:rPr lang="en-IN"/>
              <a:pPr marL="0" lvl="0" indent="0" algn="r" rtl="0">
                <a:spcBef>
                  <a:spcPts val="0"/>
                </a:spcBef>
                <a:spcAft>
                  <a:spcPts val="0"/>
                </a:spcAft>
                <a:buClr>
                  <a:srgbClr val="000000"/>
                </a:buClr>
                <a:buFont typeface="Arial"/>
                <a:buNone/>
              </a:pPr>
              <a:t>9</a:t>
            </a:fld>
            <a:endParaRPr>
              <a:solidFill>
                <a:schemeClr val="dk1"/>
              </a:solidFill>
            </a:endParaRPr>
          </a:p>
        </p:txBody>
      </p:sp>
    </p:spTree>
  </p:cSld>
  <p:clrMapOvr>
    <a:masterClrMapping/>
  </p:clrMapOvr>
</p:sld>
</file>

<file path=ppt/theme/theme1.xml><?xml version="1.0" encoding="utf-8"?>
<a:theme xmlns:a="http://schemas.openxmlformats.org/drawingml/2006/main" name="AWS - 3">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9B6592B78E0D74889F924127F8C8786" ma:contentTypeVersion="7" ma:contentTypeDescription="Create a new document." ma:contentTypeScope="" ma:versionID="8021cb5a2511bf090f43f112b2c41c22">
  <xsd:schema xmlns:xsd="http://www.w3.org/2001/XMLSchema" xmlns:xs="http://www.w3.org/2001/XMLSchema" xmlns:p="http://schemas.microsoft.com/office/2006/metadata/properties" xmlns:ns2="1a663338-f0a1-4da1-b859-918a641bc51e" targetNamespace="http://schemas.microsoft.com/office/2006/metadata/properties" ma:root="true" ma:fieldsID="e01c70616e099bdda6b97bc47f1d2098" ns2:_="">
    <xsd:import namespace="1a663338-f0a1-4da1-b859-918a641bc51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663338-f0a1-4da1-b859-918a641bc5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FEBC81-CD32-48A6-886E-E2589ADA08F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8E48B2F-B68E-4D87-BCEF-7935EF320702}">
  <ds:schemaRefs>
    <ds:schemaRef ds:uri="http://schemas.microsoft.com/sharepoint/v3/contenttype/forms"/>
  </ds:schemaRefs>
</ds:datastoreItem>
</file>

<file path=customXml/itemProps3.xml><?xml version="1.0" encoding="utf-8"?>
<ds:datastoreItem xmlns:ds="http://schemas.openxmlformats.org/officeDocument/2006/customXml" ds:itemID="{E302FCBA-F454-4DF0-A912-804981767C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663338-f0a1-4da1-b859-918a641bc5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TotalTime>
  <Words>2329</Words>
  <Application>Microsoft Office PowerPoint</Application>
  <PresentationFormat>Widescreen</PresentationFormat>
  <Paragraphs>495</Paragraphs>
  <Slides>41</Slides>
  <Notes>41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AWS - 3</vt:lpstr>
      <vt:lpstr>- Workflow Management System</vt:lpstr>
      <vt:lpstr>Training References</vt:lpstr>
      <vt:lpstr>AWS  Training - Legends</vt:lpstr>
      <vt:lpstr>      Airflow and Workflow</vt:lpstr>
      <vt:lpstr>      Airflow</vt:lpstr>
      <vt:lpstr>      Airflow- Cont</vt:lpstr>
      <vt:lpstr>       Airflow DAG</vt:lpstr>
      <vt:lpstr>       Core Components</vt:lpstr>
      <vt:lpstr>       Key Concepts</vt:lpstr>
      <vt:lpstr>      What Airﬂow brings you?</vt:lpstr>
      <vt:lpstr>      Airflow Architecture Overview for Single Node</vt:lpstr>
      <vt:lpstr>      Airflow Architecture Overview for Multi Nodes</vt:lpstr>
      <vt:lpstr>      How Airflow Works?</vt:lpstr>
      <vt:lpstr>      How Your Work Gets Done?</vt:lpstr>
      <vt:lpstr>      How Your Work Gets Done - Cont?</vt:lpstr>
      <vt:lpstr>      How Your Work Gets Done - Cont?</vt:lpstr>
      <vt:lpstr>     How Your Work Gets Done - Cont?</vt:lpstr>
      <vt:lpstr>     How Your Work Gets Done - Cont?</vt:lpstr>
      <vt:lpstr>     How Your Work Gets Done - Cont?</vt:lpstr>
      <vt:lpstr>     How Your Work Gets Done - Cont?</vt:lpstr>
      <vt:lpstr>      How Your Work Gets Done - Cont?</vt:lpstr>
      <vt:lpstr>       Airflow’s Architecture </vt:lpstr>
      <vt:lpstr>       Airflow’s Architecture-cont</vt:lpstr>
      <vt:lpstr>           Airflow Executors </vt:lpstr>
      <vt:lpstr>      Airflow Executors</vt:lpstr>
      <vt:lpstr>      Airflow Executors</vt:lpstr>
      <vt:lpstr>     Airflow Executors</vt:lpstr>
      <vt:lpstr>      Airflow’s Architecture-cont</vt:lpstr>
      <vt:lpstr>      Operators and its Key Points</vt:lpstr>
      <vt:lpstr>     Airﬂow Provide Many Operators</vt:lpstr>
      <vt:lpstr>     Types of Operators</vt:lpstr>
      <vt:lpstr>     Transfer Operators</vt:lpstr>
      <vt:lpstr>     Sensor Operators</vt:lpstr>
      <vt:lpstr>        PIPELINE</vt:lpstr>
      <vt:lpstr>       PIPELINE - Cont</vt:lpstr>
      <vt:lpstr>        PIPELINE - Cont</vt:lpstr>
      <vt:lpstr>        PIPELINE - Cont</vt:lpstr>
      <vt:lpstr>       PIPELINE - Cont</vt:lpstr>
      <vt:lpstr>        PIPELINE - Cont</vt:lpstr>
      <vt:lpstr>         PIPELINE -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AirFlow - Workflow Management System</dc:title>
  <dc:creator>Logesh Kumar</dc:creator>
  <cp:lastModifiedBy>Admin</cp:lastModifiedBy>
  <cp:revision>15</cp:revision>
  <dcterms:created xsi:type="dcterms:W3CDTF">2020-01-05T06:06:58Z</dcterms:created>
  <dcterms:modified xsi:type="dcterms:W3CDTF">2022-05-31T07:37:54Z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0x010100F9B6592B78E0D74889F924127F8C8786</vt:lpwstr>
  </property>
  <property fmtid="{D5CDD505-2E9C-101B-9397-08002B2CF9AE}" pid="3" name="Order">
    <vt:r8>9600</vt:r8>
  </property>
</Properties>
</file>