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sldIdLst>
    <p:sldId id="256" r:id="rId2"/>
    <p:sldId id="257" r:id="rId3"/>
    <p:sldId id="258" r:id="rId4"/>
    <p:sldId id="276" r:id="rId5"/>
    <p:sldId id="259" r:id="rId6"/>
    <p:sldId id="277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8E876-76CE-4EF4-B772-E989AB058BE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F027B843-832C-4A94-90CC-833617D7BE1F}">
      <dgm:prSet phldrT="[Text]"/>
      <dgm:spPr/>
      <dgm:t>
        <a:bodyPr/>
        <a:lstStyle/>
        <a:p>
          <a:r>
            <a:rPr lang="en-IN" dirty="0"/>
            <a:t>Data Preparation</a:t>
          </a:r>
        </a:p>
      </dgm:t>
    </dgm:pt>
    <dgm:pt modelId="{3FF39D7F-8167-46E3-B9EF-5BB64190E4CC}" type="parTrans" cxnId="{281DCC29-734B-46C4-B1C8-9036A99CE298}">
      <dgm:prSet/>
      <dgm:spPr/>
      <dgm:t>
        <a:bodyPr/>
        <a:lstStyle/>
        <a:p>
          <a:endParaRPr lang="en-IN"/>
        </a:p>
      </dgm:t>
    </dgm:pt>
    <dgm:pt modelId="{66685098-D891-4E9F-BA7D-ACC94FCF8A0F}" type="sibTrans" cxnId="{281DCC29-734B-46C4-B1C8-9036A99CE298}">
      <dgm:prSet/>
      <dgm:spPr/>
      <dgm:t>
        <a:bodyPr/>
        <a:lstStyle/>
        <a:p>
          <a:endParaRPr lang="en-IN"/>
        </a:p>
      </dgm:t>
    </dgm:pt>
    <dgm:pt modelId="{D2B2A8A5-DD22-426C-913A-7BF82B960F29}">
      <dgm:prSet phldrT="[Text]"/>
      <dgm:spPr/>
      <dgm:t>
        <a:bodyPr/>
        <a:lstStyle/>
        <a:p>
          <a:r>
            <a:rPr lang="en-IN" dirty="0"/>
            <a:t>Data Exploration</a:t>
          </a:r>
        </a:p>
      </dgm:t>
    </dgm:pt>
    <dgm:pt modelId="{C32D8B5C-06A6-4470-A588-2672A5F8403C}" type="parTrans" cxnId="{8EB7CD68-E037-423C-9A65-1BC1DC10B373}">
      <dgm:prSet/>
      <dgm:spPr/>
      <dgm:t>
        <a:bodyPr/>
        <a:lstStyle/>
        <a:p>
          <a:endParaRPr lang="en-IN"/>
        </a:p>
      </dgm:t>
    </dgm:pt>
    <dgm:pt modelId="{03DC4E84-E377-4F5E-BFE2-EF88FAE7B182}" type="sibTrans" cxnId="{8EB7CD68-E037-423C-9A65-1BC1DC10B373}">
      <dgm:prSet/>
      <dgm:spPr/>
      <dgm:t>
        <a:bodyPr/>
        <a:lstStyle/>
        <a:p>
          <a:endParaRPr lang="en-IN"/>
        </a:p>
      </dgm:t>
    </dgm:pt>
    <dgm:pt modelId="{681DB872-C68C-4ABF-93B9-2C56A690864D}">
      <dgm:prSet phldrT="[Text]"/>
      <dgm:spPr/>
      <dgm:t>
        <a:bodyPr/>
        <a:lstStyle/>
        <a:p>
          <a:r>
            <a:rPr lang="en-IN" dirty="0"/>
            <a:t>Sector-wise Insights</a:t>
          </a:r>
        </a:p>
      </dgm:t>
    </dgm:pt>
    <dgm:pt modelId="{6EAD0063-BECD-4704-866F-B119DC13338C}" type="parTrans" cxnId="{E7C311B9-3776-46E6-B964-59FC97F222B7}">
      <dgm:prSet/>
      <dgm:spPr/>
      <dgm:t>
        <a:bodyPr/>
        <a:lstStyle/>
        <a:p>
          <a:endParaRPr lang="en-IN"/>
        </a:p>
      </dgm:t>
    </dgm:pt>
    <dgm:pt modelId="{47937CC6-AA88-4775-9553-E0157C71D1EB}" type="sibTrans" cxnId="{E7C311B9-3776-46E6-B964-59FC97F222B7}">
      <dgm:prSet/>
      <dgm:spPr/>
      <dgm:t>
        <a:bodyPr/>
        <a:lstStyle/>
        <a:p>
          <a:endParaRPr lang="en-IN"/>
        </a:p>
      </dgm:t>
    </dgm:pt>
    <dgm:pt modelId="{B9332755-FF8E-4E9D-BD6E-FACB0E99BBEF}">
      <dgm:prSet phldrT="[Text]"/>
      <dgm:spPr/>
      <dgm:t>
        <a:bodyPr/>
        <a:lstStyle/>
        <a:p>
          <a:r>
            <a:rPr lang="en-IN" dirty="0"/>
            <a:t>Key Metrics</a:t>
          </a:r>
        </a:p>
      </dgm:t>
    </dgm:pt>
    <dgm:pt modelId="{12E24A2C-5C3F-4C5B-ABDB-2CF42E35F9FA}" type="parTrans" cxnId="{221BA4CE-BEC2-4B70-A0BE-0482910995AB}">
      <dgm:prSet/>
      <dgm:spPr/>
      <dgm:t>
        <a:bodyPr/>
        <a:lstStyle/>
        <a:p>
          <a:endParaRPr lang="en-IN"/>
        </a:p>
      </dgm:t>
    </dgm:pt>
    <dgm:pt modelId="{33FA2424-BCED-4332-A3B8-259D2E4E2B36}" type="sibTrans" cxnId="{221BA4CE-BEC2-4B70-A0BE-0482910995AB}">
      <dgm:prSet/>
      <dgm:spPr/>
      <dgm:t>
        <a:bodyPr/>
        <a:lstStyle/>
        <a:p>
          <a:endParaRPr lang="en-IN"/>
        </a:p>
      </dgm:t>
    </dgm:pt>
    <dgm:pt modelId="{77AA9FF9-67F1-4251-8257-7CE9C7EB94C3}">
      <dgm:prSet phldrT="[Text]"/>
      <dgm:spPr/>
      <dgm:t>
        <a:bodyPr/>
        <a:lstStyle/>
        <a:p>
          <a:r>
            <a:rPr lang="en-IN" dirty="0"/>
            <a:t>Portfolio Analysis</a:t>
          </a:r>
        </a:p>
      </dgm:t>
    </dgm:pt>
    <dgm:pt modelId="{3B7EEABB-D511-4598-BA11-54C3930FD259}" type="parTrans" cxnId="{4EBF8ED1-8C59-4845-938B-82CC5E2A571E}">
      <dgm:prSet/>
      <dgm:spPr/>
      <dgm:t>
        <a:bodyPr/>
        <a:lstStyle/>
        <a:p>
          <a:endParaRPr lang="en-IN"/>
        </a:p>
      </dgm:t>
    </dgm:pt>
    <dgm:pt modelId="{509E7295-DCB6-418E-A08F-124C781055DA}" type="sibTrans" cxnId="{4EBF8ED1-8C59-4845-938B-82CC5E2A571E}">
      <dgm:prSet/>
      <dgm:spPr/>
      <dgm:t>
        <a:bodyPr/>
        <a:lstStyle/>
        <a:p>
          <a:endParaRPr lang="en-IN"/>
        </a:p>
      </dgm:t>
    </dgm:pt>
    <dgm:pt modelId="{46A04056-311D-41D8-B3F2-2E464F1B72B5}" type="pres">
      <dgm:prSet presAssocID="{C208E876-76CE-4EF4-B772-E989AB058BE8}" presName="diagram" presStyleCnt="0">
        <dgm:presLayoutVars>
          <dgm:dir/>
          <dgm:resizeHandles val="exact"/>
        </dgm:presLayoutVars>
      </dgm:prSet>
      <dgm:spPr/>
    </dgm:pt>
    <dgm:pt modelId="{3CBFBE31-BD2D-478C-B853-43DACE0799F7}" type="pres">
      <dgm:prSet presAssocID="{F027B843-832C-4A94-90CC-833617D7BE1F}" presName="node" presStyleLbl="node1" presStyleIdx="0" presStyleCnt="5">
        <dgm:presLayoutVars>
          <dgm:bulletEnabled val="1"/>
        </dgm:presLayoutVars>
      </dgm:prSet>
      <dgm:spPr/>
    </dgm:pt>
    <dgm:pt modelId="{D8CD18BA-AB20-45AD-9C63-F4625BE9EA2C}" type="pres">
      <dgm:prSet presAssocID="{66685098-D891-4E9F-BA7D-ACC94FCF8A0F}" presName="sibTrans" presStyleLbl="sibTrans2D1" presStyleIdx="0" presStyleCnt="4"/>
      <dgm:spPr/>
    </dgm:pt>
    <dgm:pt modelId="{DA1A0B3C-B5E6-4AB5-A368-9D6CA7CEB380}" type="pres">
      <dgm:prSet presAssocID="{66685098-D891-4E9F-BA7D-ACC94FCF8A0F}" presName="connectorText" presStyleLbl="sibTrans2D1" presStyleIdx="0" presStyleCnt="4"/>
      <dgm:spPr/>
    </dgm:pt>
    <dgm:pt modelId="{D39CB8F2-EAE8-4DB3-9F47-3EED92A54F8E}" type="pres">
      <dgm:prSet presAssocID="{D2B2A8A5-DD22-426C-913A-7BF82B960F29}" presName="node" presStyleLbl="node1" presStyleIdx="1" presStyleCnt="5">
        <dgm:presLayoutVars>
          <dgm:bulletEnabled val="1"/>
        </dgm:presLayoutVars>
      </dgm:prSet>
      <dgm:spPr/>
    </dgm:pt>
    <dgm:pt modelId="{0361E80F-914F-4E72-A7BE-9037E7BD2F4F}" type="pres">
      <dgm:prSet presAssocID="{03DC4E84-E377-4F5E-BFE2-EF88FAE7B182}" presName="sibTrans" presStyleLbl="sibTrans2D1" presStyleIdx="1" presStyleCnt="4"/>
      <dgm:spPr/>
    </dgm:pt>
    <dgm:pt modelId="{B2E3F16D-DD18-4A90-8BF6-F26E5F4409D6}" type="pres">
      <dgm:prSet presAssocID="{03DC4E84-E377-4F5E-BFE2-EF88FAE7B182}" presName="connectorText" presStyleLbl="sibTrans2D1" presStyleIdx="1" presStyleCnt="4"/>
      <dgm:spPr/>
    </dgm:pt>
    <dgm:pt modelId="{18C74D21-59BF-4084-A24B-39233BCFDD09}" type="pres">
      <dgm:prSet presAssocID="{681DB872-C68C-4ABF-93B9-2C56A690864D}" presName="node" presStyleLbl="node1" presStyleIdx="2" presStyleCnt="5">
        <dgm:presLayoutVars>
          <dgm:bulletEnabled val="1"/>
        </dgm:presLayoutVars>
      </dgm:prSet>
      <dgm:spPr/>
    </dgm:pt>
    <dgm:pt modelId="{45C64BBD-9ED3-4B85-BAED-3A2BCD7E2BF7}" type="pres">
      <dgm:prSet presAssocID="{47937CC6-AA88-4775-9553-E0157C71D1EB}" presName="sibTrans" presStyleLbl="sibTrans2D1" presStyleIdx="2" presStyleCnt="4"/>
      <dgm:spPr/>
    </dgm:pt>
    <dgm:pt modelId="{8297CE25-5E78-4EA4-9315-D37EB34E594D}" type="pres">
      <dgm:prSet presAssocID="{47937CC6-AA88-4775-9553-E0157C71D1EB}" presName="connectorText" presStyleLbl="sibTrans2D1" presStyleIdx="2" presStyleCnt="4"/>
      <dgm:spPr/>
    </dgm:pt>
    <dgm:pt modelId="{F56DBD7F-C08A-4709-A278-51340250F64A}" type="pres">
      <dgm:prSet presAssocID="{B9332755-FF8E-4E9D-BD6E-FACB0E99BBEF}" presName="node" presStyleLbl="node1" presStyleIdx="3" presStyleCnt="5">
        <dgm:presLayoutVars>
          <dgm:bulletEnabled val="1"/>
        </dgm:presLayoutVars>
      </dgm:prSet>
      <dgm:spPr/>
    </dgm:pt>
    <dgm:pt modelId="{CECCC3CA-5797-40F4-9700-E85BAE5E4071}" type="pres">
      <dgm:prSet presAssocID="{33FA2424-BCED-4332-A3B8-259D2E4E2B36}" presName="sibTrans" presStyleLbl="sibTrans2D1" presStyleIdx="3" presStyleCnt="4"/>
      <dgm:spPr/>
    </dgm:pt>
    <dgm:pt modelId="{4DC1CE0D-C5DD-40EC-B687-E7F19506CF03}" type="pres">
      <dgm:prSet presAssocID="{33FA2424-BCED-4332-A3B8-259D2E4E2B36}" presName="connectorText" presStyleLbl="sibTrans2D1" presStyleIdx="3" presStyleCnt="4"/>
      <dgm:spPr/>
    </dgm:pt>
    <dgm:pt modelId="{34E83780-F1E3-4636-80AA-0E6DECA884E8}" type="pres">
      <dgm:prSet presAssocID="{77AA9FF9-67F1-4251-8257-7CE9C7EB94C3}" presName="node" presStyleLbl="node1" presStyleIdx="4" presStyleCnt="5">
        <dgm:presLayoutVars>
          <dgm:bulletEnabled val="1"/>
        </dgm:presLayoutVars>
      </dgm:prSet>
      <dgm:spPr/>
    </dgm:pt>
  </dgm:ptLst>
  <dgm:cxnLst>
    <dgm:cxn modelId="{3762F209-7F5A-4EF2-9BF5-788531E63AB0}" type="presOf" srcId="{B9332755-FF8E-4E9D-BD6E-FACB0E99BBEF}" destId="{F56DBD7F-C08A-4709-A278-51340250F64A}" srcOrd="0" destOrd="0" presId="urn:microsoft.com/office/officeart/2005/8/layout/process5"/>
    <dgm:cxn modelId="{846DE617-6046-4C59-8AF6-BA839A9ABA6F}" type="presOf" srcId="{47937CC6-AA88-4775-9553-E0157C71D1EB}" destId="{8297CE25-5E78-4EA4-9315-D37EB34E594D}" srcOrd="1" destOrd="0" presId="urn:microsoft.com/office/officeart/2005/8/layout/process5"/>
    <dgm:cxn modelId="{281DCC29-734B-46C4-B1C8-9036A99CE298}" srcId="{C208E876-76CE-4EF4-B772-E989AB058BE8}" destId="{F027B843-832C-4A94-90CC-833617D7BE1F}" srcOrd="0" destOrd="0" parTransId="{3FF39D7F-8167-46E3-B9EF-5BB64190E4CC}" sibTransId="{66685098-D891-4E9F-BA7D-ACC94FCF8A0F}"/>
    <dgm:cxn modelId="{E5E9412F-BCBF-4FF2-9083-F3CBF395C94E}" type="presOf" srcId="{D2B2A8A5-DD22-426C-913A-7BF82B960F29}" destId="{D39CB8F2-EAE8-4DB3-9F47-3EED92A54F8E}" srcOrd="0" destOrd="0" presId="urn:microsoft.com/office/officeart/2005/8/layout/process5"/>
    <dgm:cxn modelId="{D71BCE5B-4406-4480-BAE5-FE978FD59F23}" type="presOf" srcId="{77AA9FF9-67F1-4251-8257-7CE9C7EB94C3}" destId="{34E83780-F1E3-4636-80AA-0E6DECA884E8}" srcOrd="0" destOrd="0" presId="urn:microsoft.com/office/officeart/2005/8/layout/process5"/>
    <dgm:cxn modelId="{8EB7CD68-E037-423C-9A65-1BC1DC10B373}" srcId="{C208E876-76CE-4EF4-B772-E989AB058BE8}" destId="{D2B2A8A5-DD22-426C-913A-7BF82B960F29}" srcOrd="1" destOrd="0" parTransId="{C32D8B5C-06A6-4470-A588-2672A5F8403C}" sibTransId="{03DC4E84-E377-4F5E-BFE2-EF88FAE7B182}"/>
    <dgm:cxn modelId="{003B0A7C-11E6-4917-8661-88390A517D7D}" type="presOf" srcId="{03DC4E84-E377-4F5E-BFE2-EF88FAE7B182}" destId="{B2E3F16D-DD18-4A90-8BF6-F26E5F4409D6}" srcOrd="1" destOrd="0" presId="urn:microsoft.com/office/officeart/2005/8/layout/process5"/>
    <dgm:cxn modelId="{C4CBC284-DD8F-4351-BBD3-F3FD0471EB47}" type="presOf" srcId="{03DC4E84-E377-4F5E-BFE2-EF88FAE7B182}" destId="{0361E80F-914F-4E72-A7BE-9037E7BD2F4F}" srcOrd="0" destOrd="0" presId="urn:microsoft.com/office/officeart/2005/8/layout/process5"/>
    <dgm:cxn modelId="{AAA1B3A9-53EB-416D-AD94-88EC6DE24DA8}" type="presOf" srcId="{33FA2424-BCED-4332-A3B8-259D2E4E2B36}" destId="{CECCC3CA-5797-40F4-9700-E85BAE5E4071}" srcOrd="0" destOrd="0" presId="urn:microsoft.com/office/officeart/2005/8/layout/process5"/>
    <dgm:cxn modelId="{E3115BB8-32A3-45C0-8FAB-79435331F75C}" type="presOf" srcId="{47937CC6-AA88-4775-9553-E0157C71D1EB}" destId="{45C64BBD-9ED3-4B85-BAED-3A2BCD7E2BF7}" srcOrd="0" destOrd="0" presId="urn:microsoft.com/office/officeart/2005/8/layout/process5"/>
    <dgm:cxn modelId="{E7C311B9-3776-46E6-B964-59FC97F222B7}" srcId="{C208E876-76CE-4EF4-B772-E989AB058BE8}" destId="{681DB872-C68C-4ABF-93B9-2C56A690864D}" srcOrd="2" destOrd="0" parTransId="{6EAD0063-BECD-4704-866F-B119DC13338C}" sibTransId="{47937CC6-AA88-4775-9553-E0157C71D1EB}"/>
    <dgm:cxn modelId="{A4A0B7C4-FFBE-4069-BFF6-EE6ECF22B1A0}" type="presOf" srcId="{33FA2424-BCED-4332-A3B8-259D2E4E2B36}" destId="{4DC1CE0D-C5DD-40EC-B687-E7F19506CF03}" srcOrd="1" destOrd="0" presId="urn:microsoft.com/office/officeart/2005/8/layout/process5"/>
    <dgm:cxn modelId="{221BA4CE-BEC2-4B70-A0BE-0482910995AB}" srcId="{C208E876-76CE-4EF4-B772-E989AB058BE8}" destId="{B9332755-FF8E-4E9D-BD6E-FACB0E99BBEF}" srcOrd="3" destOrd="0" parTransId="{12E24A2C-5C3F-4C5B-ABDB-2CF42E35F9FA}" sibTransId="{33FA2424-BCED-4332-A3B8-259D2E4E2B36}"/>
    <dgm:cxn modelId="{4EBF8ED1-8C59-4845-938B-82CC5E2A571E}" srcId="{C208E876-76CE-4EF4-B772-E989AB058BE8}" destId="{77AA9FF9-67F1-4251-8257-7CE9C7EB94C3}" srcOrd="4" destOrd="0" parTransId="{3B7EEABB-D511-4598-BA11-54C3930FD259}" sibTransId="{509E7295-DCB6-418E-A08F-124C781055DA}"/>
    <dgm:cxn modelId="{151A3CD6-379F-4C68-B157-1B14807BA54A}" type="presOf" srcId="{66685098-D891-4E9F-BA7D-ACC94FCF8A0F}" destId="{D8CD18BA-AB20-45AD-9C63-F4625BE9EA2C}" srcOrd="0" destOrd="0" presId="urn:microsoft.com/office/officeart/2005/8/layout/process5"/>
    <dgm:cxn modelId="{3C8C4FDB-5575-457A-AECC-3CC00252C2FE}" type="presOf" srcId="{681DB872-C68C-4ABF-93B9-2C56A690864D}" destId="{18C74D21-59BF-4084-A24B-39233BCFDD09}" srcOrd="0" destOrd="0" presId="urn:microsoft.com/office/officeart/2005/8/layout/process5"/>
    <dgm:cxn modelId="{BE5D0CF1-0D92-4295-AC9B-9F5C5F43029F}" type="presOf" srcId="{F027B843-832C-4A94-90CC-833617D7BE1F}" destId="{3CBFBE31-BD2D-478C-B853-43DACE0799F7}" srcOrd="0" destOrd="0" presId="urn:microsoft.com/office/officeart/2005/8/layout/process5"/>
    <dgm:cxn modelId="{6C2051F9-1B97-4C9A-8422-03579572E005}" type="presOf" srcId="{66685098-D891-4E9F-BA7D-ACC94FCF8A0F}" destId="{DA1A0B3C-B5E6-4AB5-A368-9D6CA7CEB380}" srcOrd="1" destOrd="0" presId="urn:microsoft.com/office/officeart/2005/8/layout/process5"/>
    <dgm:cxn modelId="{2A5576FA-6BDE-4EAA-AB90-33003346C795}" type="presOf" srcId="{C208E876-76CE-4EF4-B772-E989AB058BE8}" destId="{46A04056-311D-41D8-B3F2-2E464F1B72B5}" srcOrd="0" destOrd="0" presId="urn:microsoft.com/office/officeart/2005/8/layout/process5"/>
    <dgm:cxn modelId="{82EA7A53-E31D-4048-B780-10F683AEFBB6}" type="presParOf" srcId="{46A04056-311D-41D8-B3F2-2E464F1B72B5}" destId="{3CBFBE31-BD2D-478C-B853-43DACE0799F7}" srcOrd="0" destOrd="0" presId="urn:microsoft.com/office/officeart/2005/8/layout/process5"/>
    <dgm:cxn modelId="{CB5C0E0A-2161-4515-9D80-1A9428D130B5}" type="presParOf" srcId="{46A04056-311D-41D8-B3F2-2E464F1B72B5}" destId="{D8CD18BA-AB20-45AD-9C63-F4625BE9EA2C}" srcOrd="1" destOrd="0" presId="urn:microsoft.com/office/officeart/2005/8/layout/process5"/>
    <dgm:cxn modelId="{7B8FA22F-8F37-408B-A081-0C79B11B4E77}" type="presParOf" srcId="{D8CD18BA-AB20-45AD-9C63-F4625BE9EA2C}" destId="{DA1A0B3C-B5E6-4AB5-A368-9D6CA7CEB380}" srcOrd="0" destOrd="0" presId="urn:microsoft.com/office/officeart/2005/8/layout/process5"/>
    <dgm:cxn modelId="{AF2D01BA-568C-40CB-8F00-5216348ADB43}" type="presParOf" srcId="{46A04056-311D-41D8-B3F2-2E464F1B72B5}" destId="{D39CB8F2-EAE8-4DB3-9F47-3EED92A54F8E}" srcOrd="2" destOrd="0" presId="urn:microsoft.com/office/officeart/2005/8/layout/process5"/>
    <dgm:cxn modelId="{91A5DE7C-5B4F-437F-991E-A553FC6FB549}" type="presParOf" srcId="{46A04056-311D-41D8-B3F2-2E464F1B72B5}" destId="{0361E80F-914F-4E72-A7BE-9037E7BD2F4F}" srcOrd="3" destOrd="0" presId="urn:microsoft.com/office/officeart/2005/8/layout/process5"/>
    <dgm:cxn modelId="{D8AB09E3-EDD8-41C0-BEDD-E8B9711D7C81}" type="presParOf" srcId="{0361E80F-914F-4E72-A7BE-9037E7BD2F4F}" destId="{B2E3F16D-DD18-4A90-8BF6-F26E5F4409D6}" srcOrd="0" destOrd="0" presId="urn:microsoft.com/office/officeart/2005/8/layout/process5"/>
    <dgm:cxn modelId="{10494DC6-4621-4F1E-9324-BF12BD6E0356}" type="presParOf" srcId="{46A04056-311D-41D8-B3F2-2E464F1B72B5}" destId="{18C74D21-59BF-4084-A24B-39233BCFDD09}" srcOrd="4" destOrd="0" presId="urn:microsoft.com/office/officeart/2005/8/layout/process5"/>
    <dgm:cxn modelId="{864A426F-FBEC-4E1A-9192-6A2BB0C726F7}" type="presParOf" srcId="{46A04056-311D-41D8-B3F2-2E464F1B72B5}" destId="{45C64BBD-9ED3-4B85-BAED-3A2BCD7E2BF7}" srcOrd="5" destOrd="0" presId="urn:microsoft.com/office/officeart/2005/8/layout/process5"/>
    <dgm:cxn modelId="{9B1FF944-83FE-4EC4-9BEC-0DA956584640}" type="presParOf" srcId="{45C64BBD-9ED3-4B85-BAED-3A2BCD7E2BF7}" destId="{8297CE25-5E78-4EA4-9315-D37EB34E594D}" srcOrd="0" destOrd="0" presId="urn:microsoft.com/office/officeart/2005/8/layout/process5"/>
    <dgm:cxn modelId="{4434338C-653B-40F8-B7C9-1E048E76D2D8}" type="presParOf" srcId="{46A04056-311D-41D8-B3F2-2E464F1B72B5}" destId="{F56DBD7F-C08A-4709-A278-51340250F64A}" srcOrd="6" destOrd="0" presId="urn:microsoft.com/office/officeart/2005/8/layout/process5"/>
    <dgm:cxn modelId="{E8E879DD-7F10-420D-B35E-BA00A97A40D4}" type="presParOf" srcId="{46A04056-311D-41D8-B3F2-2E464F1B72B5}" destId="{CECCC3CA-5797-40F4-9700-E85BAE5E4071}" srcOrd="7" destOrd="0" presId="urn:microsoft.com/office/officeart/2005/8/layout/process5"/>
    <dgm:cxn modelId="{FDB4F760-79E7-4829-A7F5-83DA424D61F3}" type="presParOf" srcId="{CECCC3CA-5797-40F4-9700-E85BAE5E4071}" destId="{4DC1CE0D-C5DD-40EC-B687-E7F19506CF03}" srcOrd="0" destOrd="0" presId="urn:microsoft.com/office/officeart/2005/8/layout/process5"/>
    <dgm:cxn modelId="{1DA4C310-8526-49F7-A623-BD1E0822FFC9}" type="presParOf" srcId="{46A04056-311D-41D8-B3F2-2E464F1B72B5}" destId="{34E83780-F1E3-4636-80AA-0E6DECA884E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FBE31-BD2D-478C-B853-43DACE0799F7}">
      <dsp:nvSpPr>
        <dsp:cNvPr id="0" name=""/>
        <dsp:cNvSpPr/>
      </dsp:nvSpPr>
      <dsp:spPr>
        <a:xfrm>
          <a:off x="581725" y="357"/>
          <a:ext cx="2215094" cy="1329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Preparation</a:t>
          </a:r>
        </a:p>
      </dsp:txBody>
      <dsp:txXfrm>
        <a:off x="620652" y="39284"/>
        <a:ext cx="2137240" cy="1251202"/>
      </dsp:txXfrm>
    </dsp:sp>
    <dsp:sp modelId="{D8CD18BA-AB20-45AD-9C63-F4625BE9EA2C}">
      <dsp:nvSpPr>
        <dsp:cNvPr id="0" name=""/>
        <dsp:cNvSpPr/>
      </dsp:nvSpPr>
      <dsp:spPr>
        <a:xfrm>
          <a:off x="2991747" y="390213"/>
          <a:ext cx="469599" cy="549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2991747" y="500082"/>
        <a:ext cx="328719" cy="329605"/>
      </dsp:txXfrm>
    </dsp:sp>
    <dsp:sp modelId="{D39CB8F2-EAE8-4DB3-9F47-3EED92A54F8E}">
      <dsp:nvSpPr>
        <dsp:cNvPr id="0" name=""/>
        <dsp:cNvSpPr/>
      </dsp:nvSpPr>
      <dsp:spPr>
        <a:xfrm>
          <a:off x="3682856" y="357"/>
          <a:ext cx="2215094" cy="1329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Exploration</a:t>
          </a:r>
        </a:p>
      </dsp:txBody>
      <dsp:txXfrm>
        <a:off x="3721783" y="39284"/>
        <a:ext cx="2137240" cy="1251202"/>
      </dsp:txXfrm>
    </dsp:sp>
    <dsp:sp modelId="{0361E80F-914F-4E72-A7BE-9037E7BD2F4F}">
      <dsp:nvSpPr>
        <dsp:cNvPr id="0" name=""/>
        <dsp:cNvSpPr/>
      </dsp:nvSpPr>
      <dsp:spPr>
        <a:xfrm>
          <a:off x="6092879" y="390213"/>
          <a:ext cx="469599" cy="549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6092879" y="500082"/>
        <a:ext cx="328719" cy="329605"/>
      </dsp:txXfrm>
    </dsp:sp>
    <dsp:sp modelId="{18C74D21-59BF-4084-A24B-39233BCFDD09}">
      <dsp:nvSpPr>
        <dsp:cNvPr id="0" name=""/>
        <dsp:cNvSpPr/>
      </dsp:nvSpPr>
      <dsp:spPr>
        <a:xfrm>
          <a:off x="6783988" y="357"/>
          <a:ext cx="2215094" cy="1329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Sector-wise Insights</a:t>
          </a:r>
        </a:p>
      </dsp:txBody>
      <dsp:txXfrm>
        <a:off x="6822915" y="39284"/>
        <a:ext cx="2137240" cy="1251202"/>
      </dsp:txXfrm>
    </dsp:sp>
    <dsp:sp modelId="{45C64BBD-9ED3-4B85-BAED-3A2BCD7E2BF7}">
      <dsp:nvSpPr>
        <dsp:cNvPr id="0" name=""/>
        <dsp:cNvSpPr/>
      </dsp:nvSpPr>
      <dsp:spPr>
        <a:xfrm rot="5400000">
          <a:off x="7656735" y="1484470"/>
          <a:ext cx="469599" cy="549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-5400000">
        <a:off x="7726732" y="1524342"/>
        <a:ext cx="329605" cy="328719"/>
      </dsp:txXfrm>
    </dsp:sp>
    <dsp:sp modelId="{F56DBD7F-C08A-4709-A278-51340250F64A}">
      <dsp:nvSpPr>
        <dsp:cNvPr id="0" name=""/>
        <dsp:cNvSpPr/>
      </dsp:nvSpPr>
      <dsp:spPr>
        <a:xfrm>
          <a:off x="6783988" y="2215451"/>
          <a:ext cx="2215094" cy="1329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Key Metrics</a:t>
          </a:r>
        </a:p>
      </dsp:txBody>
      <dsp:txXfrm>
        <a:off x="6822915" y="2254378"/>
        <a:ext cx="2137240" cy="1251202"/>
      </dsp:txXfrm>
    </dsp:sp>
    <dsp:sp modelId="{CECCC3CA-5797-40F4-9700-E85BAE5E4071}">
      <dsp:nvSpPr>
        <dsp:cNvPr id="0" name=""/>
        <dsp:cNvSpPr/>
      </dsp:nvSpPr>
      <dsp:spPr>
        <a:xfrm rot="10800000">
          <a:off x="6119460" y="2605307"/>
          <a:ext cx="469599" cy="549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10800000">
        <a:off x="6260340" y="2715176"/>
        <a:ext cx="328719" cy="329605"/>
      </dsp:txXfrm>
    </dsp:sp>
    <dsp:sp modelId="{34E83780-F1E3-4636-80AA-0E6DECA884E8}">
      <dsp:nvSpPr>
        <dsp:cNvPr id="0" name=""/>
        <dsp:cNvSpPr/>
      </dsp:nvSpPr>
      <dsp:spPr>
        <a:xfrm>
          <a:off x="3682856" y="2215451"/>
          <a:ext cx="2215094" cy="1329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Portfolio Analysis</a:t>
          </a:r>
        </a:p>
      </dsp:txBody>
      <dsp:txXfrm>
        <a:off x="3721783" y="2254378"/>
        <a:ext cx="2137240" cy="1251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E165-BA78-9A15-2D85-B550EF8C8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AF636-1E31-BA48-0E26-A27E4597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0245-43E5-AFD5-1A2F-16BFFE7F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11208-25F1-F7CF-C05C-29B84A3B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B40A-ECC1-A535-DED4-1CB3BE4E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4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6AAC-0BEC-DA02-1530-BF298740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7270-AEF0-DBE1-C342-B7F4915D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1C7A-6A0A-F5C9-7893-FCD907AA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D3CA-27CB-D6B9-85F8-95003DAC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BA82-1F6C-BCE5-5794-E8BC3122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4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91469-954D-CB2E-7114-861E4851A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D6A30-145D-C511-B82C-58F182D2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E768-2455-678F-BA88-661166DD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F804-AEBE-E68E-A90B-D422C628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57EE-F8C3-D18A-9810-37A67A66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CC4B-0BA4-66B6-B10E-2626D865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8E8D-3329-6166-2BA4-1DC9B20D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54C6-AE06-4364-CE54-46FCCEF6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EF9E-597A-1B4C-D022-E7012793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A865A-62D2-F7AD-53E0-E4D966A8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ABD7-EF5C-9FA7-1F5B-FB9811C5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77BA3-6581-E871-98C1-921B07FDC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C2A9-EA68-B4A6-7416-5A3CF975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C949-CBB7-5EDB-91C8-5F01C0FE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E587-9C67-7F91-3DE9-F0473BAA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5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4B6A-7BFD-080D-1C61-53D42C37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DE03-4CB8-DB78-F34A-376B718BC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88E06-E8E8-0085-FB2D-5FD5CF3B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EAA37-57B7-ABCD-6070-854B2640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03190-65A9-8E35-42D0-F9D067C8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4620E-E820-4B38-0076-2735C26B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17A-7627-A129-2EEA-8F4CBC1F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588E-1869-85B3-C9D3-4637CAF9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87F0D-E86F-EFCE-7DBE-72455F9E7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F9D9D-285E-0685-05F4-40BC2D97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D3D0C-DF8B-B3D4-3400-E1EE62A67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997F7-E0BA-2A50-525F-D882C4FD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1BC56-8666-21E3-6835-68F3E80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1C037-F6BD-41C9-D970-11F019D2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5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7BEC-65BD-0704-CBE6-AFE22668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2DD1A-A130-8671-8531-06197391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C9BE6-D949-4A5A-723F-1CE72FBB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4090C-12EE-5C63-EFEF-D5C44465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28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6B44-0FA2-5C30-DBE0-680C92B0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89C80-A5F3-3DF0-2268-9B390AB8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62486-CE08-05BB-2BE8-52CF7C09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8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4760-8881-D0FD-5524-EEA9130A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CAE6-BB45-432C-438E-16C1184B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0BFA-7884-6AD0-B7CE-B89DC9B28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9F9F-62D6-029A-31EA-A90C5EFC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AB9FD-7EB8-6F69-66BF-05C055E1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5F636-65BD-8C58-4ED9-51AE8BA9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7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E516-46D4-2537-309D-F32EC266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ED9B3-05BD-A0AD-835F-C1ACBA8C3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EFAE7-F7E8-70A9-D45D-D17B5AAA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39977-2502-070C-5B39-E3AABE4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92BF3-FAEE-E17A-24F5-61C23047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6F9F4-FA03-1207-FCE5-0C1AD890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7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6D371-D024-47F9-CE4C-0CFFE586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5BCB-093F-70FF-9DF1-93E38E80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F38-8B4F-4739-93D3-4ECCE2AEC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C844-ECFE-4A0D-913D-77ED61BBFA5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7511-3023-011E-F3E5-B9B6B1EA3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92AB-E51C-120A-22C5-30C951EB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7D3B-AC1B-4099-8F48-C1AD11385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tock%20Analysis.pbi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CF5F-CEAF-E2FC-1496-0CA0DF15F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54924"/>
            <a:ext cx="899160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and Risk Analytics</a:t>
            </a:r>
            <a:b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Case study on Investor’s Portfolio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7929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695B4B-5E61-14BC-364E-FDC1B1560F2D}"/>
              </a:ext>
            </a:extLst>
          </p:cNvPr>
          <p:cNvSpPr txBox="1"/>
          <p:nvPr/>
        </p:nvSpPr>
        <p:spPr>
          <a:xfrm>
            <a:off x="137375" y="440828"/>
            <a:ext cx="6484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35745-DC65-5EB1-EFB3-4D2EA105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06" y="160249"/>
            <a:ext cx="6681119" cy="6537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7D5BF-9D49-0D2C-1820-95C1472A6648}"/>
              </a:ext>
            </a:extLst>
          </p:cNvPr>
          <p:cNvSpPr txBox="1"/>
          <p:nvPr/>
        </p:nvSpPr>
        <p:spPr>
          <a:xfrm>
            <a:off x="0" y="1539025"/>
            <a:ext cx="53735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Correlation: </a:t>
            </a: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SP500 &amp; AAPL, SP500 &amp; FB, AAPL &amp; AMZN, and GOOG &amp; MSFT all show strong linear relationships, indicating these stocks tend to move together.</a:t>
            </a:r>
          </a:p>
          <a:p>
            <a:pPr algn="just"/>
            <a:endParaRPr lang="en-GB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Correlation: </a:t>
            </a: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AMZN &amp; FB, AAPL &amp; GOOG, and FB &amp; IBM pairs show moderate clustering, suggesting some level of co-movement but not as strong as the above pairs.</a:t>
            </a:r>
          </a:p>
          <a:p>
            <a:pPr algn="just"/>
            <a:endParaRPr lang="en-GB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Correlation: </a:t>
            </a: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 &amp; MSFT and GOOG &amp; IBM have more scattered points, indicating weaker correlations.</a:t>
            </a:r>
          </a:p>
        </p:txBody>
      </p:sp>
    </p:spTree>
    <p:extLst>
      <p:ext uri="{BB962C8B-B14F-4D97-AF65-F5344CB8AC3E}">
        <p14:creationId xmlns:p14="http://schemas.microsoft.com/office/powerpoint/2010/main" val="226580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CBE030D-6AD1-7401-220D-0A7244D17D4E}"/>
              </a:ext>
            </a:extLst>
          </p:cNvPr>
          <p:cNvSpPr txBox="1"/>
          <p:nvPr/>
        </p:nvSpPr>
        <p:spPr>
          <a:xfrm>
            <a:off x="83713" y="39157"/>
            <a:ext cx="667125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</a:p>
          <a:p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i="0" dirty="0">
              <a:effectLst/>
              <a:latin typeface="system-ui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7CC944-94A7-CEB1-FF25-94959C56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515" y="39157"/>
            <a:ext cx="5198772" cy="677968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CA7289D-042D-A492-2395-2B12B02F0F77}"/>
              </a:ext>
            </a:extLst>
          </p:cNvPr>
          <p:cNvSpPr txBox="1"/>
          <p:nvPr/>
        </p:nvSpPr>
        <p:spPr>
          <a:xfrm>
            <a:off x="-51514" y="1049629"/>
            <a:ext cx="68580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Price Dispersion from Mean using Histogram Plots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GB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S&amp;P 500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Small, stable returns with a mean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around 0.0005 indicating low volatility.</a:t>
            </a:r>
          </a:p>
          <a:p>
            <a:pPr algn="just"/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Aviation sector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Negative or near-zero means, suggesting weak performance and low volatility.</a:t>
            </a:r>
          </a:p>
          <a:p>
            <a:pPr algn="just"/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Finance sector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Negative and slightly positive mean returns, showing consistent underperformance with limited volatility.</a:t>
            </a:r>
          </a:p>
          <a:p>
            <a:pPr algn="just"/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sector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Mostly positive means, with consistent performance. JNJ and UNH show stronger stability.</a:t>
            </a:r>
          </a:p>
          <a:p>
            <a:pPr algn="just"/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sector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Strong positive mean returns, with tech leaders like AMZN, AAPL, and MSFT standing out with higher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8279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62A9-6570-2A06-C77C-336D7D34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7" y="101600"/>
            <a:ext cx="7466426" cy="83211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8D50-0656-4F42-B67B-6749C0FF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86" y="1030515"/>
            <a:ext cx="11269218" cy="1628973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AMZN, MSFT, and AAPL show the highest cumulative returns, indicating strong performance over the period.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BHC, AAL, and DB have the most significant negative returns, reflecting poor performance and substantial losses.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DAFBB-5190-55EA-650F-00BDD283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92" y="3687342"/>
            <a:ext cx="3096057" cy="2476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8D8C3-4D0A-EC40-CA43-587FFF09A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651" y="2756285"/>
            <a:ext cx="3360956" cy="39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6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A975-8B0C-8DF5-5E02-142E84F2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00871" cy="781240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Annualized returns, Annualized risk and Sharpe ratio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5FB5-3916-5140-A8AA-6C555CE7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514" y="4142917"/>
            <a:ext cx="12112580" cy="26277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600" b="1" i="0" dirty="0">
                <a:effectLst/>
                <a:latin typeface="system-ui"/>
              </a:rPr>
              <a:t>Annualized Returns</a:t>
            </a:r>
          </a:p>
          <a:p>
            <a:pPr marL="0" indent="0" algn="just">
              <a:buNone/>
            </a:pPr>
            <a:r>
              <a:rPr lang="en-GB" sz="1600" b="0" i="0" dirty="0">
                <a:effectLst/>
                <a:latin typeface="system-ui"/>
              </a:rPr>
              <a:t>Positive Values such as AMZN at 40.59% and AAPL at 33.32% indicate expected gains, while BHC at -22.60% suggest potential losses.</a:t>
            </a:r>
          </a:p>
          <a:p>
            <a:pPr marL="0" indent="0" algn="just">
              <a:buNone/>
            </a:pPr>
            <a:r>
              <a:rPr lang="en-GB" sz="1600" b="1" i="0" dirty="0">
                <a:effectLst/>
                <a:latin typeface="system-ui"/>
              </a:rPr>
              <a:t>Annualized Risk</a:t>
            </a:r>
          </a:p>
          <a:p>
            <a:pPr marL="0" indent="0" algn="just">
              <a:buNone/>
            </a:pPr>
            <a:r>
              <a:rPr lang="en-GB" sz="1600" b="0" i="0" dirty="0">
                <a:effectLst/>
                <a:latin typeface="system-ui"/>
              </a:rPr>
              <a:t>High values such as BHC at 70.72% and AAL at 55.12% indicate greater uncertainty and risk, while low values like S&amp;P500 index at 13.04% suggest more stable returns, suitable for conservative investors.</a:t>
            </a:r>
          </a:p>
          <a:p>
            <a:pPr marL="0" indent="0" algn="just">
              <a:buNone/>
            </a:pPr>
            <a:r>
              <a:rPr lang="en-GB" sz="1600" b="1" i="0" dirty="0">
                <a:effectLst/>
                <a:latin typeface="system-ui"/>
              </a:rPr>
              <a:t>Sharpe Ratio</a:t>
            </a:r>
          </a:p>
          <a:p>
            <a:pPr marL="0" indent="0" algn="just">
              <a:buNone/>
            </a:pPr>
            <a:r>
              <a:rPr lang="en-GB" sz="1600" b="0" i="0" dirty="0">
                <a:effectLst/>
                <a:latin typeface="system-ui"/>
              </a:rPr>
              <a:t>High Sharpe Ratios such as AMZN at 1.32 and AAPL at 1.10 indicate excellent risk-adjusted performance, while low or negative Sharpe Ratios such as BHC at -0.33 and AAL at -0.17 suggest inadequate returns for the risks involved, making the latter less desirable investments.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145DA-C3BF-DD84-531B-00749C6E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37" y="848082"/>
            <a:ext cx="9002206" cy="32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5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35FF20-411E-7E86-4B5E-3E4BF95E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4" y="234484"/>
            <a:ext cx="11977351" cy="65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8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8213-A1F1-4749-FCBA-6625BF2F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82" y="88639"/>
            <a:ext cx="8479971" cy="85407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IN" dirty="0"/>
              <a:t>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- Recommendations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A8B4-ABB9-A257-75F8-769BC19C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2" y="1191296"/>
            <a:ext cx="11865070" cy="49390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Portfolio for Mr. Patrick </a:t>
            </a:r>
            <a:r>
              <a:rPr lang="en-GB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Jyengar</a:t>
            </a: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portfolio includes stable and lower-risk investments enabling steady growth. Suggested Conservative Portfolio: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JNJ - Annualized Returns: 11.35%, Annualized Risk: 19.78%, Sharpe Ratio: 0.536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MRK - Annualized Returns: 12.88%, Annualized Risk: 22.33%, Sharpe Ratio: 0.543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PFE - Annualized Returns: 5.25%, Annualized Risk: 21.95%, Sharpe Ratio: 0.205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RHHBY- Annualized Returns: 7.38%, Annualized Risk: 21.45%, Sharpe Ratio: 0.309</a:t>
            </a:r>
          </a:p>
          <a:p>
            <a:pPr marL="0" indent="0" algn="just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Aggressive Portfolio for Mr. Peter </a:t>
            </a:r>
            <a:r>
              <a:rPr lang="en-GB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Jyengar</a:t>
            </a: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portfolio is filled with high-performing tech giants focusing on maximizing returns even with higher associated risks. Suggested Aggressive Portfolio: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AMZN - Annualized Returns: 40.59%, Annualized Risk: 30.11%, Sharpe Ratio: 1.323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AAPL - Annualized Returns: 33.32%, Annualized Risk: 29.73%, Sharpe Ratio: 1.095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MSFT - Annualized Returns: 34.95%, Annualized Risk: 27.84%, Sharpe Ratio: 1.228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 - Annualized Returns: 26.45%, Annualized Risk: 32.31%, Sharpe Ratio: 0.795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 - Annualized Returns: 21.02%, Annualized Risk: 26.23%, Sharpe Ratio: 0.773</a:t>
            </a:r>
          </a:p>
          <a:p>
            <a:pPr marL="0" indent="0" algn="just">
              <a:buNone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aligns with each investor's risk tolerance and financial goals over the next 5 years.</a:t>
            </a:r>
          </a:p>
        </p:txBody>
      </p:sp>
    </p:spTree>
    <p:extLst>
      <p:ext uri="{BB962C8B-B14F-4D97-AF65-F5344CB8AC3E}">
        <p14:creationId xmlns:p14="http://schemas.microsoft.com/office/powerpoint/2010/main" val="31407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C2BE33-A0DF-B358-B15A-115478AB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15" y="154669"/>
            <a:ext cx="9524795" cy="991960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Portfolio - Mr Patrick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Jyengar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C54A-9801-0785-31D7-289D190A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146629"/>
            <a:ext cx="10976429" cy="503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Daily Return (0.0366%):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earns a modest daily gain, reflecting a conservative strategy that focuses on steady, low-risk growth.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Daily Risk (1.35%):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daily fluctuations, the portfolio is stable, ensuring low volatility, which suits risk-averse investors.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Annualized Return (9.22%):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a year, the portfolio is expected to yield a 9.22% return, offering solid growth while maintaining a conservative risk profile.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Annualized Risk (21.38%):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annualized risk, though higher due to compounding, remains moderate, balancing potential returns with controlled volatility.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 Ratio (0.396):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Sharpe ratio of 0.396 indicates reasonable risk-adjusted returns, acceptable for a conservative portfolio but with room for capital growth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Value after 5 Years ($777220.93):</a:t>
            </a: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portfolio will grow to approximately $777 K in 5 years, achieving significant capital growth.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ROI after 5 Years – 55.44%: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portfolio's 55.44% ROI over 5 years shows steady growth, making it a reliable investment for achieving long-term goals.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2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EDA-B9BD-E990-747A-C43DA45F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28" y="154547"/>
            <a:ext cx="8841347" cy="83068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Aggressive Portfolio - Mr Peter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Jyenger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7A67-CD06-A89C-B3C6-FDB4D957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4" y="1057991"/>
            <a:ext cx="11520152" cy="5441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Daily Return (0.1342%):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achieves a relatively high daily return, indicating strong performance and growth potential.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Daily Risk (1.89%):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experiences moderate daily fluctuations, but the returns justify the risk, suitable for investors with a slightly higher risk tolerance.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Annualized Return (33.83%):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the course of a year, the portfolio is expected to yield a substantial 33.83% return, indicating aggressive growth and effective investment choices.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Annualized Risk (29.99%):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the annualized risk is relatively high, the portfolio compensates with proportionately higher returns, balancing risk and reward effectively.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 Ratio (1.10):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Sharpe ratio of 1.10 indicates excellent risk-adjusted returns, suggesting that the portfolio is highly efficient in generating returns relative to the risk taken.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Value after 5 Years (4293224.66)</a:t>
            </a: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will grow to over $4.29 million, reflecting strong capital appreciation over 5 years.</a:t>
            </a:r>
          </a:p>
          <a:p>
            <a:pPr marL="0" indent="0">
              <a:buNone/>
            </a:pPr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ROI after 5 Years – 329.32%</a:t>
            </a:r>
            <a:b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an ROI of 329.32%, the portfolio demonstrates consistent growth, making it a solid performer over the investment horizon.</a:t>
            </a:r>
            <a:b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69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30A2-3FE0-922A-51DE-10AD36FE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38" y="4264215"/>
            <a:ext cx="11591654" cy="219679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GB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marL="0" indent="0" algn="just">
              <a:buNone/>
            </a:pPr>
            <a:endParaRPr lang="en-GB" sz="4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aggressive portfolio</a:t>
            </a:r>
            <a:r>
              <a:rPr lang="en-GB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greatly outperforms the conservative one in terms of final portfolio value and ROI, achieving </a:t>
            </a:r>
            <a:r>
              <a:rPr lang="en-GB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4 times the initial investment</a:t>
            </a:r>
            <a:r>
              <a:rPr lang="en-GB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substantial returns. However, it carries much higher risk, which might be unsuitable for risk-averse investors.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portfolio</a:t>
            </a:r>
            <a:r>
              <a:rPr lang="en-GB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provided steady, low-risk returns with </a:t>
            </a:r>
            <a:r>
              <a:rPr lang="en-GB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55.44% growth over 5 years</a:t>
            </a:r>
            <a:r>
              <a:rPr lang="en-GB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aligns well with the goal of protecting capital while still achieving some growth</a:t>
            </a:r>
            <a:r>
              <a:rPr lang="en-GB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18750-CDC4-DAAA-305D-E48E47586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06" y="396990"/>
            <a:ext cx="5645588" cy="32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3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8481-BBEC-F626-9144-2E50CA6C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64" y="1941966"/>
            <a:ext cx="4690836" cy="1614033"/>
          </a:xfr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D24EC-36FE-3864-84EC-74AA7F125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7524" y="4411013"/>
            <a:ext cx="4690836" cy="1505381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Harshavardhini J S </a:t>
            </a:r>
            <a:b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CC62-003E-53B1-5FFA-D221BF40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77"/>
            <a:ext cx="7729728" cy="118872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0FCA-8B4F-6156-B966-03A79BA2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financial goals and risk tolerance of two investors to develop personalized investment strategies aligned with their individual requirements.</a:t>
            </a:r>
          </a:p>
          <a:p>
            <a:pPr algn="just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current portfolio of stocks to identify opportunities for optimizing returns while managing risks according to each investor’s preferences.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tailored investment recommendations by selecting suitable stocks, asset allocations, and strategies to meet the long-term financial objectives of both investors independently.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8E01-3EA6-0213-2222-EA9944A1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0871-AC14-EA4A-A9F6-92392384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Investor – Mr. Patrick 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Jyengar</a:t>
            </a:r>
            <a:endParaRPr lang="en-GB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investment: 500k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: Low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Term: 5 years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Steady returns</a:t>
            </a: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Aggressive Investor – Mr. Peter 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Jyenger</a:t>
            </a:r>
            <a:endParaRPr lang="en-GB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investment:  1 million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: High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Term: 5 years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High returns</a:t>
            </a:r>
          </a:p>
        </p:txBody>
      </p:sp>
    </p:spTree>
    <p:extLst>
      <p:ext uri="{BB962C8B-B14F-4D97-AF65-F5344CB8AC3E}">
        <p14:creationId xmlns:p14="http://schemas.microsoft.com/office/powerpoint/2010/main" val="86216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CFC00E-07C2-046F-B61B-5760018A3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095421"/>
              </p:ext>
            </p:extLst>
          </p:nvPr>
        </p:nvGraphicFramePr>
        <p:xfrm>
          <a:off x="838200" y="1825625"/>
          <a:ext cx="9580808" cy="3544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51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0342-4B65-6EB0-61C4-EDAC6042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6" y="159063"/>
            <a:ext cx="7352763" cy="1283371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E317-8D74-0D9A-0457-B7BCB77C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820" y="16646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Missing/Null values were identified and addressed by imputing them with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'Date' column to the appropriate Date time  format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7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6590-668D-D8F7-13C8-25DB5E2B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79" y="318073"/>
            <a:ext cx="11596352" cy="1826259"/>
          </a:xfrm>
        </p:spPr>
        <p:txBody>
          <a:bodyPr>
            <a:normAutofit fontScale="90000"/>
          </a:bodyPr>
          <a:lstStyle/>
          <a:p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Power BI dashboard for Visualizing the Stock Price distribution of all stocks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Stock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Analysis.pbix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8CEB3-F96A-F5C7-CED2-1629BAACB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0261" y="1783142"/>
            <a:ext cx="8232461" cy="4913298"/>
          </a:xfrm>
        </p:spPr>
      </p:pic>
    </p:spTree>
    <p:extLst>
      <p:ext uri="{BB962C8B-B14F-4D97-AF65-F5344CB8AC3E}">
        <p14:creationId xmlns:p14="http://schemas.microsoft.com/office/powerpoint/2010/main" val="218303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A5B7B-42F3-9E19-7EF9-2EEE5F21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9" y="131157"/>
            <a:ext cx="5202120" cy="73969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wise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2CFE-4D22-C6E9-8DC2-15617B0E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73" y="1268570"/>
            <a:ext cx="5097616" cy="40246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Aviation Sector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S&amp;P500 Market index shows a moderate positive correlation with Airlines stocks as most scatterplot shows upward </a:t>
            </a:r>
            <a:r>
              <a:rPr lang="en-GB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trend,but</a:t>
            </a: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as strongly as the stocks influence each other within the aviation sector.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American Airlines(AAL) shows strong positive correlation with the other Airlines particularly ALGT.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Delta Airlines(DAL) shows a strong correlation with other airlines such as LUV, HA, and ALGT.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airlines in the plot are highly correlated, reflecting similar responses to market or industry trends</a:t>
            </a:r>
            <a:r>
              <a:rPr lang="en-GB" sz="1600" b="0" i="0" dirty="0">
                <a:effectLst/>
                <a:latin typeface="system-ui"/>
              </a:rPr>
              <a:t>.</a:t>
            </a:r>
          </a:p>
          <a:p>
            <a:pPr marL="457200" lvl="1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22295-E3D0-C4ED-18F6-78CE296C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95" y="233352"/>
            <a:ext cx="6563888" cy="64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8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631-D267-A25D-06C2-4B52F388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71" y="850006"/>
            <a:ext cx="5261019" cy="5029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Correlation: SP500, GS, and MS move closely together, indicating synchronized price movements.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Moderate to Weak Correlation: BCS and DB show scattered relationships, reflecting more independent </a:t>
            </a:r>
            <a:r>
              <a:rPr lang="en-GB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WFC has a focused price range, while SP500 and GS show broader volatility.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summary: SP500, GS, and MS are correlated, while BCS and DB offer more diversification potential.</a:t>
            </a:r>
          </a:p>
          <a:p>
            <a:pPr marL="457200" lvl="1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93F1B-C7FE-25AC-E4B6-47B5DF1A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87" y="369245"/>
            <a:ext cx="6124772" cy="6119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F0D0E-3977-3EC9-4A8C-3AE7178471A3}"/>
              </a:ext>
            </a:extLst>
          </p:cNvPr>
          <p:cNvSpPr txBox="1"/>
          <p:nvPr/>
        </p:nvSpPr>
        <p:spPr>
          <a:xfrm>
            <a:off x="241414" y="850006"/>
            <a:ext cx="3915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Sector</a:t>
            </a:r>
          </a:p>
        </p:txBody>
      </p:sp>
    </p:spTree>
    <p:extLst>
      <p:ext uri="{BB962C8B-B14F-4D97-AF65-F5344CB8AC3E}">
        <p14:creationId xmlns:p14="http://schemas.microsoft.com/office/powerpoint/2010/main" val="59814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33A4-8612-BC42-EA0E-427799D0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544286"/>
            <a:ext cx="5065688" cy="49743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Sector</a:t>
            </a:r>
          </a:p>
          <a:p>
            <a:pPr marL="0" indent="0" algn="just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SP500 Correlation: Several stocks strongly correlate with the SP500, aligning their performance with market trends.</a:t>
            </a:r>
          </a:p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Stocks: BHC and RHHBY show weaker correlations, indicating more independent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broader market.</a:t>
            </a:r>
          </a:p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vs. Volatility: UNH and PFE exhibit clustering,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stability, while others display wider spreads, suggesting higher volatility.</a:t>
            </a:r>
          </a:p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Diversification Potential: The varying stock relationships highlight opportunities for portfolio diversification.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E17AF-FD12-91C3-068A-72D76A2C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52" y="188113"/>
            <a:ext cx="6628318" cy="64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3906</TotalTime>
  <Words>1511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system-ui</vt:lpstr>
      <vt:lpstr>Times New Roman</vt:lpstr>
      <vt:lpstr>Office Theme</vt:lpstr>
      <vt:lpstr>Finance and Risk Analytics A Case study on Investor’s Portfolio</vt:lpstr>
      <vt:lpstr>Objectives </vt:lpstr>
      <vt:lpstr>Problem Scenario</vt:lpstr>
      <vt:lpstr>PowerPoint Presentation</vt:lpstr>
      <vt:lpstr>Data Preparation </vt:lpstr>
      <vt:lpstr>  Data Exploration  Created a Power BI dashboard for Visualizing the Stock Price distribution of all stocks Stock Analysis.pbix   </vt:lpstr>
      <vt:lpstr>Sector wise Insights</vt:lpstr>
      <vt:lpstr>PowerPoint Presentation</vt:lpstr>
      <vt:lpstr>PowerPoint Presentation</vt:lpstr>
      <vt:lpstr>PowerPoint Presentation</vt:lpstr>
      <vt:lpstr>PowerPoint Presentation</vt:lpstr>
      <vt:lpstr>Cumulative Returns</vt:lpstr>
      <vt:lpstr>Annualized returns, Annualized risk and Sharpe ratio</vt:lpstr>
      <vt:lpstr>PowerPoint Presentation</vt:lpstr>
      <vt:lpstr>Portfolio Analysis - Recommendations </vt:lpstr>
      <vt:lpstr>Conservative Portfolio - Mr Patrick Jyengar</vt:lpstr>
      <vt:lpstr>Aggressive Portfolio - Mr Peter Jyenger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Harshavardhini JS</dc:creator>
  <cp:lastModifiedBy>Harshavardhini JS</cp:lastModifiedBy>
  <cp:revision>10</cp:revision>
  <dcterms:created xsi:type="dcterms:W3CDTF">2024-09-16T17:57:40Z</dcterms:created>
  <dcterms:modified xsi:type="dcterms:W3CDTF">2024-09-30T23:51:37Z</dcterms:modified>
</cp:coreProperties>
</file>