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6"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E9D5"/>
    <a:srgbClr val="FEF5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7" d="100"/>
          <a:sy n="67" d="100"/>
        </p:scale>
        <p:origin x="-36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29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152802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12" name="Shape 2">
            <a:extLst>
              <a:ext uri="{FF2B5EF4-FFF2-40B4-BE49-F238E27FC236}">
                <a16:creationId xmlns:a16="http://schemas.microsoft.com/office/drawing/2014/main" id="{F28FECA3-0040-44C4-8749-44AAA7970845}"/>
              </a:ext>
            </a:extLst>
          </p:cNvPr>
          <p:cNvSpPr/>
          <p:nvPr/>
        </p:nvSpPr>
        <p:spPr>
          <a:xfrm>
            <a:off x="0" y="0"/>
            <a:ext cx="14630400" cy="8229600"/>
          </a:xfrm>
          <a:prstGeom prst="rect">
            <a:avLst/>
          </a:prstGeom>
          <a:solidFill>
            <a:srgbClr val="FEF5E7">
              <a:alpha val="85000"/>
            </a:srgbClr>
          </a:solidFill>
          <a:ln/>
        </p:spPr>
        <p:txBody>
          <a:bodyPr/>
          <a:lstStyle/>
          <a:p>
            <a:endParaRPr lang="en-US" dirty="0"/>
          </a:p>
        </p:txBody>
      </p:sp>
      <p:sp>
        <p:nvSpPr>
          <p:cNvPr id="5" name="Text 2"/>
          <p:cNvSpPr/>
          <p:nvPr/>
        </p:nvSpPr>
        <p:spPr>
          <a:xfrm>
            <a:off x="1095554" y="1798915"/>
            <a:ext cx="10764634" cy="2996249"/>
          </a:xfrm>
          <a:prstGeom prst="rect">
            <a:avLst/>
          </a:prstGeom>
          <a:noFill/>
          <a:ln/>
        </p:spPr>
        <p:txBody>
          <a:bodyPr wrap="square" rtlCol="0" anchor="t"/>
          <a:lstStyle/>
          <a:p>
            <a:pPr marL="0" indent="0">
              <a:lnSpc>
                <a:spcPts val="7545"/>
              </a:lnSpc>
              <a:buNone/>
            </a:pPr>
            <a:r>
              <a:rPr lang="en-US" sz="6036" dirty="0">
                <a:solidFill>
                  <a:srgbClr val="38512F"/>
                </a:solidFill>
                <a:latin typeface="Lora" pitchFamily="34" charset="0"/>
                <a:ea typeface="Lora" pitchFamily="34" charset="-122"/>
                <a:cs typeface="Lora" pitchFamily="34" charset="-120"/>
              </a:rPr>
              <a:t>Introduction to Data Structures</a:t>
            </a:r>
            <a:endParaRPr lang="en-US" sz="6036" dirty="0"/>
          </a:p>
        </p:txBody>
      </p:sp>
      <p:sp>
        <p:nvSpPr>
          <p:cNvPr id="7" name="Shape 4"/>
          <p:cNvSpPr/>
          <p:nvPr/>
        </p:nvSpPr>
        <p:spPr>
          <a:xfrm>
            <a:off x="833199" y="6075283"/>
            <a:ext cx="355402" cy="355402"/>
          </a:xfrm>
          <a:prstGeom prst="roundRect">
            <a:avLst>
              <a:gd name="adj" fmla="val 25726039"/>
            </a:avLst>
          </a:prstGeom>
          <a:noFill/>
          <a:ln w="7620">
            <a:solidFill>
              <a:srgbClr val="FFFFFF"/>
            </a:solidFill>
            <a:prstDash val="solid"/>
          </a:ln>
        </p:spPr>
      </p:sp>
      <p:pic>
        <p:nvPicPr>
          <p:cNvPr id="14" name="Picture 13">
            <a:extLst>
              <a:ext uri="{FF2B5EF4-FFF2-40B4-BE49-F238E27FC236}">
                <a16:creationId xmlns:a16="http://schemas.microsoft.com/office/drawing/2014/main" id="{F5BFA0C1-EA33-3D88-756D-F13E25D6BC2D}"/>
              </a:ext>
            </a:extLst>
          </p:cNvPr>
          <p:cNvPicPr>
            <a:picLocks noChangeAspect="1"/>
          </p:cNvPicPr>
          <p:nvPr/>
        </p:nvPicPr>
        <p:blipFill>
          <a:blip r:embed="rId3"/>
          <a:stretch>
            <a:fillRect/>
          </a:stretch>
        </p:blipFill>
        <p:spPr>
          <a:xfrm>
            <a:off x="15197098" y="2372215"/>
            <a:ext cx="3804363" cy="1849647"/>
          </a:xfrm>
          <a:prstGeom prst="rect">
            <a:avLst/>
          </a:prstGeom>
        </p:spPr>
      </p:pic>
      <p:sp>
        <p:nvSpPr>
          <p:cNvPr id="15" name="Text 3">
            <a:extLst>
              <a:ext uri="{FF2B5EF4-FFF2-40B4-BE49-F238E27FC236}">
                <a16:creationId xmlns:a16="http://schemas.microsoft.com/office/drawing/2014/main" id="{8E0A2CB7-8BE1-7BAB-D09D-F9FF6B4B4959}"/>
              </a:ext>
            </a:extLst>
          </p:cNvPr>
          <p:cNvSpPr/>
          <p:nvPr/>
        </p:nvSpPr>
        <p:spPr>
          <a:xfrm>
            <a:off x="3059787" y="8257579"/>
            <a:ext cx="8510826"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Data structures are the fundamental building blocks of computer programming. They provide efficient ways to organize and manage data, enabling developers to create powerful and scalable applications. This presentation will explore the key data structures used in computer science, their characteristics, and practical applications.</a:t>
            </a:r>
            <a:endParaRPr lang="en-US" sz="1750" dirty="0"/>
          </a:p>
        </p:txBody>
      </p:sp>
      <p:sp>
        <p:nvSpPr>
          <p:cNvPr id="2" name="TextBox 1">
            <a:extLst>
              <a:ext uri="{FF2B5EF4-FFF2-40B4-BE49-F238E27FC236}">
                <a16:creationId xmlns:a16="http://schemas.microsoft.com/office/drawing/2014/main" id="{52354387-A704-7700-07D4-7668BC800303}"/>
              </a:ext>
            </a:extLst>
          </p:cNvPr>
          <p:cNvSpPr txBox="1"/>
          <p:nvPr/>
        </p:nvSpPr>
        <p:spPr>
          <a:xfrm>
            <a:off x="10687050" y="6594079"/>
            <a:ext cx="3131820" cy="646331"/>
          </a:xfrm>
          <a:prstGeom prst="rect">
            <a:avLst/>
          </a:prstGeom>
          <a:noFill/>
        </p:spPr>
        <p:txBody>
          <a:bodyPr wrap="square" rtlCol="0">
            <a:spAutoFit/>
          </a:bodyPr>
          <a:lstStyle/>
          <a:p>
            <a:r>
              <a:rPr lang="en-US" dirty="0"/>
              <a:t>Created by </a:t>
            </a:r>
            <a:r>
              <a:rPr lang="en-US" dirty="0" err="1"/>
              <a:t>P.Harsha</a:t>
            </a:r>
            <a:r>
              <a:rPr lang="en-US" dirty="0"/>
              <a:t> </a:t>
            </a:r>
            <a:r>
              <a:rPr lang="en-US"/>
              <a:t>Vardhini</a:t>
            </a:r>
            <a:endParaRPr lang="en-US" dirty="0"/>
          </a:p>
          <a:p>
            <a:r>
              <a:rPr lang="en-US" dirty="0"/>
              <a:t>217Z1A6744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
            <a:extLst>
              <a:ext uri="{FF2B5EF4-FFF2-40B4-BE49-F238E27FC236}">
                <a16:creationId xmlns:a16="http://schemas.microsoft.com/office/drawing/2014/main" id="{EB607E17-610B-6026-2985-44B035E394F5}"/>
              </a:ext>
            </a:extLst>
          </p:cNvPr>
          <p:cNvSpPr/>
          <p:nvPr/>
        </p:nvSpPr>
        <p:spPr>
          <a:xfrm>
            <a:off x="0" y="0"/>
            <a:ext cx="14630400" cy="8229600"/>
          </a:xfrm>
          <a:prstGeom prst="rect">
            <a:avLst/>
          </a:prstGeom>
          <a:solidFill>
            <a:srgbClr val="FEF5E7">
              <a:alpha val="85000"/>
            </a:srgbClr>
          </a:solidFill>
          <a:ln/>
        </p:spPr>
        <p:txBody>
          <a:bodyPr/>
          <a:lstStyle/>
          <a:p>
            <a:endParaRPr lang="en-US" dirty="0"/>
          </a:p>
        </p:txBody>
      </p:sp>
      <p:pic>
        <p:nvPicPr>
          <p:cNvPr id="11" name="Picture 10">
            <a:extLst>
              <a:ext uri="{FF2B5EF4-FFF2-40B4-BE49-F238E27FC236}">
                <a16:creationId xmlns:a16="http://schemas.microsoft.com/office/drawing/2014/main" id="{C4470914-DDB2-C734-9185-28BA368675F4}"/>
              </a:ext>
            </a:extLst>
          </p:cNvPr>
          <p:cNvPicPr>
            <a:picLocks noChangeAspect="1"/>
          </p:cNvPicPr>
          <p:nvPr/>
        </p:nvPicPr>
        <p:blipFill>
          <a:blip r:embed="rId3">
            <a:alphaModFix/>
          </a:blip>
          <a:stretch>
            <a:fillRect/>
          </a:stretch>
        </p:blipFill>
        <p:spPr>
          <a:xfrm>
            <a:off x="2019300" y="640080"/>
            <a:ext cx="10591800" cy="5153299"/>
          </a:xfrm>
          <a:prstGeom prst="rect">
            <a:avLst/>
          </a:prstGeom>
        </p:spPr>
      </p:pic>
      <p:sp>
        <p:nvSpPr>
          <p:cNvPr id="5" name="Text 2"/>
          <p:cNvSpPr/>
          <p:nvPr/>
        </p:nvSpPr>
        <p:spPr>
          <a:xfrm>
            <a:off x="-7477601" y="678894"/>
            <a:ext cx="7477601" cy="1916430"/>
          </a:xfrm>
          <a:prstGeom prst="rect">
            <a:avLst/>
          </a:prstGeom>
          <a:noFill/>
          <a:ln/>
        </p:spPr>
        <p:txBody>
          <a:bodyPr wrap="square" rtlCol="0" anchor="t"/>
          <a:lstStyle/>
          <a:p>
            <a:pPr marL="0" indent="0">
              <a:lnSpc>
                <a:spcPts val="7545"/>
              </a:lnSpc>
              <a:buNone/>
            </a:pPr>
            <a:r>
              <a:rPr lang="en-US" sz="800" dirty="0">
                <a:solidFill>
                  <a:srgbClr val="38512F"/>
                </a:solidFill>
                <a:latin typeface="Lora" pitchFamily="34" charset="0"/>
                <a:ea typeface="Lora" pitchFamily="34" charset="-122"/>
                <a:cs typeface="Lora" pitchFamily="34" charset="-120"/>
              </a:rPr>
              <a:t>Introduction to Data Structures</a:t>
            </a:r>
            <a:endParaRPr lang="en-US" sz="800" dirty="0"/>
          </a:p>
        </p:txBody>
      </p:sp>
      <p:sp>
        <p:nvSpPr>
          <p:cNvPr id="6" name="Text 3"/>
          <p:cNvSpPr/>
          <p:nvPr/>
        </p:nvSpPr>
        <p:spPr>
          <a:xfrm>
            <a:off x="3059787" y="5949672"/>
            <a:ext cx="8510826"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Data structures are the fundamental building blocks of computer programming. They provide efficient ways to organize and manage data, enabling developers to create powerful and scalable applications. This presentation will explore the key data structures used in computer science, their characteristics, and practical applications.</a:t>
            </a:r>
            <a:endParaRPr lang="en-US" sz="1750" dirty="0"/>
          </a:p>
        </p:txBody>
      </p:sp>
      <p:sp>
        <p:nvSpPr>
          <p:cNvPr id="7" name="Shape 4"/>
          <p:cNvSpPr/>
          <p:nvPr/>
        </p:nvSpPr>
        <p:spPr>
          <a:xfrm>
            <a:off x="833199" y="6075283"/>
            <a:ext cx="355402" cy="355402"/>
          </a:xfrm>
          <a:prstGeom prst="roundRect">
            <a:avLst>
              <a:gd name="adj" fmla="val 25726039"/>
            </a:avLst>
          </a:prstGeom>
          <a:noFill/>
          <a:ln w="7620">
            <a:solidFill>
              <a:srgbClr val="FFFFFF"/>
            </a:solidFill>
            <a:prstDash val="solid"/>
          </a:ln>
        </p:spPr>
      </p:sp>
    </p:spTree>
    <p:extLst>
      <p:ext uri="{BB962C8B-B14F-4D97-AF65-F5344CB8AC3E}">
        <p14:creationId xmlns:p14="http://schemas.microsoft.com/office/powerpoint/2010/main" val="1814042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2">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4D4D27E-DD65-E11E-C51C-FBA195B96D3A}"/>
              </a:ext>
            </a:extLst>
          </p:cNvPr>
          <p:cNvPicPr>
            <a:picLocks noChangeAspect="1"/>
          </p:cNvPicPr>
          <p:nvPr/>
        </p:nvPicPr>
        <p:blipFill>
          <a:blip r:embed="rId3"/>
          <a:stretch>
            <a:fillRect/>
          </a:stretch>
        </p:blipFill>
        <p:spPr>
          <a:xfrm>
            <a:off x="0" y="0"/>
            <a:ext cx="14630400" cy="8229600"/>
          </a:xfrm>
          <a:prstGeom prst="rect">
            <a:avLst/>
          </a:prstGeom>
        </p:spPr>
      </p:pic>
      <p:sp>
        <p:nvSpPr>
          <p:cNvPr id="4" name="Text 2"/>
          <p:cNvSpPr/>
          <p:nvPr/>
        </p:nvSpPr>
        <p:spPr>
          <a:xfrm>
            <a:off x="2348389" y="2039064"/>
            <a:ext cx="55549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Arrays</a:t>
            </a:r>
            <a:endParaRPr lang="en-US" sz="4374" dirty="0"/>
          </a:p>
        </p:txBody>
      </p:sp>
      <p:sp>
        <p:nvSpPr>
          <p:cNvPr id="5" name="Text 3"/>
          <p:cNvSpPr/>
          <p:nvPr/>
        </p:nvSpPr>
        <p:spPr>
          <a:xfrm>
            <a:off x="2348389" y="3288863"/>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Definition</a:t>
            </a:r>
            <a:endParaRPr lang="en-US" sz="2187" dirty="0"/>
          </a:p>
        </p:txBody>
      </p:sp>
      <p:sp>
        <p:nvSpPr>
          <p:cNvPr id="6" name="Text 4"/>
          <p:cNvSpPr/>
          <p:nvPr/>
        </p:nvSpPr>
        <p:spPr>
          <a:xfrm>
            <a:off x="2348389" y="3858220"/>
            <a:ext cx="2949416"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Arrays are ordered collections of elements, all of the same data type, stored in contiguous memory locations.</a:t>
            </a:r>
            <a:endParaRPr lang="en-US" sz="1750" dirty="0"/>
          </a:p>
        </p:txBody>
      </p:sp>
      <p:sp>
        <p:nvSpPr>
          <p:cNvPr id="7" name="Text 5"/>
          <p:cNvSpPr/>
          <p:nvPr/>
        </p:nvSpPr>
        <p:spPr>
          <a:xfrm>
            <a:off x="5847398" y="3288863"/>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Operations</a:t>
            </a:r>
            <a:endParaRPr lang="en-US" sz="2187" dirty="0"/>
          </a:p>
        </p:txBody>
      </p:sp>
      <p:sp>
        <p:nvSpPr>
          <p:cNvPr id="8" name="Text 6"/>
          <p:cNvSpPr/>
          <p:nvPr/>
        </p:nvSpPr>
        <p:spPr>
          <a:xfrm>
            <a:off x="5847398" y="3858220"/>
            <a:ext cx="2949416"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Arrays support efficient access, insertion, and deletion at specific indices, making them suitable for a wide range of applications.</a:t>
            </a:r>
            <a:endParaRPr lang="en-US" sz="1750" dirty="0"/>
          </a:p>
        </p:txBody>
      </p:sp>
      <p:sp>
        <p:nvSpPr>
          <p:cNvPr id="9" name="Text 7"/>
          <p:cNvSpPr/>
          <p:nvPr/>
        </p:nvSpPr>
        <p:spPr>
          <a:xfrm>
            <a:off x="9346406" y="3288863"/>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Use Cases</a:t>
            </a:r>
            <a:endParaRPr lang="en-US" sz="2187" dirty="0"/>
          </a:p>
        </p:txBody>
      </p:sp>
      <p:sp>
        <p:nvSpPr>
          <p:cNvPr id="10" name="Text 8"/>
          <p:cNvSpPr/>
          <p:nvPr/>
        </p:nvSpPr>
        <p:spPr>
          <a:xfrm>
            <a:off x="9346406" y="3858220"/>
            <a:ext cx="2949416" cy="2132409"/>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Arrays are commonly used for storing and processing large amounts of data, such as in image processing, scientific computing, and database management.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EF5E7">
              <a:alpha val="85000"/>
            </a:srgbClr>
          </a:solidFill>
          <a:ln/>
        </p:spPr>
        <p:txBody>
          <a:bodyPr/>
          <a:lstStyle/>
          <a:p>
            <a:endParaRPr lang="en-US" dirty="0"/>
          </a:p>
        </p:txBody>
      </p:sp>
      <p:sp>
        <p:nvSpPr>
          <p:cNvPr id="6" name="Text 3"/>
          <p:cNvSpPr/>
          <p:nvPr/>
        </p:nvSpPr>
        <p:spPr>
          <a:xfrm>
            <a:off x="2348389" y="1572458"/>
            <a:ext cx="55549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Linked Lists</a:t>
            </a:r>
            <a:endParaRPr lang="en-US" sz="4374" dirty="0"/>
          </a:p>
        </p:txBody>
      </p:sp>
      <p:pic>
        <p:nvPicPr>
          <p:cNvPr id="7" name="Image 1" descr="preencoded.png"/>
          <p:cNvPicPr>
            <a:picLocks noChangeAspect="1"/>
          </p:cNvPicPr>
          <p:nvPr/>
        </p:nvPicPr>
        <p:blipFill>
          <a:blip r:embed="rId4"/>
          <a:stretch>
            <a:fillRect/>
          </a:stretch>
        </p:blipFill>
        <p:spPr>
          <a:xfrm>
            <a:off x="2348389" y="2600087"/>
            <a:ext cx="3311128" cy="888682"/>
          </a:xfrm>
          <a:prstGeom prst="rect">
            <a:avLst/>
          </a:prstGeom>
        </p:spPr>
      </p:pic>
      <p:sp>
        <p:nvSpPr>
          <p:cNvPr id="8" name="Text 4"/>
          <p:cNvSpPr/>
          <p:nvPr/>
        </p:nvSpPr>
        <p:spPr>
          <a:xfrm>
            <a:off x="2570559" y="3822025"/>
            <a:ext cx="277749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Concept</a:t>
            </a:r>
            <a:endParaRPr lang="en-US" sz="2187" dirty="0"/>
          </a:p>
        </p:txBody>
      </p:sp>
      <p:sp>
        <p:nvSpPr>
          <p:cNvPr id="9" name="Text 5"/>
          <p:cNvSpPr/>
          <p:nvPr/>
        </p:nvSpPr>
        <p:spPr>
          <a:xfrm>
            <a:off x="2570559" y="4302443"/>
            <a:ext cx="2866787" cy="1777008"/>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Linked lists are a dynamic data structure where each element (node) contains data and a reference (link) to the next node in the sequence.</a:t>
            </a:r>
            <a:endParaRPr lang="en-US" sz="1750" dirty="0"/>
          </a:p>
        </p:txBody>
      </p:sp>
      <p:pic>
        <p:nvPicPr>
          <p:cNvPr id="10" name="Image 2" descr="preencoded.png"/>
          <p:cNvPicPr>
            <a:picLocks noChangeAspect="1"/>
          </p:cNvPicPr>
          <p:nvPr/>
        </p:nvPicPr>
        <p:blipFill>
          <a:blip r:embed="rId5"/>
          <a:stretch>
            <a:fillRect/>
          </a:stretch>
        </p:blipFill>
        <p:spPr>
          <a:xfrm>
            <a:off x="5659517" y="2600087"/>
            <a:ext cx="3311128" cy="888682"/>
          </a:xfrm>
          <a:prstGeom prst="rect">
            <a:avLst/>
          </a:prstGeom>
        </p:spPr>
      </p:pic>
      <p:sp>
        <p:nvSpPr>
          <p:cNvPr id="11" name="Text 6"/>
          <p:cNvSpPr/>
          <p:nvPr/>
        </p:nvSpPr>
        <p:spPr>
          <a:xfrm>
            <a:off x="5881687" y="3822025"/>
            <a:ext cx="277749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Flexibility</a:t>
            </a:r>
            <a:endParaRPr lang="en-US" sz="2187" dirty="0"/>
          </a:p>
        </p:txBody>
      </p:sp>
      <p:sp>
        <p:nvSpPr>
          <p:cNvPr id="12" name="Text 7"/>
          <p:cNvSpPr/>
          <p:nvPr/>
        </p:nvSpPr>
        <p:spPr>
          <a:xfrm>
            <a:off x="5881687" y="4302443"/>
            <a:ext cx="2866787" cy="1421606"/>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Linked lists allow for efficient insertion and deletion at any point in the list, unlike arrays, which have fixed sizes.</a:t>
            </a:r>
            <a:endParaRPr lang="en-US" sz="1750" dirty="0"/>
          </a:p>
        </p:txBody>
      </p:sp>
      <p:pic>
        <p:nvPicPr>
          <p:cNvPr id="13" name="Image 3" descr="preencoded.png"/>
          <p:cNvPicPr>
            <a:picLocks noChangeAspect="1"/>
          </p:cNvPicPr>
          <p:nvPr/>
        </p:nvPicPr>
        <p:blipFill>
          <a:blip r:embed="rId6"/>
          <a:stretch>
            <a:fillRect/>
          </a:stretch>
        </p:blipFill>
        <p:spPr>
          <a:xfrm>
            <a:off x="8970645" y="2600087"/>
            <a:ext cx="3311247" cy="888682"/>
          </a:xfrm>
          <a:prstGeom prst="rect">
            <a:avLst/>
          </a:prstGeom>
        </p:spPr>
      </p:pic>
      <p:sp>
        <p:nvSpPr>
          <p:cNvPr id="14" name="Text 8"/>
          <p:cNvSpPr/>
          <p:nvPr/>
        </p:nvSpPr>
        <p:spPr>
          <a:xfrm>
            <a:off x="9192816" y="3822025"/>
            <a:ext cx="277749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Applications</a:t>
            </a:r>
            <a:endParaRPr lang="en-US" sz="2187" dirty="0"/>
          </a:p>
        </p:txBody>
      </p:sp>
      <p:sp>
        <p:nvSpPr>
          <p:cNvPr id="15" name="Text 9"/>
          <p:cNvSpPr/>
          <p:nvPr/>
        </p:nvSpPr>
        <p:spPr>
          <a:xfrm>
            <a:off x="9192816" y="4302443"/>
            <a:ext cx="2866906" cy="2132409"/>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Linked lists are widely used in implementing stacks, queues, and other data structures, as well as in memory management and network routing.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bg>
      <p:bgPr>
        <a:pattFill prst="pct5">
          <a:fgClr>
            <a:srgbClr val="FEF5E7"/>
          </a:fgClr>
          <a:bgClr>
            <a:schemeClr val="bg1"/>
          </a:bgClr>
        </a:patt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1321237"/>
            <a:ext cx="55549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Stacks</a:t>
            </a:r>
            <a:endParaRPr lang="en-US" sz="4374" dirty="0"/>
          </a:p>
        </p:txBody>
      </p:sp>
      <p:sp>
        <p:nvSpPr>
          <p:cNvPr id="6" name="Shape 3"/>
          <p:cNvSpPr/>
          <p:nvPr/>
        </p:nvSpPr>
        <p:spPr>
          <a:xfrm>
            <a:off x="4490799" y="2348865"/>
            <a:ext cx="4542115" cy="2701766"/>
          </a:xfrm>
          <a:prstGeom prst="roundRect">
            <a:avLst>
              <a:gd name="adj" fmla="val 2467"/>
            </a:avLst>
          </a:prstGeom>
          <a:solidFill>
            <a:srgbClr val="F6E9D5"/>
          </a:solidFill>
          <a:ln/>
        </p:spPr>
      </p:sp>
      <p:sp>
        <p:nvSpPr>
          <p:cNvPr id="7" name="Text 4"/>
          <p:cNvSpPr/>
          <p:nvPr/>
        </p:nvSpPr>
        <p:spPr>
          <a:xfrm>
            <a:off x="4712970" y="2571036"/>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Definition</a:t>
            </a:r>
            <a:endParaRPr lang="en-US" sz="2187" dirty="0"/>
          </a:p>
        </p:txBody>
      </p:sp>
      <p:sp>
        <p:nvSpPr>
          <p:cNvPr id="8" name="Text 5"/>
          <p:cNvSpPr/>
          <p:nvPr/>
        </p:nvSpPr>
        <p:spPr>
          <a:xfrm>
            <a:off x="4712970" y="3051453"/>
            <a:ext cx="4097774"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Stacks are a Last-In-First-Out (LIFO) data structure, where elements are added and removed from the top of the stack.</a:t>
            </a:r>
            <a:endParaRPr lang="en-US" sz="1750" dirty="0"/>
          </a:p>
        </p:txBody>
      </p:sp>
      <p:sp>
        <p:nvSpPr>
          <p:cNvPr id="9" name="Shape 6"/>
          <p:cNvSpPr/>
          <p:nvPr/>
        </p:nvSpPr>
        <p:spPr>
          <a:xfrm>
            <a:off x="9255085" y="2348865"/>
            <a:ext cx="4542115" cy="2701766"/>
          </a:xfrm>
          <a:prstGeom prst="roundRect">
            <a:avLst>
              <a:gd name="adj" fmla="val 2467"/>
            </a:avLst>
          </a:prstGeom>
          <a:solidFill>
            <a:srgbClr val="F6E9D5"/>
          </a:solidFill>
          <a:ln/>
        </p:spPr>
      </p:sp>
      <p:sp>
        <p:nvSpPr>
          <p:cNvPr id="10" name="Text 7"/>
          <p:cNvSpPr/>
          <p:nvPr/>
        </p:nvSpPr>
        <p:spPr>
          <a:xfrm>
            <a:off x="9477256" y="2571036"/>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Operations</a:t>
            </a:r>
            <a:endParaRPr lang="en-US" sz="2187" dirty="0"/>
          </a:p>
        </p:txBody>
      </p:sp>
      <p:sp>
        <p:nvSpPr>
          <p:cNvPr id="11" name="Text 8"/>
          <p:cNvSpPr/>
          <p:nvPr/>
        </p:nvSpPr>
        <p:spPr>
          <a:xfrm>
            <a:off x="9477256" y="3051453"/>
            <a:ext cx="4097774"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Stacks support push (add), pop (remove), and peek (access the top element) operations, making them useful for managing function calls, expression evaluation, and undo/redo operations.</a:t>
            </a:r>
            <a:endParaRPr lang="en-US" sz="1750" dirty="0"/>
          </a:p>
        </p:txBody>
      </p:sp>
      <p:sp>
        <p:nvSpPr>
          <p:cNvPr id="12" name="Shape 9"/>
          <p:cNvSpPr/>
          <p:nvPr/>
        </p:nvSpPr>
        <p:spPr>
          <a:xfrm>
            <a:off x="4490799" y="5272802"/>
            <a:ext cx="9306401" cy="1635562"/>
          </a:xfrm>
          <a:prstGeom prst="roundRect">
            <a:avLst>
              <a:gd name="adj" fmla="val 4076"/>
            </a:avLst>
          </a:prstGeom>
          <a:solidFill>
            <a:srgbClr val="F6E9D5"/>
          </a:solidFill>
          <a:ln/>
        </p:spPr>
      </p:sp>
      <p:sp>
        <p:nvSpPr>
          <p:cNvPr id="13" name="Text 10"/>
          <p:cNvSpPr/>
          <p:nvPr/>
        </p:nvSpPr>
        <p:spPr>
          <a:xfrm>
            <a:off x="4712970" y="5494972"/>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Applications</a:t>
            </a:r>
            <a:endParaRPr lang="en-US" sz="2187" dirty="0"/>
          </a:p>
        </p:txBody>
      </p:sp>
      <p:sp>
        <p:nvSpPr>
          <p:cNvPr id="14" name="Text 11"/>
          <p:cNvSpPr/>
          <p:nvPr/>
        </p:nvSpPr>
        <p:spPr>
          <a:xfrm>
            <a:off x="4712970" y="5975390"/>
            <a:ext cx="8862060"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Stacks are commonly used in web browsers for navigating back and forth between pages, in compilers for managing function calls, and in programming language implementations.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2383274"/>
            <a:ext cx="55549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Queues</a:t>
            </a:r>
            <a:endParaRPr lang="en-US" sz="4374" dirty="0"/>
          </a:p>
        </p:txBody>
      </p:sp>
      <p:pic>
        <p:nvPicPr>
          <p:cNvPr id="5" name="Image 0" descr="preencoded.png"/>
          <p:cNvPicPr>
            <a:picLocks noChangeAspect="1"/>
          </p:cNvPicPr>
          <p:nvPr/>
        </p:nvPicPr>
        <p:blipFill>
          <a:blip r:embed="rId3"/>
          <a:stretch>
            <a:fillRect/>
          </a:stretch>
        </p:blipFill>
        <p:spPr>
          <a:xfrm>
            <a:off x="2348389" y="3521988"/>
            <a:ext cx="555427" cy="555427"/>
          </a:xfrm>
          <a:prstGeom prst="rect">
            <a:avLst/>
          </a:prstGeom>
        </p:spPr>
      </p:pic>
      <p:sp>
        <p:nvSpPr>
          <p:cNvPr id="6" name="Text 3"/>
          <p:cNvSpPr/>
          <p:nvPr/>
        </p:nvSpPr>
        <p:spPr>
          <a:xfrm>
            <a:off x="2348389" y="4299585"/>
            <a:ext cx="277749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Enqueue</a:t>
            </a:r>
            <a:endParaRPr lang="en-US" sz="2187" dirty="0"/>
          </a:p>
        </p:txBody>
      </p:sp>
      <p:sp>
        <p:nvSpPr>
          <p:cNvPr id="7" name="Text 4"/>
          <p:cNvSpPr/>
          <p:nvPr/>
        </p:nvSpPr>
        <p:spPr>
          <a:xfrm>
            <a:off x="2348389" y="4780002"/>
            <a:ext cx="3088958" cy="710803"/>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Adding an element to the back of the queue.</a:t>
            </a:r>
            <a:endParaRPr lang="en-US" sz="1750" dirty="0"/>
          </a:p>
        </p:txBody>
      </p:sp>
      <p:pic>
        <p:nvPicPr>
          <p:cNvPr id="8" name="Image 1" descr="preencoded.png"/>
          <p:cNvPicPr>
            <a:picLocks noChangeAspect="1"/>
          </p:cNvPicPr>
          <p:nvPr/>
        </p:nvPicPr>
        <p:blipFill>
          <a:blip r:embed="rId4"/>
          <a:stretch>
            <a:fillRect/>
          </a:stretch>
        </p:blipFill>
        <p:spPr>
          <a:xfrm>
            <a:off x="5770602" y="3521988"/>
            <a:ext cx="555427" cy="555427"/>
          </a:xfrm>
          <a:prstGeom prst="rect">
            <a:avLst/>
          </a:prstGeom>
        </p:spPr>
      </p:pic>
      <p:sp>
        <p:nvSpPr>
          <p:cNvPr id="9" name="Text 5"/>
          <p:cNvSpPr/>
          <p:nvPr/>
        </p:nvSpPr>
        <p:spPr>
          <a:xfrm>
            <a:off x="5770602" y="4299585"/>
            <a:ext cx="277749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Dequeue</a:t>
            </a:r>
            <a:endParaRPr lang="en-US" sz="2187" dirty="0"/>
          </a:p>
        </p:txBody>
      </p:sp>
      <p:sp>
        <p:nvSpPr>
          <p:cNvPr id="10" name="Text 6"/>
          <p:cNvSpPr/>
          <p:nvPr/>
        </p:nvSpPr>
        <p:spPr>
          <a:xfrm>
            <a:off x="5770602" y="4780002"/>
            <a:ext cx="3088958" cy="710803"/>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Removing an element from the front of the queue.</a:t>
            </a:r>
            <a:endParaRPr lang="en-US" sz="1750" dirty="0"/>
          </a:p>
        </p:txBody>
      </p:sp>
      <p:pic>
        <p:nvPicPr>
          <p:cNvPr id="11" name="Image 2" descr="preencoded.png"/>
          <p:cNvPicPr>
            <a:picLocks noChangeAspect="1"/>
          </p:cNvPicPr>
          <p:nvPr/>
        </p:nvPicPr>
        <p:blipFill>
          <a:blip r:embed="rId5"/>
          <a:stretch>
            <a:fillRect/>
          </a:stretch>
        </p:blipFill>
        <p:spPr>
          <a:xfrm>
            <a:off x="9192816" y="3521988"/>
            <a:ext cx="555427" cy="555427"/>
          </a:xfrm>
          <a:prstGeom prst="rect">
            <a:avLst/>
          </a:prstGeom>
        </p:spPr>
      </p:pic>
      <p:sp>
        <p:nvSpPr>
          <p:cNvPr id="12" name="Text 7"/>
          <p:cNvSpPr/>
          <p:nvPr/>
        </p:nvSpPr>
        <p:spPr>
          <a:xfrm>
            <a:off x="9192816" y="4299585"/>
            <a:ext cx="277749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Peek</a:t>
            </a:r>
            <a:endParaRPr lang="en-US" sz="2187" dirty="0"/>
          </a:p>
        </p:txBody>
      </p:sp>
      <p:sp>
        <p:nvSpPr>
          <p:cNvPr id="13" name="Text 8"/>
          <p:cNvSpPr/>
          <p:nvPr/>
        </p:nvSpPr>
        <p:spPr>
          <a:xfrm>
            <a:off x="9192816" y="4780002"/>
            <a:ext cx="3089077" cy="1066205"/>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Accessing the element at the front of the queue without removing it.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EF5E7">
              <a:alpha val="85000"/>
            </a:srgbClr>
          </a:solidFill>
          <a:ln/>
        </p:spPr>
      </p:sp>
      <p:sp>
        <p:nvSpPr>
          <p:cNvPr id="6" name="Text 3"/>
          <p:cNvSpPr/>
          <p:nvPr/>
        </p:nvSpPr>
        <p:spPr>
          <a:xfrm>
            <a:off x="2348389" y="965835"/>
            <a:ext cx="55549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Trees</a:t>
            </a:r>
            <a:endParaRPr lang="en-US" sz="4374" dirty="0"/>
          </a:p>
        </p:txBody>
      </p:sp>
      <p:sp>
        <p:nvSpPr>
          <p:cNvPr id="7" name="Shape 4"/>
          <p:cNvSpPr/>
          <p:nvPr/>
        </p:nvSpPr>
        <p:spPr>
          <a:xfrm>
            <a:off x="7301270" y="1993463"/>
            <a:ext cx="27742" cy="5270302"/>
          </a:xfrm>
          <a:prstGeom prst="rect">
            <a:avLst/>
          </a:prstGeom>
          <a:solidFill>
            <a:srgbClr val="38512F"/>
          </a:solidFill>
          <a:ln/>
        </p:spPr>
      </p:sp>
      <p:sp>
        <p:nvSpPr>
          <p:cNvPr id="8" name="Shape 5"/>
          <p:cNvSpPr/>
          <p:nvPr/>
        </p:nvSpPr>
        <p:spPr>
          <a:xfrm>
            <a:off x="6287512" y="2403098"/>
            <a:ext cx="777597" cy="27742"/>
          </a:xfrm>
          <a:prstGeom prst="rect">
            <a:avLst/>
          </a:prstGeom>
          <a:solidFill>
            <a:srgbClr val="38512F"/>
          </a:solidFill>
          <a:ln/>
        </p:spPr>
      </p:sp>
      <p:sp>
        <p:nvSpPr>
          <p:cNvPr id="9" name="Shape 6"/>
          <p:cNvSpPr/>
          <p:nvPr/>
        </p:nvSpPr>
        <p:spPr>
          <a:xfrm>
            <a:off x="7065109" y="2167057"/>
            <a:ext cx="499943" cy="499943"/>
          </a:xfrm>
          <a:prstGeom prst="roundRect">
            <a:avLst>
              <a:gd name="adj" fmla="val 13333"/>
            </a:avLst>
          </a:prstGeom>
          <a:solidFill>
            <a:srgbClr val="F6E9D5"/>
          </a:solidFill>
          <a:ln/>
        </p:spPr>
      </p:sp>
      <p:sp>
        <p:nvSpPr>
          <p:cNvPr id="10" name="Text 7"/>
          <p:cNvSpPr/>
          <p:nvPr/>
        </p:nvSpPr>
        <p:spPr>
          <a:xfrm>
            <a:off x="7254419" y="2208728"/>
            <a:ext cx="121325"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1</a:t>
            </a:r>
            <a:endParaRPr lang="en-US" sz="2624" dirty="0"/>
          </a:p>
        </p:txBody>
      </p:sp>
      <p:sp>
        <p:nvSpPr>
          <p:cNvPr id="11" name="Text 8"/>
          <p:cNvSpPr/>
          <p:nvPr/>
        </p:nvSpPr>
        <p:spPr>
          <a:xfrm>
            <a:off x="3200876" y="2215634"/>
            <a:ext cx="2892147" cy="347186"/>
          </a:xfrm>
          <a:prstGeom prst="rect">
            <a:avLst/>
          </a:prstGeom>
          <a:noFill/>
          <a:ln/>
        </p:spPr>
        <p:txBody>
          <a:bodyPr wrap="none" rtlCol="0" anchor="t"/>
          <a:lstStyle/>
          <a:p>
            <a:pPr marL="0" indent="0" algn="r">
              <a:lnSpc>
                <a:spcPts val="2734"/>
              </a:lnSpc>
              <a:buNone/>
            </a:pPr>
            <a:r>
              <a:rPr lang="en-US" sz="2187" dirty="0">
                <a:solidFill>
                  <a:srgbClr val="38512F"/>
                </a:solidFill>
                <a:latin typeface="Lora" pitchFamily="34" charset="0"/>
                <a:ea typeface="Lora" pitchFamily="34" charset="-122"/>
                <a:cs typeface="Lora" pitchFamily="34" charset="-120"/>
              </a:rPr>
              <a:t>Hierarchical Structure</a:t>
            </a:r>
            <a:endParaRPr lang="en-US" sz="2187" dirty="0"/>
          </a:p>
        </p:txBody>
      </p:sp>
      <p:sp>
        <p:nvSpPr>
          <p:cNvPr id="12" name="Text 9"/>
          <p:cNvSpPr/>
          <p:nvPr/>
        </p:nvSpPr>
        <p:spPr>
          <a:xfrm>
            <a:off x="2348389" y="2696051"/>
            <a:ext cx="3744635" cy="1421606"/>
          </a:xfrm>
          <a:prstGeom prst="rect">
            <a:avLst/>
          </a:prstGeom>
          <a:noFill/>
          <a:ln/>
        </p:spPr>
        <p:txBody>
          <a:bodyPr wrap="square" rtlCol="0" anchor="t"/>
          <a:lstStyle/>
          <a:p>
            <a:pPr marL="0" indent="0" algn="r">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Trees are a non-linear data structure that organizes data in a hierarchical manner, with a root node and child nodes.</a:t>
            </a:r>
            <a:endParaRPr lang="en-US" sz="1750" dirty="0"/>
          </a:p>
        </p:txBody>
      </p:sp>
      <p:sp>
        <p:nvSpPr>
          <p:cNvPr id="13" name="Shape 10"/>
          <p:cNvSpPr/>
          <p:nvPr/>
        </p:nvSpPr>
        <p:spPr>
          <a:xfrm>
            <a:off x="7565053" y="3513951"/>
            <a:ext cx="777597" cy="27742"/>
          </a:xfrm>
          <a:prstGeom prst="rect">
            <a:avLst/>
          </a:prstGeom>
          <a:solidFill>
            <a:srgbClr val="38512F"/>
          </a:solidFill>
          <a:ln/>
        </p:spPr>
      </p:sp>
      <p:sp>
        <p:nvSpPr>
          <p:cNvPr id="14" name="Shape 11"/>
          <p:cNvSpPr/>
          <p:nvPr/>
        </p:nvSpPr>
        <p:spPr>
          <a:xfrm>
            <a:off x="7065109" y="3277910"/>
            <a:ext cx="499943" cy="499943"/>
          </a:xfrm>
          <a:prstGeom prst="roundRect">
            <a:avLst>
              <a:gd name="adj" fmla="val 13333"/>
            </a:avLst>
          </a:prstGeom>
          <a:solidFill>
            <a:srgbClr val="F6E9D5"/>
          </a:solidFill>
          <a:ln/>
        </p:spPr>
      </p:sp>
      <p:sp>
        <p:nvSpPr>
          <p:cNvPr id="15" name="Text 12"/>
          <p:cNvSpPr/>
          <p:nvPr/>
        </p:nvSpPr>
        <p:spPr>
          <a:xfrm>
            <a:off x="7225486" y="3319582"/>
            <a:ext cx="17907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2</a:t>
            </a:r>
            <a:endParaRPr lang="en-US" sz="2624" dirty="0"/>
          </a:p>
        </p:txBody>
      </p:sp>
      <p:sp>
        <p:nvSpPr>
          <p:cNvPr id="16" name="Text 13"/>
          <p:cNvSpPr/>
          <p:nvPr/>
        </p:nvSpPr>
        <p:spPr>
          <a:xfrm>
            <a:off x="8537138" y="3326487"/>
            <a:ext cx="277749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Traversal Algorithms</a:t>
            </a:r>
            <a:endParaRPr lang="en-US" sz="2187" dirty="0"/>
          </a:p>
        </p:txBody>
      </p:sp>
      <p:sp>
        <p:nvSpPr>
          <p:cNvPr id="17" name="Text 14"/>
          <p:cNvSpPr/>
          <p:nvPr/>
        </p:nvSpPr>
        <p:spPr>
          <a:xfrm>
            <a:off x="8537138" y="3806904"/>
            <a:ext cx="3744754" cy="1421606"/>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Trees can be traversed using various methods, such as in-order, pre-order, and post-order, to access the nodes in a specific order.</a:t>
            </a:r>
            <a:endParaRPr lang="en-US" sz="1750" dirty="0"/>
          </a:p>
        </p:txBody>
      </p:sp>
      <p:sp>
        <p:nvSpPr>
          <p:cNvPr id="18" name="Shape 15"/>
          <p:cNvSpPr/>
          <p:nvPr/>
        </p:nvSpPr>
        <p:spPr>
          <a:xfrm>
            <a:off x="6287512" y="4971633"/>
            <a:ext cx="777597" cy="27742"/>
          </a:xfrm>
          <a:prstGeom prst="rect">
            <a:avLst/>
          </a:prstGeom>
          <a:solidFill>
            <a:srgbClr val="38512F"/>
          </a:solidFill>
          <a:ln/>
        </p:spPr>
      </p:sp>
      <p:sp>
        <p:nvSpPr>
          <p:cNvPr id="19" name="Shape 16"/>
          <p:cNvSpPr/>
          <p:nvPr/>
        </p:nvSpPr>
        <p:spPr>
          <a:xfrm>
            <a:off x="7065109" y="4735592"/>
            <a:ext cx="499943" cy="499943"/>
          </a:xfrm>
          <a:prstGeom prst="roundRect">
            <a:avLst>
              <a:gd name="adj" fmla="val 13333"/>
            </a:avLst>
          </a:prstGeom>
          <a:solidFill>
            <a:srgbClr val="F6E9D5"/>
          </a:solidFill>
          <a:ln/>
        </p:spPr>
      </p:sp>
      <p:sp>
        <p:nvSpPr>
          <p:cNvPr id="20" name="Text 17"/>
          <p:cNvSpPr/>
          <p:nvPr/>
        </p:nvSpPr>
        <p:spPr>
          <a:xfrm>
            <a:off x="7222153" y="4777264"/>
            <a:ext cx="185738"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3</a:t>
            </a:r>
            <a:endParaRPr lang="en-US" sz="2624" dirty="0"/>
          </a:p>
        </p:txBody>
      </p:sp>
      <p:sp>
        <p:nvSpPr>
          <p:cNvPr id="21" name="Text 18"/>
          <p:cNvSpPr/>
          <p:nvPr/>
        </p:nvSpPr>
        <p:spPr>
          <a:xfrm>
            <a:off x="3315533" y="4784169"/>
            <a:ext cx="2777490" cy="347186"/>
          </a:xfrm>
          <a:prstGeom prst="rect">
            <a:avLst/>
          </a:prstGeom>
          <a:noFill/>
          <a:ln/>
        </p:spPr>
        <p:txBody>
          <a:bodyPr wrap="none" rtlCol="0" anchor="t"/>
          <a:lstStyle/>
          <a:p>
            <a:pPr marL="0" indent="0" algn="r">
              <a:lnSpc>
                <a:spcPts val="2734"/>
              </a:lnSpc>
              <a:buNone/>
            </a:pPr>
            <a:r>
              <a:rPr lang="en-US" sz="2187" dirty="0">
                <a:solidFill>
                  <a:srgbClr val="38512F"/>
                </a:solidFill>
                <a:latin typeface="Lora" pitchFamily="34" charset="0"/>
                <a:ea typeface="Lora" pitchFamily="34" charset="-122"/>
                <a:cs typeface="Lora" pitchFamily="34" charset="-120"/>
              </a:rPr>
              <a:t>Applications</a:t>
            </a:r>
            <a:endParaRPr lang="en-US" sz="2187" dirty="0"/>
          </a:p>
        </p:txBody>
      </p:sp>
      <p:sp>
        <p:nvSpPr>
          <p:cNvPr id="22" name="Text 19"/>
          <p:cNvSpPr/>
          <p:nvPr/>
        </p:nvSpPr>
        <p:spPr>
          <a:xfrm>
            <a:off x="2348389" y="5264587"/>
            <a:ext cx="3744635" cy="1777008"/>
          </a:xfrm>
          <a:prstGeom prst="rect">
            <a:avLst/>
          </a:prstGeom>
          <a:noFill/>
          <a:ln/>
        </p:spPr>
        <p:txBody>
          <a:bodyPr wrap="square" rtlCol="0" anchor="t"/>
          <a:lstStyle/>
          <a:p>
            <a:pPr marL="0" indent="0" algn="r">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Trees are used in file systems, decision-making algorithms, expression parsing, and more, taking advantage of their efficient navigation and searching capabilities.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
            <a:extLst>
              <a:ext uri="{FF2B5EF4-FFF2-40B4-BE49-F238E27FC236}">
                <a16:creationId xmlns:a16="http://schemas.microsoft.com/office/drawing/2014/main" id="{677991A7-A507-B378-4548-1DAE10F8512D}"/>
              </a:ext>
            </a:extLst>
          </p:cNvPr>
          <p:cNvSpPr/>
          <p:nvPr/>
        </p:nvSpPr>
        <p:spPr>
          <a:xfrm>
            <a:off x="0" y="0"/>
            <a:ext cx="14630400" cy="8229600"/>
          </a:xfrm>
          <a:prstGeom prst="rect">
            <a:avLst/>
          </a:prstGeom>
          <a:solidFill>
            <a:srgbClr val="FEF5E7">
              <a:alpha val="85000"/>
            </a:srgbClr>
          </a:solidFill>
          <a:ln/>
        </p:spPr>
        <p:txBody>
          <a:bodyPr/>
          <a:lstStyle/>
          <a:p>
            <a:endParaRPr lang="en-US" dirty="0"/>
          </a:p>
        </p:txBody>
      </p:sp>
      <p:sp>
        <p:nvSpPr>
          <p:cNvPr id="7" name="Text 2">
            <a:extLst>
              <a:ext uri="{FF2B5EF4-FFF2-40B4-BE49-F238E27FC236}">
                <a16:creationId xmlns:a16="http://schemas.microsoft.com/office/drawing/2014/main" id="{9C4A3B4D-8968-1FE3-601B-88F69802F9A0}"/>
              </a:ext>
            </a:extLst>
          </p:cNvPr>
          <p:cNvSpPr/>
          <p:nvPr/>
        </p:nvSpPr>
        <p:spPr>
          <a:xfrm>
            <a:off x="2706528" y="1346120"/>
            <a:ext cx="55549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Graphs</a:t>
            </a:r>
            <a:endParaRPr lang="en-US" sz="4374" dirty="0"/>
          </a:p>
        </p:txBody>
      </p:sp>
      <p:sp>
        <p:nvSpPr>
          <p:cNvPr id="8" name="Shape 3">
            <a:extLst>
              <a:ext uri="{FF2B5EF4-FFF2-40B4-BE49-F238E27FC236}">
                <a16:creationId xmlns:a16="http://schemas.microsoft.com/office/drawing/2014/main" id="{F88A65F2-ADEA-876A-D340-A059C9FB5852}"/>
              </a:ext>
            </a:extLst>
          </p:cNvPr>
          <p:cNvSpPr/>
          <p:nvPr/>
        </p:nvSpPr>
        <p:spPr>
          <a:xfrm>
            <a:off x="2706528" y="2547341"/>
            <a:ext cx="499943" cy="499943"/>
          </a:xfrm>
          <a:prstGeom prst="roundRect">
            <a:avLst>
              <a:gd name="adj" fmla="val 13333"/>
            </a:avLst>
          </a:prstGeom>
          <a:solidFill>
            <a:srgbClr val="F6E9D5"/>
          </a:solidFill>
          <a:ln/>
        </p:spPr>
      </p:sp>
      <p:sp>
        <p:nvSpPr>
          <p:cNvPr id="9" name="Text 4">
            <a:extLst>
              <a:ext uri="{FF2B5EF4-FFF2-40B4-BE49-F238E27FC236}">
                <a16:creationId xmlns:a16="http://schemas.microsoft.com/office/drawing/2014/main" id="{C6D4C7ED-D717-101E-7913-E92D42B78BBD}"/>
              </a:ext>
            </a:extLst>
          </p:cNvPr>
          <p:cNvSpPr/>
          <p:nvPr/>
        </p:nvSpPr>
        <p:spPr>
          <a:xfrm>
            <a:off x="2895838" y="2589013"/>
            <a:ext cx="121325"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1</a:t>
            </a:r>
            <a:endParaRPr lang="en-US" sz="2624" dirty="0"/>
          </a:p>
        </p:txBody>
      </p:sp>
      <p:sp>
        <p:nvSpPr>
          <p:cNvPr id="10" name="Text 5">
            <a:extLst>
              <a:ext uri="{FF2B5EF4-FFF2-40B4-BE49-F238E27FC236}">
                <a16:creationId xmlns:a16="http://schemas.microsoft.com/office/drawing/2014/main" id="{9706961A-DB81-56A2-99C6-01764CD4C970}"/>
              </a:ext>
            </a:extLst>
          </p:cNvPr>
          <p:cNvSpPr/>
          <p:nvPr/>
        </p:nvSpPr>
        <p:spPr>
          <a:xfrm>
            <a:off x="3428642" y="2623661"/>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Vertices and Edges</a:t>
            </a:r>
            <a:endParaRPr lang="en-US" sz="2187" dirty="0"/>
          </a:p>
        </p:txBody>
      </p:sp>
      <p:sp>
        <p:nvSpPr>
          <p:cNvPr id="11" name="Text 6">
            <a:extLst>
              <a:ext uri="{FF2B5EF4-FFF2-40B4-BE49-F238E27FC236}">
                <a16:creationId xmlns:a16="http://schemas.microsoft.com/office/drawing/2014/main" id="{6C131AD1-06FF-6628-39AB-DFC124B4AE4F}"/>
              </a:ext>
            </a:extLst>
          </p:cNvPr>
          <p:cNvSpPr/>
          <p:nvPr/>
        </p:nvSpPr>
        <p:spPr>
          <a:xfrm>
            <a:off x="3428642" y="3104078"/>
            <a:ext cx="3820001"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Graphs are made up of vertices (nodes) and edges (connections) between them, representing relationships between data.</a:t>
            </a:r>
            <a:endParaRPr lang="en-US" sz="1750" dirty="0"/>
          </a:p>
        </p:txBody>
      </p:sp>
      <p:sp>
        <p:nvSpPr>
          <p:cNvPr id="12" name="Shape 7">
            <a:extLst>
              <a:ext uri="{FF2B5EF4-FFF2-40B4-BE49-F238E27FC236}">
                <a16:creationId xmlns:a16="http://schemas.microsoft.com/office/drawing/2014/main" id="{4846DBD5-4C1D-5FFA-D771-7D59F5B2D2AD}"/>
              </a:ext>
            </a:extLst>
          </p:cNvPr>
          <p:cNvSpPr/>
          <p:nvPr/>
        </p:nvSpPr>
        <p:spPr>
          <a:xfrm>
            <a:off x="7470814" y="2547341"/>
            <a:ext cx="499943" cy="499943"/>
          </a:xfrm>
          <a:prstGeom prst="roundRect">
            <a:avLst>
              <a:gd name="adj" fmla="val 13333"/>
            </a:avLst>
          </a:prstGeom>
          <a:solidFill>
            <a:srgbClr val="F6E9D5"/>
          </a:solidFill>
          <a:ln/>
        </p:spPr>
      </p:sp>
      <p:sp>
        <p:nvSpPr>
          <p:cNvPr id="13" name="Text 8">
            <a:extLst>
              <a:ext uri="{FF2B5EF4-FFF2-40B4-BE49-F238E27FC236}">
                <a16:creationId xmlns:a16="http://schemas.microsoft.com/office/drawing/2014/main" id="{FDD3A78F-F073-97A4-DB24-F8B7E3E4453A}"/>
              </a:ext>
            </a:extLst>
          </p:cNvPr>
          <p:cNvSpPr/>
          <p:nvPr/>
        </p:nvSpPr>
        <p:spPr>
          <a:xfrm>
            <a:off x="7631192" y="2589013"/>
            <a:ext cx="17907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2</a:t>
            </a:r>
            <a:endParaRPr lang="en-US" sz="2624" dirty="0"/>
          </a:p>
        </p:txBody>
      </p:sp>
      <p:sp>
        <p:nvSpPr>
          <p:cNvPr id="14" name="Text 9">
            <a:extLst>
              <a:ext uri="{FF2B5EF4-FFF2-40B4-BE49-F238E27FC236}">
                <a16:creationId xmlns:a16="http://schemas.microsoft.com/office/drawing/2014/main" id="{5399C0E4-31A4-3D52-200A-0F9962B47E2A}"/>
              </a:ext>
            </a:extLst>
          </p:cNvPr>
          <p:cNvSpPr/>
          <p:nvPr/>
        </p:nvSpPr>
        <p:spPr>
          <a:xfrm>
            <a:off x="8192928" y="2623661"/>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Traversal Algorithms</a:t>
            </a:r>
            <a:endParaRPr lang="en-US" sz="2187" dirty="0"/>
          </a:p>
        </p:txBody>
      </p:sp>
      <p:sp>
        <p:nvSpPr>
          <p:cNvPr id="15" name="Text 10">
            <a:extLst>
              <a:ext uri="{FF2B5EF4-FFF2-40B4-BE49-F238E27FC236}">
                <a16:creationId xmlns:a16="http://schemas.microsoft.com/office/drawing/2014/main" id="{EB83DE0D-4312-4412-0683-4D9B4C3F8619}"/>
              </a:ext>
            </a:extLst>
          </p:cNvPr>
          <p:cNvSpPr/>
          <p:nvPr/>
        </p:nvSpPr>
        <p:spPr>
          <a:xfrm>
            <a:off x="8192928" y="3104078"/>
            <a:ext cx="3820001"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Graphs can be traversed using algorithms like Depth-First Search (DFS) and Breadth-First Search (BFS) to explore the connections between nodes.</a:t>
            </a:r>
            <a:endParaRPr lang="en-US" sz="1750" dirty="0"/>
          </a:p>
        </p:txBody>
      </p:sp>
      <p:sp>
        <p:nvSpPr>
          <p:cNvPr id="16" name="Shape 11">
            <a:extLst>
              <a:ext uri="{FF2B5EF4-FFF2-40B4-BE49-F238E27FC236}">
                <a16:creationId xmlns:a16="http://schemas.microsoft.com/office/drawing/2014/main" id="{05E46C4C-D0B0-62A7-AB0E-196A7CA0D413}"/>
              </a:ext>
            </a:extLst>
          </p:cNvPr>
          <p:cNvSpPr/>
          <p:nvPr/>
        </p:nvSpPr>
        <p:spPr>
          <a:xfrm>
            <a:off x="2706528" y="4921448"/>
            <a:ext cx="499943" cy="499943"/>
          </a:xfrm>
          <a:prstGeom prst="roundRect">
            <a:avLst>
              <a:gd name="adj" fmla="val 13333"/>
            </a:avLst>
          </a:prstGeom>
          <a:solidFill>
            <a:srgbClr val="F6E9D5"/>
          </a:solidFill>
          <a:ln/>
        </p:spPr>
      </p:sp>
      <p:sp>
        <p:nvSpPr>
          <p:cNvPr id="17" name="Text 12">
            <a:extLst>
              <a:ext uri="{FF2B5EF4-FFF2-40B4-BE49-F238E27FC236}">
                <a16:creationId xmlns:a16="http://schemas.microsoft.com/office/drawing/2014/main" id="{36BF4C95-1296-1313-4353-564AC4DC9783}"/>
              </a:ext>
            </a:extLst>
          </p:cNvPr>
          <p:cNvSpPr/>
          <p:nvPr/>
        </p:nvSpPr>
        <p:spPr>
          <a:xfrm>
            <a:off x="2863572" y="4963120"/>
            <a:ext cx="185738"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3</a:t>
            </a:r>
            <a:endParaRPr lang="en-US" sz="2624" dirty="0"/>
          </a:p>
        </p:txBody>
      </p:sp>
      <p:sp>
        <p:nvSpPr>
          <p:cNvPr id="18" name="Text 13">
            <a:extLst>
              <a:ext uri="{FF2B5EF4-FFF2-40B4-BE49-F238E27FC236}">
                <a16:creationId xmlns:a16="http://schemas.microsoft.com/office/drawing/2014/main" id="{8C6F4C5D-D54D-1471-F7BF-8A703BE5542D}"/>
              </a:ext>
            </a:extLst>
          </p:cNvPr>
          <p:cNvSpPr/>
          <p:nvPr/>
        </p:nvSpPr>
        <p:spPr>
          <a:xfrm>
            <a:off x="3428642" y="4997767"/>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Applications</a:t>
            </a:r>
            <a:endParaRPr lang="en-US" sz="2187" dirty="0"/>
          </a:p>
        </p:txBody>
      </p:sp>
      <p:sp>
        <p:nvSpPr>
          <p:cNvPr id="19" name="Text 14">
            <a:extLst>
              <a:ext uri="{FF2B5EF4-FFF2-40B4-BE49-F238E27FC236}">
                <a16:creationId xmlns:a16="http://schemas.microsoft.com/office/drawing/2014/main" id="{7E8C7B72-9775-20F8-9FB0-125ED820AD45}"/>
              </a:ext>
            </a:extLst>
          </p:cNvPr>
          <p:cNvSpPr/>
          <p:nvPr/>
        </p:nvSpPr>
        <p:spPr>
          <a:xfrm>
            <a:off x="3428642" y="5478184"/>
            <a:ext cx="8584287"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Graphs are used in social networks, road maps, recommendation systems, and more, allowing for the modeling of complex relationships and networks.</a:t>
            </a:r>
            <a:endParaRPr lang="en-US" sz="1750" dirty="0"/>
          </a:p>
        </p:txBody>
      </p:sp>
    </p:spTree>
    <p:extLst>
      <p:ext uri="{BB962C8B-B14F-4D97-AF65-F5344CB8AC3E}">
        <p14:creationId xmlns:p14="http://schemas.microsoft.com/office/powerpoint/2010/main" val="27461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2019776"/>
            <a:ext cx="8032671"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Conclusion and Key Takeaways</a:t>
            </a:r>
            <a:endParaRPr lang="en-US" sz="4374" dirty="0"/>
          </a:p>
        </p:txBody>
      </p:sp>
      <p:sp>
        <p:nvSpPr>
          <p:cNvPr id="5" name="Text 3"/>
          <p:cNvSpPr/>
          <p:nvPr/>
        </p:nvSpPr>
        <p:spPr>
          <a:xfrm>
            <a:off x="2571155" y="3299341"/>
            <a:ext cx="2862262"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Understand the fundamental data structures</a:t>
            </a:r>
            <a:endParaRPr lang="en-US" sz="1750" dirty="0"/>
          </a:p>
        </p:txBody>
      </p:sp>
      <p:sp>
        <p:nvSpPr>
          <p:cNvPr id="6" name="Text 4"/>
          <p:cNvSpPr/>
          <p:nvPr/>
        </p:nvSpPr>
        <p:spPr>
          <a:xfrm>
            <a:off x="5885378" y="3299341"/>
            <a:ext cx="2858453"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Appreciate their unique characteristics and use cases</a:t>
            </a:r>
            <a:endParaRPr lang="en-US" sz="1750" dirty="0"/>
          </a:p>
        </p:txBody>
      </p:sp>
      <p:sp>
        <p:nvSpPr>
          <p:cNvPr id="7" name="Text 5"/>
          <p:cNvSpPr/>
          <p:nvPr/>
        </p:nvSpPr>
        <p:spPr>
          <a:xfrm>
            <a:off x="9195792" y="3299341"/>
            <a:ext cx="2862262"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Develop problem-solving skills by applying the right data structure</a:t>
            </a:r>
            <a:endParaRPr lang="en-US" sz="1750" dirty="0"/>
          </a:p>
        </p:txBody>
      </p:sp>
      <p:sp>
        <p:nvSpPr>
          <p:cNvPr id="8" name="Shape 6"/>
          <p:cNvSpPr/>
          <p:nvPr/>
        </p:nvSpPr>
        <p:spPr>
          <a:xfrm>
            <a:off x="2348389" y="4506397"/>
            <a:ext cx="9932432" cy="1703308"/>
          </a:xfrm>
          <a:prstGeom prst="rect">
            <a:avLst/>
          </a:prstGeom>
          <a:solidFill>
            <a:srgbClr val="F6E9D5"/>
          </a:solidFill>
          <a:ln/>
        </p:spPr>
      </p:sp>
      <p:sp>
        <p:nvSpPr>
          <p:cNvPr id="9" name="Text 7"/>
          <p:cNvSpPr/>
          <p:nvPr/>
        </p:nvSpPr>
        <p:spPr>
          <a:xfrm>
            <a:off x="2571155" y="4647248"/>
            <a:ext cx="2862262"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Recognize the importance of data structures in building efficient and scalable applications</a:t>
            </a:r>
            <a:endParaRPr lang="en-US" sz="1750" dirty="0"/>
          </a:p>
        </p:txBody>
      </p:sp>
      <p:sp>
        <p:nvSpPr>
          <p:cNvPr id="10" name="Text 8"/>
          <p:cNvSpPr/>
          <p:nvPr/>
        </p:nvSpPr>
        <p:spPr>
          <a:xfrm>
            <a:off x="5885378" y="4647248"/>
            <a:ext cx="2858453"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Continuously expand your knowledge and explore advanced data structures</a:t>
            </a:r>
            <a:endParaRPr lang="en-US" sz="1750" dirty="0"/>
          </a:p>
        </p:txBody>
      </p:sp>
      <p:sp>
        <p:nvSpPr>
          <p:cNvPr id="11" name="Text 9"/>
          <p:cNvSpPr/>
          <p:nvPr/>
        </p:nvSpPr>
        <p:spPr>
          <a:xfrm>
            <a:off x="9195792" y="4647248"/>
            <a:ext cx="2862262"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Apply data structures to solve real-world problems in fields like computer science, engineering, and finance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640</Words>
  <Application>Microsoft Office PowerPoint</Application>
  <PresentationFormat>Custom</PresentationFormat>
  <Paragraphs>69</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Mohith PendyalaOUTLOOK</cp:lastModifiedBy>
  <cp:revision>3</cp:revision>
  <dcterms:created xsi:type="dcterms:W3CDTF">2024-05-20T14:16:41Z</dcterms:created>
  <dcterms:modified xsi:type="dcterms:W3CDTF">2024-05-20T14:54:28Z</dcterms:modified>
</cp:coreProperties>
</file>