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7" r:id="rId11"/>
    <p:sldId id="268" r:id="rId12"/>
    <p:sldId id="266" r:id="rId13"/>
    <p:sldId id="27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9" autoAdjust="0"/>
    <p:restoredTop sz="94660"/>
  </p:normalViewPr>
  <p:slideViewPr>
    <p:cSldViewPr snapToGrid="0">
      <p:cViewPr varScale="1">
        <p:scale>
          <a:sx n="102" d="100"/>
          <a:sy n="102" d="100"/>
        </p:scale>
        <p:origin x="105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EEDBDD-8160-4D71-9E27-B333DAF46F3C}"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D527A7-4D0D-4AC2-9E63-71C67E68DD32}" type="slidenum">
              <a:rPr lang="en-IN" smtClean="0"/>
              <a:t>‹#›</a:t>
            </a:fld>
            <a:endParaRPr lang="en-IN"/>
          </a:p>
        </p:txBody>
      </p:sp>
    </p:spTree>
    <p:extLst>
      <p:ext uri="{BB962C8B-B14F-4D97-AF65-F5344CB8AC3E}">
        <p14:creationId xmlns:p14="http://schemas.microsoft.com/office/powerpoint/2010/main" val="386782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EDBDD-8160-4D71-9E27-B333DAF46F3C}"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D527A7-4D0D-4AC2-9E63-71C67E68DD32}" type="slidenum">
              <a:rPr lang="en-IN" smtClean="0"/>
              <a:t>‹#›</a:t>
            </a:fld>
            <a:endParaRPr lang="en-IN"/>
          </a:p>
        </p:txBody>
      </p:sp>
    </p:spTree>
    <p:extLst>
      <p:ext uri="{BB962C8B-B14F-4D97-AF65-F5344CB8AC3E}">
        <p14:creationId xmlns:p14="http://schemas.microsoft.com/office/powerpoint/2010/main" val="3960812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EDBDD-8160-4D71-9E27-B333DAF46F3C}"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D527A7-4D0D-4AC2-9E63-71C67E68DD32}" type="slidenum">
              <a:rPr lang="en-IN" smtClean="0"/>
              <a:t>‹#›</a:t>
            </a:fld>
            <a:endParaRPr lang="en-IN"/>
          </a:p>
        </p:txBody>
      </p:sp>
    </p:spTree>
    <p:extLst>
      <p:ext uri="{BB962C8B-B14F-4D97-AF65-F5344CB8AC3E}">
        <p14:creationId xmlns:p14="http://schemas.microsoft.com/office/powerpoint/2010/main" val="303540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EDBDD-8160-4D71-9E27-B333DAF46F3C}"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D527A7-4D0D-4AC2-9E63-71C67E68DD32}" type="slidenum">
              <a:rPr lang="en-IN" smtClean="0"/>
              <a:t>‹#›</a:t>
            </a:fld>
            <a:endParaRPr lang="en-IN"/>
          </a:p>
        </p:txBody>
      </p:sp>
    </p:spTree>
    <p:extLst>
      <p:ext uri="{BB962C8B-B14F-4D97-AF65-F5344CB8AC3E}">
        <p14:creationId xmlns:p14="http://schemas.microsoft.com/office/powerpoint/2010/main" val="4188872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EDBDD-8160-4D71-9E27-B333DAF46F3C}"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D527A7-4D0D-4AC2-9E63-71C67E68DD32}" type="slidenum">
              <a:rPr lang="en-IN" smtClean="0"/>
              <a:t>‹#›</a:t>
            </a:fld>
            <a:endParaRPr lang="en-IN"/>
          </a:p>
        </p:txBody>
      </p:sp>
    </p:spTree>
    <p:extLst>
      <p:ext uri="{BB962C8B-B14F-4D97-AF65-F5344CB8AC3E}">
        <p14:creationId xmlns:p14="http://schemas.microsoft.com/office/powerpoint/2010/main" val="1221381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EEDBDD-8160-4D71-9E27-B333DAF46F3C}"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D527A7-4D0D-4AC2-9E63-71C67E68DD32}" type="slidenum">
              <a:rPr lang="en-IN" smtClean="0"/>
              <a:t>‹#›</a:t>
            </a:fld>
            <a:endParaRPr lang="en-IN"/>
          </a:p>
        </p:txBody>
      </p:sp>
    </p:spTree>
    <p:extLst>
      <p:ext uri="{BB962C8B-B14F-4D97-AF65-F5344CB8AC3E}">
        <p14:creationId xmlns:p14="http://schemas.microsoft.com/office/powerpoint/2010/main" val="2036785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EEDBDD-8160-4D71-9E27-B333DAF46F3C}" type="datetimeFigureOut">
              <a:rPr lang="en-IN" smtClean="0"/>
              <a:t>11-10-2022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D527A7-4D0D-4AC2-9E63-71C67E68DD32}" type="slidenum">
              <a:rPr lang="en-IN" smtClean="0"/>
              <a:t>‹#›</a:t>
            </a:fld>
            <a:endParaRPr lang="en-IN"/>
          </a:p>
        </p:txBody>
      </p:sp>
    </p:spTree>
    <p:extLst>
      <p:ext uri="{BB962C8B-B14F-4D97-AF65-F5344CB8AC3E}">
        <p14:creationId xmlns:p14="http://schemas.microsoft.com/office/powerpoint/2010/main" val="1594063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EEDBDD-8160-4D71-9E27-B333DAF46F3C}" type="datetimeFigureOut">
              <a:rPr lang="en-IN" smtClean="0"/>
              <a:t>11-10-2022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D527A7-4D0D-4AC2-9E63-71C67E68DD32}" type="slidenum">
              <a:rPr lang="en-IN" smtClean="0"/>
              <a:t>‹#›</a:t>
            </a:fld>
            <a:endParaRPr lang="en-IN"/>
          </a:p>
        </p:txBody>
      </p:sp>
    </p:spTree>
    <p:extLst>
      <p:ext uri="{BB962C8B-B14F-4D97-AF65-F5344CB8AC3E}">
        <p14:creationId xmlns:p14="http://schemas.microsoft.com/office/powerpoint/2010/main" val="2892941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EEDBDD-8160-4D71-9E27-B333DAF46F3C}" type="datetimeFigureOut">
              <a:rPr lang="en-IN" smtClean="0"/>
              <a:t>11-10-2022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D527A7-4D0D-4AC2-9E63-71C67E68DD32}" type="slidenum">
              <a:rPr lang="en-IN" smtClean="0"/>
              <a:t>‹#›</a:t>
            </a:fld>
            <a:endParaRPr lang="en-IN"/>
          </a:p>
        </p:txBody>
      </p:sp>
    </p:spTree>
    <p:extLst>
      <p:ext uri="{BB962C8B-B14F-4D97-AF65-F5344CB8AC3E}">
        <p14:creationId xmlns:p14="http://schemas.microsoft.com/office/powerpoint/2010/main" val="1412826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EEDBDD-8160-4D71-9E27-B333DAF46F3C}"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D527A7-4D0D-4AC2-9E63-71C67E68DD32}" type="slidenum">
              <a:rPr lang="en-IN" smtClean="0"/>
              <a:t>‹#›</a:t>
            </a:fld>
            <a:endParaRPr lang="en-IN"/>
          </a:p>
        </p:txBody>
      </p:sp>
    </p:spTree>
    <p:extLst>
      <p:ext uri="{BB962C8B-B14F-4D97-AF65-F5344CB8AC3E}">
        <p14:creationId xmlns:p14="http://schemas.microsoft.com/office/powerpoint/2010/main" val="2994418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EEDBDD-8160-4D71-9E27-B333DAF46F3C}"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D527A7-4D0D-4AC2-9E63-71C67E68DD32}" type="slidenum">
              <a:rPr lang="en-IN" smtClean="0"/>
              <a:t>‹#›</a:t>
            </a:fld>
            <a:endParaRPr lang="en-IN"/>
          </a:p>
        </p:txBody>
      </p:sp>
    </p:spTree>
    <p:extLst>
      <p:ext uri="{BB962C8B-B14F-4D97-AF65-F5344CB8AC3E}">
        <p14:creationId xmlns:p14="http://schemas.microsoft.com/office/powerpoint/2010/main" val="1575373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EEDBDD-8160-4D71-9E27-B333DAF46F3C}" type="datetimeFigureOut">
              <a:rPr lang="en-IN" smtClean="0"/>
              <a:t>11-10-2022</a:t>
            </a:fld>
            <a:endParaRPr lang="en-IN"/>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D527A7-4D0D-4AC2-9E63-71C67E68DD32}" type="slidenum">
              <a:rPr lang="en-IN" smtClean="0"/>
              <a:t>‹#›</a:t>
            </a:fld>
            <a:endParaRPr lang="en-IN"/>
          </a:p>
        </p:txBody>
      </p:sp>
    </p:spTree>
    <p:extLst>
      <p:ext uri="{BB962C8B-B14F-4D97-AF65-F5344CB8AC3E}">
        <p14:creationId xmlns:p14="http://schemas.microsoft.com/office/powerpoint/2010/main" val="21358794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07AE3D-E002-6D51-8C8A-A24C8E538EA6}"/>
              </a:ext>
            </a:extLst>
          </p:cNvPr>
          <p:cNvPicPr>
            <a:picLocks noChangeAspect="1"/>
          </p:cNvPicPr>
          <p:nvPr/>
        </p:nvPicPr>
        <p:blipFill>
          <a:blip r:embed="rId2"/>
          <a:stretch>
            <a:fillRect/>
          </a:stretch>
        </p:blipFill>
        <p:spPr>
          <a:xfrm>
            <a:off x="0" y="0"/>
            <a:ext cx="9144000" cy="6858000"/>
          </a:xfrm>
          <a:prstGeom prst="rect">
            <a:avLst/>
          </a:prstGeom>
        </p:spPr>
      </p:pic>
      <p:sp>
        <p:nvSpPr>
          <p:cNvPr id="2" name="TextBox 1">
            <a:extLst>
              <a:ext uri="{FF2B5EF4-FFF2-40B4-BE49-F238E27FC236}">
                <a16:creationId xmlns:a16="http://schemas.microsoft.com/office/drawing/2014/main" id="{36D1BA86-C29C-4090-3CBB-B92304B08B99}"/>
              </a:ext>
            </a:extLst>
          </p:cNvPr>
          <p:cNvSpPr txBox="1"/>
          <p:nvPr/>
        </p:nvSpPr>
        <p:spPr>
          <a:xfrm>
            <a:off x="72189" y="376989"/>
            <a:ext cx="8686800" cy="369332"/>
          </a:xfrm>
          <a:prstGeom prst="rect">
            <a:avLst/>
          </a:prstGeom>
          <a:noFill/>
        </p:spPr>
        <p:txBody>
          <a:bodyPr wrap="square" rtlCol="0">
            <a:spAutoFit/>
          </a:bodyPr>
          <a:lstStyle/>
          <a:p>
            <a:r>
              <a:rPr lang="en-GB" dirty="0">
                <a:solidFill>
                  <a:schemeClr val="bg1"/>
                </a:solidFill>
              </a:rPr>
              <a:t>Application</a:t>
            </a:r>
            <a:endParaRPr lang="en-IN" dirty="0">
              <a:solidFill>
                <a:schemeClr val="bg1"/>
              </a:solidFill>
            </a:endParaRPr>
          </a:p>
        </p:txBody>
      </p:sp>
      <p:sp>
        <p:nvSpPr>
          <p:cNvPr id="4" name="TextBox 3">
            <a:extLst>
              <a:ext uri="{FF2B5EF4-FFF2-40B4-BE49-F238E27FC236}">
                <a16:creationId xmlns:a16="http://schemas.microsoft.com/office/drawing/2014/main" id="{BE3D392B-BDFD-37E7-F766-AEAE5ABC0A39}"/>
              </a:ext>
            </a:extLst>
          </p:cNvPr>
          <p:cNvSpPr txBox="1"/>
          <p:nvPr/>
        </p:nvSpPr>
        <p:spPr>
          <a:xfrm>
            <a:off x="136357" y="753978"/>
            <a:ext cx="8558463" cy="738664"/>
          </a:xfrm>
          <a:prstGeom prst="rect">
            <a:avLst/>
          </a:prstGeom>
          <a:noFill/>
        </p:spPr>
        <p:txBody>
          <a:bodyPr wrap="square" rtlCol="0">
            <a:spAutoFit/>
          </a:bodyPr>
          <a:lstStyle/>
          <a:p>
            <a:pPr marL="285750" indent="-285750">
              <a:buFont typeface="Arial" panose="020B0604020202020204" pitchFamily="34" charset="0"/>
              <a:buChar char="•"/>
            </a:pPr>
            <a:r>
              <a:rPr lang="en-GB" sz="1400" dirty="0">
                <a:solidFill>
                  <a:schemeClr val="bg1"/>
                </a:solidFill>
              </a:rPr>
              <a:t>We onboard applications including HR and Target Applications</a:t>
            </a:r>
          </a:p>
          <a:p>
            <a:pPr marL="285750" indent="-285750">
              <a:buFont typeface="Arial" panose="020B0604020202020204" pitchFamily="34" charset="0"/>
              <a:buChar char="•"/>
            </a:pPr>
            <a:r>
              <a:rPr lang="en-GB" sz="1400" dirty="0">
                <a:solidFill>
                  <a:schemeClr val="bg1"/>
                </a:solidFill>
              </a:rPr>
              <a:t>HR Application aka Authoritative Source – used to create Identities</a:t>
            </a:r>
          </a:p>
          <a:p>
            <a:pPr marL="285750" indent="-285750">
              <a:buFont typeface="Arial" panose="020B0604020202020204" pitchFamily="34" charset="0"/>
              <a:buChar char="•"/>
            </a:pPr>
            <a:r>
              <a:rPr lang="en-GB" sz="1400" dirty="0">
                <a:solidFill>
                  <a:schemeClr val="bg1"/>
                </a:solidFill>
              </a:rPr>
              <a:t>Target Applications to provision/create accounts/access for identities in that specific app</a:t>
            </a:r>
            <a:endParaRPr lang="en-IN" sz="1400" dirty="0">
              <a:solidFill>
                <a:schemeClr val="bg1"/>
              </a:solidFill>
            </a:endParaRPr>
          </a:p>
        </p:txBody>
      </p:sp>
      <p:sp>
        <p:nvSpPr>
          <p:cNvPr id="5" name="TextBox 4">
            <a:extLst>
              <a:ext uri="{FF2B5EF4-FFF2-40B4-BE49-F238E27FC236}">
                <a16:creationId xmlns:a16="http://schemas.microsoft.com/office/drawing/2014/main" id="{65CC12CB-CDBC-3A2D-659D-CF0B83D24D31}"/>
              </a:ext>
            </a:extLst>
          </p:cNvPr>
          <p:cNvSpPr txBox="1"/>
          <p:nvPr/>
        </p:nvSpPr>
        <p:spPr>
          <a:xfrm>
            <a:off x="136357" y="1644316"/>
            <a:ext cx="3031959" cy="2893100"/>
          </a:xfrm>
          <a:prstGeom prst="rect">
            <a:avLst/>
          </a:prstGeom>
          <a:noFill/>
        </p:spPr>
        <p:txBody>
          <a:bodyPr wrap="square" rtlCol="0">
            <a:spAutoFit/>
          </a:bodyPr>
          <a:lstStyle/>
          <a:p>
            <a:r>
              <a:rPr lang="en-GB" sz="1400" dirty="0">
                <a:solidFill>
                  <a:schemeClr val="bg1"/>
                </a:solidFill>
              </a:rPr>
              <a:t>Application Definition looks as from UI</a:t>
            </a:r>
          </a:p>
          <a:p>
            <a:endParaRPr lang="en-GB" sz="1400" dirty="0">
              <a:solidFill>
                <a:schemeClr val="bg1"/>
              </a:solidFill>
            </a:endParaRPr>
          </a:p>
          <a:p>
            <a:pPr marL="285750" indent="-285750">
              <a:buFont typeface="Wingdings" panose="05000000000000000000" pitchFamily="2" charset="2"/>
              <a:buChar char="Ø"/>
            </a:pPr>
            <a:r>
              <a:rPr lang="en-GB" sz="1400" dirty="0">
                <a:solidFill>
                  <a:schemeClr val="bg1"/>
                </a:solidFill>
              </a:rPr>
              <a:t>Login to IdentityIQ</a:t>
            </a:r>
          </a:p>
          <a:p>
            <a:pPr marL="285750" indent="-285750">
              <a:buFont typeface="Wingdings" panose="05000000000000000000" pitchFamily="2" charset="2"/>
              <a:buChar char="Ø"/>
            </a:pPr>
            <a:r>
              <a:rPr lang="en-GB" sz="1400" dirty="0">
                <a:solidFill>
                  <a:schemeClr val="bg1"/>
                </a:solidFill>
              </a:rPr>
              <a:t>Applications</a:t>
            </a:r>
          </a:p>
          <a:p>
            <a:pPr marL="285750" indent="-285750">
              <a:buFont typeface="Wingdings" panose="05000000000000000000" pitchFamily="2" charset="2"/>
              <a:buChar char="Ø"/>
            </a:pPr>
            <a:r>
              <a:rPr lang="en-GB" sz="1400" dirty="0">
                <a:solidFill>
                  <a:schemeClr val="bg1"/>
                </a:solidFill>
              </a:rPr>
              <a:t>Application Definition</a:t>
            </a:r>
          </a:p>
          <a:p>
            <a:pPr marL="285750" indent="-285750">
              <a:buFont typeface="Wingdings" panose="05000000000000000000" pitchFamily="2" charset="2"/>
              <a:buChar char="Ø"/>
            </a:pPr>
            <a:r>
              <a:rPr lang="en-GB" sz="1400" dirty="0">
                <a:solidFill>
                  <a:schemeClr val="bg1"/>
                </a:solidFill>
              </a:rPr>
              <a:t>Select App</a:t>
            </a:r>
          </a:p>
          <a:p>
            <a:pPr marL="285750" indent="-285750">
              <a:buFont typeface="Wingdings" panose="05000000000000000000" pitchFamily="2" charset="2"/>
              <a:buChar char="Ø"/>
            </a:pPr>
            <a:endParaRPr lang="en-GB" sz="1400" dirty="0">
              <a:solidFill>
                <a:schemeClr val="bg1"/>
              </a:solidFill>
            </a:endParaRPr>
          </a:p>
          <a:p>
            <a:r>
              <a:rPr lang="en-GB" sz="1400" dirty="0">
                <a:solidFill>
                  <a:schemeClr val="bg1"/>
                </a:solidFill>
              </a:rPr>
              <a:t>Please note that you should have Administrator capability</a:t>
            </a:r>
          </a:p>
          <a:p>
            <a:endParaRPr lang="en-GB" sz="1400" dirty="0">
              <a:solidFill>
                <a:schemeClr val="bg1"/>
              </a:solidFill>
            </a:endParaRPr>
          </a:p>
          <a:p>
            <a:r>
              <a:rPr lang="en-GB" sz="1400" dirty="0">
                <a:solidFill>
                  <a:schemeClr val="bg1"/>
                </a:solidFill>
              </a:rPr>
              <a:t>Table name for Application is</a:t>
            </a:r>
          </a:p>
          <a:p>
            <a:r>
              <a:rPr lang="en-GB" sz="1400" dirty="0">
                <a:solidFill>
                  <a:schemeClr val="accent5">
                    <a:lumMod val="75000"/>
                  </a:schemeClr>
                </a:solidFill>
                <a:highlight>
                  <a:srgbClr val="FFFF00"/>
                </a:highlight>
              </a:rPr>
              <a:t>spt_application</a:t>
            </a:r>
          </a:p>
          <a:p>
            <a:endParaRPr lang="en-IN" sz="1400" dirty="0">
              <a:solidFill>
                <a:schemeClr val="bg1"/>
              </a:solidFill>
            </a:endParaRPr>
          </a:p>
        </p:txBody>
      </p:sp>
      <p:pic>
        <p:nvPicPr>
          <p:cNvPr id="7" name="Picture 6">
            <a:extLst>
              <a:ext uri="{FF2B5EF4-FFF2-40B4-BE49-F238E27FC236}">
                <a16:creationId xmlns:a16="http://schemas.microsoft.com/office/drawing/2014/main" id="{4E82300B-4C7C-C32A-0A3A-608E6056A8D8}"/>
              </a:ext>
            </a:extLst>
          </p:cNvPr>
          <p:cNvPicPr>
            <a:picLocks noChangeAspect="1"/>
          </p:cNvPicPr>
          <p:nvPr/>
        </p:nvPicPr>
        <p:blipFill>
          <a:blip r:embed="rId3"/>
          <a:stretch>
            <a:fillRect/>
          </a:stretch>
        </p:blipFill>
        <p:spPr>
          <a:xfrm>
            <a:off x="2703096" y="1952093"/>
            <a:ext cx="6304548" cy="4761528"/>
          </a:xfrm>
          <a:prstGeom prst="rect">
            <a:avLst/>
          </a:prstGeom>
        </p:spPr>
      </p:pic>
    </p:spTree>
    <p:extLst>
      <p:ext uri="{BB962C8B-B14F-4D97-AF65-F5344CB8AC3E}">
        <p14:creationId xmlns:p14="http://schemas.microsoft.com/office/powerpoint/2010/main" val="588440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07AE3D-E002-6D51-8C8A-A24C8E538EA6}"/>
              </a:ext>
            </a:extLst>
          </p:cNvPr>
          <p:cNvPicPr>
            <a:picLocks noChangeAspect="1"/>
          </p:cNvPicPr>
          <p:nvPr/>
        </p:nvPicPr>
        <p:blipFill>
          <a:blip r:embed="rId2"/>
          <a:stretch>
            <a:fillRect/>
          </a:stretch>
        </p:blipFill>
        <p:spPr>
          <a:xfrm>
            <a:off x="0" y="0"/>
            <a:ext cx="9144000" cy="6858000"/>
          </a:xfrm>
          <a:prstGeom prst="rect">
            <a:avLst/>
          </a:prstGeom>
        </p:spPr>
      </p:pic>
      <p:sp>
        <p:nvSpPr>
          <p:cNvPr id="4" name="TextBox 3">
            <a:extLst>
              <a:ext uri="{FF2B5EF4-FFF2-40B4-BE49-F238E27FC236}">
                <a16:creationId xmlns:a16="http://schemas.microsoft.com/office/drawing/2014/main" id="{BE3D392B-BDFD-37E7-F766-AEAE5ABC0A39}"/>
              </a:ext>
            </a:extLst>
          </p:cNvPr>
          <p:cNvSpPr txBox="1"/>
          <p:nvPr/>
        </p:nvSpPr>
        <p:spPr>
          <a:xfrm>
            <a:off x="136357" y="341148"/>
            <a:ext cx="8558463" cy="369332"/>
          </a:xfrm>
          <a:prstGeom prst="rect">
            <a:avLst/>
          </a:prstGeom>
          <a:noFill/>
        </p:spPr>
        <p:txBody>
          <a:bodyPr wrap="square" rtlCol="0">
            <a:spAutoFit/>
          </a:bodyPr>
          <a:lstStyle/>
          <a:p>
            <a:r>
              <a:rPr lang="en-GB" dirty="0">
                <a:solidFill>
                  <a:schemeClr val="bg1"/>
                </a:solidFill>
              </a:rPr>
              <a:t>Relationship between Identity, Application and Link object</a:t>
            </a:r>
            <a:endParaRPr lang="en-IN" dirty="0">
              <a:solidFill>
                <a:schemeClr val="bg1"/>
              </a:solidFill>
            </a:endParaRPr>
          </a:p>
        </p:txBody>
      </p:sp>
      <p:sp>
        <p:nvSpPr>
          <p:cNvPr id="7" name="TextBox 6">
            <a:extLst>
              <a:ext uri="{FF2B5EF4-FFF2-40B4-BE49-F238E27FC236}">
                <a16:creationId xmlns:a16="http://schemas.microsoft.com/office/drawing/2014/main" id="{F6C86CEE-29AC-2A59-C282-379B7EB52B0F}"/>
              </a:ext>
            </a:extLst>
          </p:cNvPr>
          <p:cNvSpPr txBox="1"/>
          <p:nvPr/>
        </p:nvSpPr>
        <p:spPr>
          <a:xfrm>
            <a:off x="276665" y="703394"/>
            <a:ext cx="8159261" cy="307777"/>
          </a:xfrm>
          <a:prstGeom prst="rect">
            <a:avLst/>
          </a:prstGeom>
          <a:noFill/>
        </p:spPr>
        <p:txBody>
          <a:bodyPr wrap="square" rtlCol="0">
            <a:spAutoFit/>
          </a:bodyPr>
          <a:lstStyle/>
          <a:p>
            <a:pPr marL="285750" indent="-285750">
              <a:buFont typeface="Arial" panose="020B0604020202020204" pitchFamily="34" charset="0"/>
              <a:buChar char="•"/>
            </a:pPr>
            <a:r>
              <a:rPr lang="en-GB" sz="1400" dirty="0">
                <a:solidFill>
                  <a:schemeClr val="bg1"/>
                </a:solidFill>
              </a:rPr>
              <a:t>We can fetch link(account) for user on a specific application</a:t>
            </a:r>
          </a:p>
        </p:txBody>
      </p:sp>
      <p:pic>
        <p:nvPicPr>
          <p:cNvPr id="5" name="Picture 4">
            <a:extLst>
              <a:ext uri="{FF2B5EF4-FFF2-40B4-BE49-F238E27FC236}">
                <a16:creationId xmlns:a16="http://schemas.microsoft.com/office/drawing/2014/main" id="{2EF0BD42-7AF9-17B5-5C0C-CADF5F39C39E}"/>
              </a:ext>
            </a:extLst>
          </p:cNvPr>
          <p:cNvPicPr>
            <a:picLocks noChangeAspect="1"/>
          </p:cNvPicPr>
          <p:nvPr/>
        </p:nvPicPr>
        <p:blipFill>
          <a:blip r:embed="rId3"/>
          <a:stretch>
            <a:fillRect/>
          </a:stretch>
        </p:blipFill>
        <p:spPr>
          <a:xfrm>
            <a:off x="70338" y="1011171"/>
            <a:ext cx="8951742" cy="2819421"/>
          </a:xfrm>
          <a:prstGeom prst="rect">
            <a:avLst/>
          </a:prstGeom>
        </p:spPr>
      </p:pic>
      <p:pic>
        <p:nvPicPr>
          <p:cNvPr id="9" name="Picture 8">
            <a:extLst>
              <a:ext uri="{FF2B5EF4-FFF2-40B4-BE49-F238E27FC236}">
                <a16:creationId xmlns:a16="http://schemas.microsoft.com/office/drawing/2014/main" id="{9774F6EA-225D-21BB-104B-2B6AE7660CC4}"/>
              </a:ext>
            </a:extLst>
          </p:cNvPr>
          <p:cNvPicPr>
            <a:picLocks noChangeAspect="1"/>
          </p:cNvPicPr>
          <p:nvPr/>
        </p:nvPicPr>
        <p:blipFill>
          <a:blip r:embed="rId4"/>
          <a:stretch>
            <a:fillRect/>
          </a:stretch>
        </p:blipFill>
        <p:spPr>
          <a:xfrm>
            <a:off x="70338" y="3924886"/>
            <a:ext cx="8951742" cy="2760834"/>
          </a:xfrm>
          <a:prstGeom prst="rect">
            <a:avLst/>
          </a:prstGeom>
        </p:spPr>
      </p:pic>
    </p:spTree>
    <p:extLst>
      <p:ext uri="{BB962C8B-B14F-4D97-AF65-F5344CB8AC3E}">
        <p14:creationId xmlns:p14="http://schemas.microsoft.com/office/powerpoint/2010/main" val="1865972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07AE3D-E002-6D51-8C8A-A24C8E538EA6}"/>
              </a:ext>
            </a:extLst>
          </p:cNvPr>
          <p:cNvPicPr>
            <a:picLocks noChangeAspect="1"/>
          </p:cNvPicPr>
          <p:nvPr/>
        </p:nvPicPr>
        <p:blipFill>
          <a:blip r:embed="rId2"/>
          <a:stretch>
            <a:fillRect/>
          </a:stretch>
        </p:blipFill>
        <p:spPr>
          <a:xfrm>
            <a:off x="0" y="0"/>
            <a:ext cx="9144000" cy="6858000"/>
          </a:xfrm>
          <a:prstGeom prst="rect">
            <a:avLst/>
          </a:prstGeom>
        </p:spPr>
      </p:pic>
      <p:sp>
        <p:nvSpPr>
          <p:cNvPr id="4" name="TextBox 3">
            <a:extLst>
              <a:ext uri="{FF2B5EF4-FFF2-40B4-BE49-F238E27FC236}">
                <a16:creationId xmlns:a16="http://schemas.microsoft.com/office/drawing/2014/main" id="{BE3D392B-BDFD-37E7-F766-AEAE5ABC0A39}"/>
              </a:ext>
            </a:extLst>
          </p:cNvPr>
          <p:cNvSpPr txBox="1"/>
          <p:nvPr/>
        </p:nvSpPr>
        <p:spPr>
          <a:xfrm>
            <a:off x="136357" y="341148"/>
            <a:ext cx="8558463" cy="369332"/>
          </a:xfrm>
          <a:prstGeom prst="rect">
            <a:avLst/>
          </a:prstGeom>
          <a:noFill/>
        </p:spPr>
        <p:txBody>
          <a:bodyPr wrap="square" rtlCol="0">
            <a:spAutoFit/>
          </a:bodyPr>
          <a:lstStyle/>
          <a:p>
            <a:r>
              <a:rPr lang="en-GB" dirty="0">
                <a:solidFill>
                  <a:schemeClr val="bg1"/>
                </a:solidFill>
              </a:rPr>
              <a:t>Coding for Link object</a:t>
            </a:r>
            <a:endParaRPr lang="en-IN" dirty="0">
              <a:solidFill>
                <a:schemeClr val="bg1"/>
              </a:solidFill>
            </a:endParaRPr>
          </a:p>
        </p:txBody>
      </p:sp>
      <p:sp>
        <p:nvSpPr>
          <p:cNvPr id="7" name="TextBox 6">
            <a:extLst>
              <a:ext uri="{FF2B5EF4-FFF2-40B4-BE49-F238E27FC236}">
                <a16:creationId xmlns:a16="http://schemas.microsoft.com/office/drawing/2014/main" id="{F6C86CEE-29AC-2A59-C282-379B7EB52B0F}"/>
              </a:ext>
            </a:extLst>
          </p:cNvPr>
          <p:cNvSpPr txBox="1"/>
          <p:nvPr/>
        </p:nvSpPr>
        <p:spPr>
          <a:xfrm>
            <a:off x="276665" y="710480"/>
            <a:ext cx="8159261" cy="523220"/>
          </a:xfrm>
          <a:prstGeom prst="rect">
            <a:avLst/>
          </a:prstGeom>
          <a:noFill/>
        </p:spPr>
        <p:txBody>
          <a:bodyPr wrap="square" rtlCol="0">
            <a:spAutoFit/>
          </a:bodyPr>
          <a:lstStyle/>
          <a:p>
            <a:pPr marL="285750" indent="-285750">
              <a:buFont typeface="Arial" panose="020B0604020202020204" pitchFamily="34" charset="0"/>
              <a:buChar char="•"/>
            </a:pPr>
            <a:r>
              <a:rPr lang="en-GB" sz="1400" dirty="0">
                <a:solidFill>
                  <a:schemeClr val="bg1"/>
                </a:solidFill>
              </a:rPr>
              <a:t>Once you fetch a specific link object, you can use SailPoint API to extract specific attributes from link object same as we have seen in Identity/Application</a:t>
            </a:r>
          </a:p>
        </p:txBody>
      </p:sp>
      <p:pic>
        <p:nvPicPr>
          <p:cNvPr id="6" name="Picture 5">
            <a:extLst>
              <a:ext uri="{FF2B5EF4-FFF2-40B4-BE49-F238E27FC236}">
                <a16:creationId xmlns:a16="http://schemas.microsoft.com/office/drawing/2014/main" id="{0D105F70-6FD8-76FE-4EBD-14123190F12C}"/>
              </a:ext>
            </a:extLst>
          </p:cNvPr>
          <p:cNvPicPr>
            <a:picLocks noChangeAspect="1"/>
          </p:cNvPicPr>
          <p:nvPr/>
        </p:nvPicPr>
        <p:blipFill>
          <a:blip r:embed="rId3"/>
          <a:stretch>
            <a:fillRect/>
          </a:stretch>
        </p:blipFill>
        <p:spPr>
          <a:xfrm>
            <a:off x="186658" y="1233700"/>
            <a:ext cx="8648763" cy="4143405"/>
          </a:xfrm>
          <a:prstGeom prst="rect">
            <a:avLst/>
          </a:prstGeom>
        </p:spPr>
      </p:pic>
      <p:pic>
        <p:nvPicPr>
          <p:cNvPr id="10" name="Picture 9">
            <a:extLst>
              <a:ext uri="{FF2B5EF4-FFF2-40B4-BE49-F238E27FC236}">
                <a16:creationId xmlns:a16="http://schemas.microsoft.com/office/drawing/2014/main" id="{439760BB-94E5-3719-A7F6-D9768D7D35D2}"/>
              </a:ext>
            </a:extLst>
          </p:cNvPr>
          <p:cNvPicPr>
            <a:picLocks noChangeAspect="1"/>
          </p:cNvPicPr>
          <p:nvPr/>
        </p:nvPicPr>
        <p:blipFill>
          <a:blip r:embed="rId4"/>
          <a:stretch>
            <a:fillRect/>
          </a:stretch>
        </p:blipFill>
        <p:spPr>
          <a:xfrm>
            <a:off x="208437" y="5559592"/>
            <a:ext cx="3514751" cy="1000132"/>
          </a:xfrm>
          <a:prstGeom prst="rect">
            <a:avLst/>
          </a:prstGeom>
        </p:spPr>
      </p:pic>
    </p:spTree>
    <p:extLst>
      <p:ext uri="{BB962C8B-B14F-4D97-AF65-F5344CB8AC3E}">
        <p14:creationId xmlns:p14="http://schemas.microsoft.com/office/powerpoint/2010/main" val="3980175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07AE3D-E002-6D51-8C8A-A24C8E538EA6}"/>
              </a:ext>
            </a:extLst>
          </p:cNvPr>
          <p:cNvPicPr>
            <a:picLocks noChangeAspect="1"/>
          </p:cNvPicPr>
          <p:nvPr/>
        </p:nvPicPr>
        <p:blipFill>
          <a:blip r:embed="rId2"/>
          <a:stretch>
            <a:fillRect/>
          </a:stretch>
        </p:blipFill>
        <p:spPr>
          <a:xfrm>
            <a:off x="0" y="0"/>
            <a:ext cx="9144000" cy="6858000"/>
          </a:xfrm>
          <a:prstGeom prst="rect">
            <a:avLst/>
          </a:prstGeom>
        </p:spPr>
      </p:pic>
      <p:sp>
        <p:nvSpPr>
          <p:cNvPr id="4" name="TextBox 3">
            <a:extLst>
              <a:ext uri="{FF2B5EF4-FFF2-40B4-BE49-F238E27FC236}">
                <a16:creationId xmlns:a16="http://schemas.microsoft.com/office/drawing/2014/main" id="{BE3D392B-BDFD-37E7-F766-AEAE5ABC0A39}"/>
              </a:ext>
            </a:extLst>
          </p:cNvPr>
          <p:cNvSpPr txBox="1"/>
          <p:nvPr/>
        </p:nvSpPr>
        <p:spPr>
          <a:xfrm>
            <a:off x="136357" y="341148"/>
            <a:ext cx="8558463" cy="369332"/>
          </a:xfrm>
          <a:prstGeom prst="rect">
            <a:avLst/>
          </a:prstGeom>
          <a:noFill/>
        </p:spPr>
        <p:txBody>
          <a:bodyPr wrap="square" rtlCol="0">
            <a:spAutoFit/>
          </a:bodyPr>
          <a:lstStyle/>
          <a:p>
            <a:r>
              <a:rPr lang="en-GB" dirty="0">
                <a:solidFill>
                  <a:schemeClr val="bg1"/>
                </a:solidFill>
              </a:rPr>
              <a:t>Link object methods in Javadoc</a:t>
            </a:r>
            <a:endParaRPr lang="en-IN" dirty="0">
              <a:solidFill>
                <a:schemeClr val="bg1"/>
              </a:solidFill>
            </a:endParaRPr>
          </a:p>
        </p:txBody>
      </p:sp>
      <p:pic>
        <p:nvPicPr>
          <p:cNvPr id="5" name="Picture 4">
            <a:extLst>
              <a:ext uri="{FF2B5EF4-FFF2-40B4-BE49-F238E27FC236}">
                <a16:creationId xmlns:a16="http://schemas.microsoft.com/office/drawing/2014/main" id="{BC25B9AB-D519-5062-7A38-61780881E997}"/>
              </a:ext>
            </a:extLst>
          </p:cNvPr>
          <p:cNvPicPr>
            <a:picLocks noChangeAspect="1"/>
          </p:cNvPicPr>
          <p:nvPr/>
        </p:nvPicPr>
        <p:blipFill>
          <a:blip r:embed="rId3"/>
          <a:stretch>
            <a:fillRect/>
          </a:stretch>
        </p:blipFill>
        <p:spPr>
          <a:xfrm>
            <a:off x="128954" y="1519525"/>
            <a:ext cx="8886092" cy="5122555"/>
          </a:xfrm>
          <a:prstGeom prst="rect">
            <a:avLst/>
          </a:prstGeom>
        </p:spPr>
      </p:pic>
      <p:sp>
        <p:nvSpPr>
          <p:cNvPr id="6" name="TextBox 5">
            <a:extLst>
              <a:ext uri="{FF2B5EF4-FFF2-40B4-BE49-F238E27FC236}">
                <a16:creationId xmlns:a16="http://schemas.microsoft.com/office/drawing/2014/main" id="{C5931685-E522-204F-3139-8C8B27DD9523}"/>
              </a:ext>
            </a:extLst>
          </p:cNvPr>
          <p:cNvSpPr txBox="1"/>
          <p:nvPr/>
        </p:nvSpPr>
        <p:spPr>
          <a:xfrm>
            <a:off x="206326" y="862818"/>
            <a:ext cx="8558463" cy="523220"/>
          </a:xfrm>
          <a:prstGeom prst="rect">
            <a:avLst/>
          </a:prstGeom>
          <a:noFill/>
        </p:spPr>
        <p:txBody>
          <a:bodyPr wrap="square" rtlCol="0">
            <a:spAutoFit/>
          </a:bodyPr>
          <a:lstStyle/>
          <a:p>
            <a:pPr marL="285750" indent="-285750">
              <a:buFont typeface="Wingdings" panose="05000000000000000000" pitchFamily="2" charset="2"/>
              <a:buChar char="§"/>
            </a:pPr>
            <a:r>
              <a:rPr lang="en-GB" sz="1400" dirty="0">
                <a:solidFill>
                  <a:schemeClr val="bg1"/>
                </a:solidFill>
              </a:rPr>
              <a:t>Check Get and Set methods available for Link object in Javadoc also known as SailPoint API</a:t>
            </a:r>
          </a:p>
          <a:p>
            <a:pPr marL="285750" indent="-285750">
              <a:buFont typeface="Wingdings" panose="05000000000000000000" pitchFamily="2" charset="2"/>
              <a:buChar char="§"/>
            </a:pPr>
            <a:r>
              <a:rPr lang="en-GB" sz="1400" dirty="0">
                <a:solidFill>
                  <a:schemeClr val="bg1"/>
                </a:solidFill>
              </a:rPr>
              <a:t>Use the methods as per your requirements</a:t>
            </a:r>
            <a:endParaRPr lang="en-IN" sz="1400" dirty="0">
              <a:solidFill>
                <a:schemeClr val="bg1"/>
              </a:solidFill>
            </a:endParaRPr>
          </a:p>
        </p:txBody>
      </p:sp>
    </p:spTree>
    <p:extLst>
      <p:ext uri="{BB962C8B-B14F-4D97-AF65-F5344CB8AC3E}">
        <p14:creationId xmlns:p14="http://schemas.microsoft.com/office/powerpoint/2010/main" val="4237832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07AE3D-E002-6D51-8C8A-A24C8E538EA6}"/>
              </a:ext>
            </a:extLst>
          </p:cNvPr>
          <p:cNvPicPr>
            <a:picLocks noChangeAspect="1"/>
          </p:cNvPicPr>
          <p:nvPr/>
        </p:nvPicPr>
        <p:blipFill>
          <a:blip r:embed="rId2"/>
          <a:stretch>
            <a:fillRect/>
          </a:stretch>
        </p:blipFill>
        <p:spPr>
          <a:xfrm>
            <a:off x="0" y="0"/>
            <a:ext cx="9144000" cy="6858000"/>
          </a:xfrm>
          <a:prstGeom prst="rect">
            <a:avLst/>
          </a:prstGeom>
        </p:spPr>
      </p:pic>
      <p:sp>
        <p:nvSpPr>
          <p:cNvPr id="4" name="TextBox 3">
            <a:extLst>
              <a:ext uri="{FF2B5EF4-FFF2-40B4-BE49-F238E27FC236}">
                <a16:creationId xmlns:a16="http://schemas.microsoft.com/office/drawing/2014/main" id="{BE3D392B-BDFD-37E7-F766-AEAE5ABC0A39}"/>
              </a:ext>
            </a:extLst>
          </p:cNvPr>
          <p:cNvSpPr txBox="1"/>
          <p:nvPr/>
        </p:nvSpPr>
        <p:spPr>
          <a:xfrm>
            <a:off x="136357" y="341148"/>
            <a:ext cx="8558463" cy="369332"/>
          </a:xfrm>
          <a:prstGeom prst="rect">
            <a:avLst/>
          </a:prstGeom>
          <a:noFill/>
        </p:spPr>
        <p:txBody>
          <a:bodyPr wrap="square" rtlCol="0">
            <a:spAutoFit/>
          </a:bodyPr>
          <a:lstStyle/>
          <a:p>
            <a:r>
              <a:rPr lang="en-GB" dirty="0">
                <a:solidFill>
                  <a:schemeClr val="bg1"/>
                </a:solidFill>
              </a:rPr>
              <a:t>Link object methods in Javadoc</a:t>
            </a:r>
            <a:endParaRPr lang="en-IN" dirty="0">
              <a:solidFill>
                <a:schemeClr val="bg1"/>
              </a:solidFill>
            </a:endParaRPr>
          </a:p>
        </p:txBody>
      </p:sp>
      <p:sp>
        <p:nvSpPr>
          <p:cNvPr id="6" name="TextBox 5">
            <a:extLst>
              <a:ext uri="{FF2B5EF4-FFF2-40B4-BE49-F238E27FC236}">
                <a16:creationId xmlns:a16="http://schemas.microsoft.com/office/drawing/2014/main" id="{C5931685-E522-204F-3139-8C8B27DD9523}"/>
              </a:ext>
            </a:extLst>
          </p:cNvPr>
          <p:cNvSpPr txBox="1"/>
          <p:nvPr/>
        </p:nvSpPr>
        <p:spPr>
          <a:xfrm>
            <a:off x="206326" y="862818"/>
            <a:ext cx="8558463" cy="1169551"/>
          </a:xfrm>
          <a:prstGeom prst="rect">
            <a:avLst/>
          </a:prstGeom>
          <a:noFill/>
        </p:spPr>
        <p:txBody>
          <a:bodyPr wrap="square" rtlCol="0">
            <a:spAutoFit/>
          </a:bodyPr>
          <a:lstStyle/>
          <a:p>
            <a:pPr marL="285750" indent="-285750">
              <a:buFont typeface="Arial" panose="020B0604020202020204" pitchFamily="34" charset="0"/>
              <a:buChar char="•"/>
            </a:pPr>
            <a:r>
              <a:rPr lang="en-GB" sz="1400" dirty="0">
                <a:solidFill>
                  <a:schemeClr val="bg1"/>
                </a:solidFill>
              </a:rPr>
              <a:t>Below are the methods that are widely used in day to day activities on Link object</a:t>
            </a:r>
          </a:p>
          <a:p>
            <a:pPr marL="285750" indent="-285750">
              <a:buFont typeface="Arial" panose="020B0604020202020204" pitchFamily="34" charset="0"/>
              <a:buChar char="•"/>
            </a:pPr>
            <a:r>
              <a:rPr lang="en-GB" sz="1400" dirty="0">
                <a:solidFill>
                  <a:schemeClr val="bg1"/>
                </a:solidFill>
              </a:rPr>
              <a:t>Please note that Application object is used mostly to get specific link associated with Identity, so you don’t need to know much about methods available for application object.</a:t>
            </a:r>
          </a:p>
          <a:p>
            <a:pPr marL="285750" indent="-285750">
              <a:buFont typeface="Arial" panose="020B0604020202020204" pitchFamily="34" charset="0"/>
              <a:buChar char="•"/>
            </a:pPr>
            <a:r>
              <a:rPr lang="en-GB" sz="1400" dirty="0">
                <a:solidFill>
                  <a:schemeClr val="bg1"/>
                </a:solidFill>
              </a:rPr>
              <a:t>But every object has almost similar get and set methods, if you understand one object, its not a big deal to understand other objects, as it’s basically SailPoint API is about getters and setters</a:t>
            </a:r>
          </a:p>
        </p:txBody>
      </p:sp>
      <p:pic>
        <p:nvPicPr>
          <p:cNvPr id="9" name="Picture 8">
            <a:extLst>
              <a:ext uri="{FF2B5EF4-FFF2-40B4-BE49-F238E27FC236}">
                <a16:creationId xmlns:a16="http://schemas.microsoft.com/office/drawing/2014/main" id="{AA5425E8-9220-81FF-D240-F247EC6B30CF}"/>
              </a:ext>
            </a:extLst>
          </p:cNvPr>
          <p:cNvPicPr>
            <a:picLocks noChangeAspect="1"/>
          </p:cNvPicPr>
          <p:nvPr/>
        </p:nvPicPr>
        <p:blipFill>
          <a:blip r:embed="rId3"/>
          <a:stretch>
            <a:fillRect/>
          </a:stretch>
        </p:blipFill>
        <p:spPr>
          <a:xfrm>
            <a:off x="443105" y="2300346"/>
            <a:ext cx="7620056" cy="3467125"/>
          </a:xfrm>
          <a:prstGeom prst="rect">
            <a:avLst/>
          </a:prstGeom>
        </p:spPr>
      </p:pic>
    </p:spTree>
    <p:extLst>
      <p:ext uri="{BB962C8B-B14F-4D97-AF65-F5344CB8AC3E}">
        <p14:creationId xmlns:p14="http://schemas.microsoft.com/office/powerpoint/2010/main" val="4232644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07AE3D-E002-6D51-8C8A-A24C8E538EA6}"/>
              </a:ext>
            </a:extLst>
          </p:cNvPr>
          <p:cNvPicPr>
            <a:picLocks noChangeAspect="1"/>
          </p:cNvPicPr>
          <p:nvPr/>
        </p:nvPicPr>
        <p:blipFill>
          <a:blip r:embed="rId2"/>
          <a:stretch>
            <a:fillRect/>
          </a:stretch>
        </p:blipFill>
        <p:spPr>
          <a:xfrm>
            <a:off x="0" y="0"/>
            <a:ext cx="9144000" cy="6858000"/>
          </a:xfrm>
          <a:prstGeom prst="rect">
            <a:avLst/>
          </a:prstGeom>
        </p:spPr>
      </p:pic>
      <p:sp>
        <p:nvSpPr>
          <p:cNvPr id="4" name="TextBox 3">
            <a:extLst>
              <a:ext uri="{FF2B5EF4-FFF2-40B4-BE49-F238E27FC236}">
                <a16:creationId xmlns:a16="http://schemas.microsoft.com/office/drawing/2014/main" id="{BE3D392B-BDFD-37E7-F766-AEAE5ABC0A39}"/>
              </a:ext>
            </a:extLst>
          </p:cNvPr>
          <p:cNvSpPr txBox="1"/>
          <p:nvPr/>
        </p:nvSpPr>
        <p:spPr>
          <a:xfrm>
            <a:off x="136357" y="452826"/>
            <a:ext cx="8558463" cy="307777"/>
          </a:xfrm>
          <a:prstGeom prst="rect">
            <a:avLst/>
          </a:prstGeom>
          <a:noFill/>
        </p:spPr>
        <p:txBody>
          <a:bodyPr wrap="square" rtlCol="0">
            <a:spAutoFit/>
          </a:bodyPr>
          <a:lstStyle/>
          <a:p>
            <a:r>
              <a:rPr lang="en-GB" sz="1400" dirty="0">
                <a:solidFill>
                  <a:schemeClr val="bg1"/>
                </a:solidFill>
              </a:rPr>
              <a:t>Same Application you can view in Debug as an XML</a:t>
            </a:r>
            <a:endParaRPr lang="en-IN" sz="1400" dirty="0">
              <a:solidFill>
                <a:schemeClr val="bg1"/>
              </a:solidFill>
            </a:endParaRPr>
          </a:p>
        </p:txBody>
      </p:sp>
      <p:sp>
        <p:nvSpPr>
          <p:cNvPr id="5" name="TextBox 4">
            <a:extLst>
              <a:ext uri="{FF2B5EF4-FFF2-40B4-BE49-F238E27FC236}">
                <a16:creationId xmlns:a16="http://schemas.microsoft.com/office/drawing/2014/main" id="{65CC12CB-CDBC-3A2D-659D-CF0B83D24D31}"/>
              </a:ext>
            </a:extLst>
          </p:cNvPr>
          <p:cNvSpPr txBox="1"/>
          <p:nvPr/>
        </p:nvSpPr>
        <p:spPr>
          <a:xfrm>
            <a:off x="152400" y="936192"/>
            <a:ext cx="8839199" cy="1169551"/>
          </a:xfrm>
          <a:prstGeom prst="rect">
            <a:avLst/>
          </a:prstGeom>
          <a:noFill/>
        </p:spPr>
        <p:txBody>
          <a:bodyPr wrap="square" rtlCol="0">
            <a:spAutoFit/>
          </a:bodyPr>
          <a:lstStyle/>
          <a:p>
            <a:pPr marL="285750" indent="-285750">
              <a:buFont typeface="Arial" panose="020B0604020202020204" pitchFamily="34" charset="0"/>
              <a:buChar char="•"/>
            </a:pPr>
            <a:r>
              <a:rPr lang="en-GB" sz="1400" dirty="0">
                <a:solidFill>
                  <a:schemeClr val="bg1"/>
                </a:solidFill>
              </a:rPr>
              <a:t>Please note that you should have Administrator capability</a:t>
            </a:r>
          </a:p>
          <a:p>
            <a:pPr marL="285750" indent="-285750">
              <a:buFont typeface="Arial" panose="020B0604020202020204" pitchFamily="34" charset="0"/>
              <a:buChar char="•"/>
            </a:pPr>
            <a:r>
              <a:rPr lang="en-GB" sz="1400" dirty="0">
                <a:solidFill>
                  <a:schemeClr val="bg1"/>
                </a:solidFill>
              </a:rPr>
              <a:t>You can edit the app definition and can be saved.</a:t>
            </a:r>
          </a:p>
          <a:p>
            <a:pPr marL="285750" indent="-285750">
              <a:buFont typeface="Arial" panose="020B0604020202020204" pitchFamily="34" charset="0"/>
              <a:buChar char="•"/>
            </a:pPr>
            <a:r>
              <a:rPr lang="en-GB" sz="1400" dirty="0">
                <a:solidFill>
                  <a:schemeClr val="bg1"/>
                </a:solidFill>
              </a:rPr>
              <a:t>You can create duplicate of this object to create one more application with necessary changes, but you need to remove all id values as it should be unique</a:t>
            </a:r>
          </a:p>
          <a:p>
            <a:endParaRPr lang="en-IN" sz="1400" dirty="0">
              <a:solidFill>
                <a:schemeClr val="bg1"/>
              </a:solidFill>
            </a:endParaRPr>
          </a:p>
        </p:txBody>
      </p:sp>
      <p:pic>
        <p:nvPicPr>
          <p:cNvPr id="8" name="Picture 7">
            <a:extLst>
              <a:ext uri="{FF2B5EF4-FFF2-40B4-BE49-F238E27FC236}">
                <a16:creationId xmlns:a16="http://schemas.microsoft.com/office/drawing/2014/main" id="{0B71F03C-282E-A51F-F3CF-0A127C2C67CE}"/>
              </a:ext>
            </a:extLst>
          </p:cNvPr>
          <p:cNvPicPr>
            <a:picLocks noChangeAspect="1"/>
          </p:cNvPicPr>
          <p:nvPr/>
        </p:nvPicPr>
        <p:blipFill>
          <a:blip r:embed="rId3"/>
          <a:stretch>
            <a:fillRect/>
          </a:stretch>
        </p:blipFill>
        <p:spPr>
          <a:xfrm>
            <a:off x="2398294" y="1989221"/>
            <a:ext cx="6593305" cy="4644190"/>
          </a:xfrm>
          <a:prstGeom prst="rect">
            <a:avLst/>
          </a:prstGeom>
        </p:spPr>
      </p:pic>
      <p:sp>
        <p:nvSpPr>
          <p:cNvPr id="10" name="TextBox 9">
            <a:extLst>
              <a:ext uri="{FF2B5EF4-FFF2-40B4-BE49-F238E27FC236}">
                <a16:creationId xmlns:a16="http://schemas.microsoft.com/office/drawing/2014/main" id="{6A80E362-7348-6F85-4B2E-B8AC97FFCF9E}"/>
              </a:ext>
            </a:extLst>
          </p:cNvPr>
          <p:cNvSpPr txBox="1"/>
          <p:nvPr/>
        </p:nvSpPr>
        <p:spPr>
          <a:xfrm>
            <a:off x="152400" y="3941984"/>
            <a:ext cx="2245894" cy="738664"/>
          </a:xfrm>
          <a:prstGeom prst="rect">
            <a:avLst/>
          </a:prstGeom>
          <a:noFill/>
        </p:spPr>
        <p:txBody>
          <a:bodyPr wrap="square">
            <a:spAutoFit/>
          </a:bodyPr>
          <a:lstStyle/>
          <a:p>
            <a:pPr marL="285750" indent="-285750">
              <a:buFont typeface="Wingdings" panose="05000000000000000000" pitchFamily="2" charset="2"/>
              <a:buChar char="Ø"/>
            </a:pPr>
            <a:r>
              <a:rPr lang="en-GB" sz="1400" dirty="0">
                <a:solidFill>
                  <a:schemeClr val="bg1"/>
                </a:solidFill>
              </a:rPr>
              <a:t>Access Debug page</a:t>
            </a:r>
          </a:p>
          <a:p>
            <a:pPr marL="285750" indent="-285750">
              <a:buFont typeface="Wingdings" panose="05000000000000000000" pitchFamily="2" charset="2"/>
              <a:buChar char="Ø"/>
            </a:pPr>
            <a:r>
              <a:rPr lang="en-GB" sz="1400" dirty="0">
                <a:solidFill>
                  <a:schemeClr val="bg1"/>
                </a:solidFill>
              </a:rPr>
              <a:t>Object Type: Application</a:t>
            </a:r>
          </a:p>
          <a:p>
            <a:pPr marL="285750" indent="-285750">
              <a:buFont typeface="Wingdings" panose="05000000000000000000" pitchFamily="2" charset="2"/>
              <a:buChar char="Ø"/>
            </a:pPr>
            <a:r>
              <a:rPr lang="en-GB" sz="1400" dirty="0">
                <a:solidFill>
                  <a:schemeClr val="bg1"/>
                </a:solidFill>
              </a:rPr>
              <a:t>Select App</a:t>
            </a:r>
          </a:p>
        </p:txBody>
      </p:sp>
      <p:sp>
        <p:nvSpPr>
          <p:cNvPr id="12" name="TextBox 11">
            <a:extLst>
              <a:ext uri="{FF2B5EF4-FFF2-40B4-BE49-F238E27FC236}">
                <a16:creationId xmlns:a16="http://schemas.microsoft.com/office/drawing/2014/main" id="{4D4F26F4-68D9-B363-7629-EDEC7B87D5BC}"/>
              </a:ext>
            </a:extLst>
          </p:cNvPr>
          <p:cNvSpPr txBox="1"/>
          <p:nvPr/>
        </p:nvSpPr>
        <p:spPr>
          <a:xfrm>
            <a:off x="136357" y="1989221"/>
            <a:ext cx="2109536" cy="1815882"/>
          </a:xfrm>
          <a:prstGeom prst="rect">
            <a:avLst/>
          </a:prstGeom>
          <a:noFill/>
        </p:spPr>
        <p:txBody>
          <a:bodyPr wrap="square">
            <a:spAutoFit/>
          </a:bodyPr>
          <a:lstStyle/>
          <a:p>
            <a:pPr marL="285750" indent="-285750">
              <a:buFont typeface="Wingdings" panose="05000000000000000000" pitchFamily="2" charset="2"/>
              <a:buChar char="v"/>
            </a:pPr>
            <a:r>
              <a:rPr lang="en-GB" sz="1400" dirty="0">
                <a:solidFill>
                  <a:schemeClr val="bg1"/>
                </a:solidFill>
              </a:rPr>
              <a:t>You can use this XML object to create same application in other environments like SIT/UAT/PROD</a:t>
            </a:r>
          </a:p>
          <a:p>
            <a:pPr marL="285750" indent="-285750">
              <a:buFont typeface="Wingdings" panose="05000000000000000000" pitchFamily="2" charset="2"/>
              <a:buChar char="v"/>
            </a:pPr>
            <a:r>
              <a:rPr lang="en-GB" sz="1400" dirty="0">
                <a:solidFill>
                  <a:schemeClr val="bg1"/>
                </a:solidFill>
              </a:rPr>
              <a:t>No need to create app from scratch again.</a:t>
            </a:r>
          </a:p>
          <a:p>
            <a:pPr marL="285750" indent="-285750">
              <a:buFont typeface="Wingdings" panose="05000000000000000000" pitchFamily="2" charset="2"/>
              <a:buChar char="v"/>
            </a:pPr>
            <a:r>
              <a:rPr lang="en-GB" sz="1400" dirty="0">
                <a:solidFill>
                  <a:schemeClr val="bg1"/>
                </a:solidFill>
              </a:rPr>
              <a:t>Saves a lot of time.</a:t>
            </a:r>
          </a:p>
        </p:txBody>
      </p:sp>
    </p:spTree>
    <p:extLst>
      <p:ext uri="{BB962C8B-B14F-4D97-AF65-F5344CB8AC3E}">
        <p14:creationId xmlns:p14="http://schemas.microsoft.com/office/powerpoint/2010/main" val="3231626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07AE3D-E002-6D51-8C8A-A24C8E538EA6}"/>
              </a:ext>
            </a:extLst>
          </p:cNvPr>
          <p:cNvPicPr>
            <a:picLocks noChangeAspect="1"/>
          </p:cNvPicPr>
          <p:nvPr/>
        </p:nvPicPr>
        <p:blipFill>
          <a:blip r:embed="rId2"/>
          <a:stretch>
            <a:fillRect/>
          </a:stretch>
        </p:blipFill>
        <p:spPr>
          <a:xfrm>
            <a:off x="0" y="0"/>
            <a:ext cx="9144000" cy="6858000"/>
          </a:xfrm>
          <a:prstGeom prst="rect">
            <a:avLst/>
          </a:prstGeom>
        </p:spPr>
      </p:pic>
      <p:sp>
        <p:nvSpPr>
          <p:cNvPr id="4" name="TextBox 3">
            <a:extLst>
              <a:ext uri="{FF2B5EF4-FFF2-40B4-BE49-F238E27FC236}">
                <a16:creationId xmlns:a16="http://schemas.microsoft.com/office/drawing/2014/main" id="{BE3D392B-BDFD-37E7-F766-AEAE5ABC0A39}"/>
              </a:ext>
            </a:extLst>
          </p:cNvPr>
          <p:cNvSpPr txBox="1"/>
          <p:nvPr/>
        </p:nvSpPr>
        <p:spPr>
          <a:xfrm>
            <a:off x="136357" y="396679"/>
            <a:ext cx="8558463" cy="338554"/>
          </a:xfrm>
          <a:prstGeom prst="rect">
            <a:avLst/>
          </a:prstGeom>
          <a:noFill/>
        </p:spPr>
        <p:txBody>
          <a:bodyPr wrap="square" rtlCol="0">
            <a:spAutoFit/>
          </a:bodyPr>
          <a:lstStyle/>
          <a:p>
            <a:r>
              <a:rPr lang="en-GB" sz="1600" dirty="0">
                <a:solidFill>
                  <a:schemeClr val="bg1"/>
                </a:solidFill>
              </a:rPr>
              <a:t>Coding on Application Object</a:t>
            </a:r>
            <a:endParaRPr lang="en-IN" sz="1600" dirty="0">
              <a:solidFill>
                <a:schemeClr val="bg1"/>
              </a:solidFill>
            </a:endParaRPr>
          </a:p>
        </p:txBody>
      </p:sp>
      <p:sp>
        <p:nvSpPr>
          <p:cNvPr id="5" name="TextBox 4">
            <a:extLst>
              <a:ext uri="{FF2B5EF4-FFF2-40B4-BE49-F238E27FC236}">
                <a16:creationId xmlns:a16="http://schemas.microsoft.com/office/drawing/2014/main" id="{65CC12CB-CDBC-3A2D-659D-CF0B83D24D31}"/>
              </a:ext>
            </a:extLst>
          </p:cNvPr>
          <p:cNvSpPr txBox="1"/>
          <p:nvPr/>
        </p:nvSpPr>
        <p:spPr>
          <a:xfrm>
            <a:off x="128337" y="735233"/>
            <a:ext cx="8839199" cy="3108543"/>
          </a:xfrm>
          <a:prstGeom prst="rect">
            <a:avLst/>
          </a:prstGeom>
          <a:noFill/>
        </p:spPr>
        <p:txBody>
          <a:bodyPr wrap="square" rtlCol="0">
            <a:spAutoFit/>
          </a:bodyPr>
          <a:lstStyle/>
          <a:p>
            <a:r>
              <a:rPr lang="en-GB" sz="1400" dirty="0">
                <a:solidFill>
                  <a:schemeClr val="bg1"/>
                </a:solidFill>
                <a:sym typeface="Wingdings" panose="05000000000000000000" pitchFamily="2" charset="2"/>
              </a:rPr>
              <a:t> </a:t>
            </a:r>
            <a:r>
              <a:rPr lang="en-GB" sz="1400" dirty="0">
                <a:solidFill>
                  <a:schemeClr val="bg1"/>
                </a:solidFill>
              </a:rPr>
              <a:t>Remember you learnt how to create Identity object, which was</a:t>
            </a:r>
          </a:p>
          <a:p>
            <a:endParaRPr lang="en-GB" sz="1400" dirty="0">
              <a:solidFill>
                <a:schemeClr val="bg1"/>
              </a:solidFill>
            </a:endParaRPr>
          </a:p>
          <a:p>
            <a:r>
              <a:rPr lang="en-GB" sz="1400" dirty="0">
                <a:solidFill>
                  <a:schemeClr val="bg1"/>
                </a:solidFill>
              </a:rPr>
              <a:t>goByName : Identity idObj = context.getObjectByName(Identity.class, “HR App1”);</a:t>
            </a:r>
          </a:p>
          <a:p>
            <a:r>
              <a:rPr lang="en-GB" sz="1400" dirty="0">
                <a:solidFill>
                  <a:schemeClr val="bg1"/>
                </a:solidFill>
              </a:rPr>
              <a:t>goById        : Identity idObj = context.getObjectById(Identity.class, “</a:t>
            </a:r>
            <a:r>
              <a:rPr lang="en-IN" sz="1400" i="1" dirty="0">
                <a:solidFill>
                  <a:schemeClr val="bg1"/>
                </a:solidFill>
              </a:rPr>
              <a:t>0a0000057dae1f95817dae34a9d7001f</a:t>
            </a:r>
            <a:r>
              <a:rPr lang="en-GB" sz="1400" dirty="0">
                <a:solidFill>
                  <a:schemeClr val="bg1"/>
                </a:solidFill>
              </a:rPr>
              <a:t>”);</a:t>
            </a:r>
          </a:p>
          <a:p>
            <a:endParaRPr lang="en-GB" sz="1400" dirty="0">
              <a:solidFill>
                <a:schemeClr val="bg1"/>
              </a:solidFill>
            </a:endParaRPr>
          </a:p>
          <a:p>
            <a:r>
              <a:rPr lang="en-GB" sz="1400" dirty="0">
                <a:solidFill>
                  <a:schemeClr val="bg1"/>
                </a:solidFill>
              </a:rPr>
              <a:t>Similarly for application</a:t>
            </a:r>
          </a:p>
          <a:p>
            <a:endParaRPr lang="en-GB" sz="1400" dirty="0">
              <a:solidFill>
                <a:schemeClr val="bg1"/>
              </a:solidFill>
            </a:endParaRPr>
          </a:p>
          <a:p>
            <a:r>
              <a:rPr lang="en-GB" sz="1400" dirty="0">
                <a:solidFill>
                  <a:schemeClr val="bg1"/>
                </a:solidFill>
              </a:rPr>
              <a:t>goByName : Application appObj = context.getObjectByName(Application.class, “123456”);</a:t>
            </a:r>
          </a:p>
          <a:p>
            <a:r>
              <a:rPr lang="en-GB" sz="1400" dirty="0">
                <a:solidFill>
                  <a:schemeClr val="bg1"/>
                </a:solidFill>
              </a:rPr>
              <a:t>goById        : Application appObj = context.getObjectById(Application.class, “</a:t>
            </a:r>
            <a:r>
              <a:rPr lang="en-IN" sz="1400" i="1" dirty="0">
                <a:solidFill>
                  <a:schemeClr val="bg1"/>
                </a:solidFill>
              </a:rPr>
              <a:t>0a0000057dae1f95817dae3313520011</a:t>
            </a:r>
            <a:r>
              <a:rPr lang="en-GB" sz="1400" dirty="0">
                <a:solidFill>
                  <a:schemeClr val="bg1"/>
                </a:solidFill>
              </a:rPr>
              <a:t>”);</a:t>
            </a:r>
          </a:p>
          <a:p>
            <a:endParaRPr lang="en-GB" sz="1400" dirty="0">
              <a:solidFill>
                <a:schemeClr val="bg1"/>
              </a:solidFill>
            </a:endParaRPr>
          </a:p>
          <a:p>
            <a:r>
              <a:rPr lang="en-GB" sz="1400" dirty="0">
                <a:solidFill>
                  <a:schemeClr val="bg1"/>
                </a:solidFill>
              </a:rPr>
              <a:t>You can find the methods available for Application object from Java doc</a:t>
            </a:r>
          </a:p>
          <a:p>
            <a:endParaRPr lang="en-GB" sz="1400" dirty="0">
              <a:solidFill>
                <a:schemeClr val="bg1"/>
              </a:solidFill>
            </a:endParaRPr>
          </a:p>
          <a:p>
            <a:endParaRPr lang="en-GB" sz="1400" dirty="0">
              <a:solidFill>
                <a:schemeClr val="bg1"/>
              </a:solidFill>
            </a:endParaRPr>
          </a:p>
          <a:p>
            <a:endParaRPr lang="en-IN" sz="1400" dirty="0">
              <a:solidFill>
                <a:schemeClr val="bg1"/>
              </a:solidFill>
            </a:endParaRPr>
          </a:p>
        </p:txBody>
      </p:sp>
      <p:pic>
        <p:nvPicPr>
          <p:cNvPr id="27" name="Picture 26">
            <a:extLst>
              <a:ext uri="{FF2B5EF4-FFF2-40B4-BE49-F238E27FC236}">
                <a16:creationId xmlns:a16="http://schemas.microsoft.com/office/drawing/2014/main" id="{0D05B142-6166-670F-7DFB-73910C16F710}"/>
              </a:ext>
            </a:extLst>
          </p:cNvPr>
          <p:cNvPicPr>
            <a:picLocks noChangeAspect="1"/>
          </p:cNvPicPr>
          <p:nvPr/>
        </p:nvPicPr>
        <p:blipFill>
          <a:blip r:embed="rId3"/>
          <a:stretch>
            <a:fillRect/>
          </a:stretch>
        </p:blipFill>
        <p:spPr>
          <a:xfrm>
            <a:off x="128337" y="3192379"/>
            <a:ext cx="8863262" cy="3545304"/>
          </a:xfrm>
          <a:prstGeom prst="rect">
            <a:avLst/>
          </a:prstGeom>
        </p:spPr>
      </p:pic>
    </p:spTree>
    <p:extLst>
      <p:ext uri="{BB962C8B-B14F-4D97-AF65-F5344CB8AC3E}">
        <p14:creationId xmlns:p14="http://schemas.microsoft.com/office/powerpoint/2010/main" val="1350126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07AE3D-E002-6D51-8C8A-A24C8E538EA6}"/>
              </a:ext>
            </a:extLst>
          </p:cNvPr>
          <p:cNvPicPr>
            <a:picLocks noChangeAspect="1"/>
          </p:cNvPicPr>
          <p:nvPr/>
        </p:nvPicPr>
        <p:blipFill>
          <a:blip r:embed="rId2"/>
          <a:stretch>
            <a:fillRect/>
          </a:stretch>
        </p:blipFill>
        <p:spPr>
          <a:xfrm>
            <a:off x="0" y="0"/>
            <a:ext cx="9144000" cy="6858000"/>
          </a:xfrm>
          <a:prstGeom prst="rect">
            <a:avLst/>
          </a:prstGeom>
        </p:spPr>
      </p:pic>
      <p:sp>
        <p:nvSpPr>
          <p:cNvPr id="4" name="TextBox 3">
            <a:extLst>
              <a:ext uri="{FF2B5EF4-FFF2-40B4-BE49-F238E27FC236}">
                <a16:creationId xmlns:a16="http://schemas.microsoft.com/office/drawing/2014/main" id="{BE3D392B-BDFD-37E7-F766-AEAE5ABC0A39}"/>
              </a:ext>
            </a:extLst>
          </p:cNvPr>
          <p:cNvSpPr txBox="1"/>
          <p:nvPr/>
        </p:nvSpPr>
        <p:spPr>
          <a:xfrm>
            <a:off x="136357" y="452826"/>
            <a:ext cx="8558463" cy="338554"/>
          </a:xfrm>
          <a:prstGeom prst="rect">
            <a:avLst/>
          </a:prstGeom>
          <a:noFill/>
        </p:spPr>
        <p:txBody>
          <a:bodyPr wrap="square" rtlCol="0">
            <a:spAutoFit/>
          </a:bodyPr>
          <a:lstStyle/>
          <a:p>
            <a:r>
              <a:rPr lang="en-GB" sz="1600" dirty="0">
                <a:solidFill>
                  <a:schemeClr val="bg1"/>
                </a:solidFill>
              </a:rPr>
              <a:t>Coding on Application Object</a:t>
            </a:r>
            <a:endParaRPr lang="en-IN" sz="1600" dirty="0">
              <a:solidFill>
                <a:schemeClr val="bg1"/>
              </a:solidFill>
            </a:endParaRPr>
          </a:p>
        </p:txBody>
      </p:sp>
      <p:pic>
        <p:nvPicPr>
          <p:cNvPr id="6" name="Picture 5">
            <a:extLst>
              <a:ext uri="{FF2B5EF4-FFF2-40B4-BE49-F238E27FC236}">
                <a16:creationId xmlns:a16="http://schemas.microsoft.com/office/drawing/2014/main" id="{F91BBE85-6AD0-61BE-A571-55BF58F81D1E}"/>
              </a:ext>
            </a:extLst>
          </p:cNvPr>
          <p:cNvPicPr>
            <a:picLocks noChangeAspect="1"/>
          </p:cNvPicPr>
          <p:nvPr/>
        </p:nvPicPr>
        <p:blipFill>
          <a:blip r:embed="rId3"/>
          <a:stretch>
            <a:fillRect/>
          </a:stretch>
        </p:blipFill>
        <p:spPr>
          <a:xfrm>
            <a:off x="184482" y="4104982"/>
            <a:ext cx="8734928" cy="2582533"/>
          </a:xfrm>
          <a:prstGeom prst="rect">
            <a:avLst/>
          </a:prstGeom>
        </p:spPr>
      </p:pic>
      <p:pic>
        <p:nvPicPr>
          <p:cNvPr id="9" name="Picture 8">
            <a:extLst>
              <a:ext uri="{FF2B5EF4-FFF2-40B4-BE49-F238E27FC236}">
                <a16:creationId xmlns:a16="http://schemas.microsoft.com/office/drawing/2014/main" id="{954E74E4-D60C-9AA0-9AE1-B896CCBB52B5}"/>
              </a:ext>
            </a:extLst>
          </p:cNvPr>
          <p:cNvPicPr>
            <a:picLocks noChangeAspect="1"/>
          </p:cNvPicPr>
          <p:nvPr/>
        </p:nvPicPr>
        <p:blipFill>
          <a:blip r:embed="rId4"/>
          <a:stretch>
            <a:fillRect/>
          </a:stretch>
        </p:blipFill>
        <p:spPr>
          <a:xfrm>
            <a:off x="184482" y="791380"/>
            <a:ext cx="8734928" cy="1206454"/>
          </a:xfrm>
          <a:prstGeom prst="rect">
            <a:avLst/>
          </a:prstGeom>
        </p:spPr>
      </p:pic>
      <p:pic>
        <p:nvPicPr>
          <p:cNvPr id="10" name="Picture 9">
            <a:extLst>
              <a:ext uri="{FF2B5EF4-FFF2-40B4-BE49-F238E27FC236}">
                <a16:creationId xmlns:a16="http://schemas.microsoft.com/office/drawing/2014/main" id="{BA6099EB-C039-DC29-E284-DC4A0E6C22F2}"/>
              </a:ext>
            </a:extLst>
          </p:cNvPr>
          <p:cNvPicPr>
            <a:picLocks noChangeAspect="1"/>
          </p:cNvPicPr>
          <p:nvPr/>
        </p:nvPicPr>
        <p:blipFill>
          <a:blip r:embed="rId5"/>
          <a:stretch>
            <a:fillRect/>
          </a:stretch>
        </p:blipFill>
        <p:spPr>
          <a:xfrm>
            <a:off x="184482" y="1997834"/>
            <a:ext cx="8734928" cy="2060312"/>
          </a:xfrm>
          <a:prstGeom prst="rect">
            <a:avLst/>
          </a:prstGeom>
        </p:spPr>
      </p:pic>
    </p:spTree>
    <p:extLst>
      <p:ext uri="{BB962C8B-B14F-4D97-AF65-F5344CB8AC3E}">
        <p14:creationId xmlns:p14="http://schemas.microsoft.com/office/powerpoint/2010/main" val="698076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07AE3D-E002-6D51-8C8A-A24C8E538EA6}"/>
              </a:ext>
            </a:extLst>
          </p:cNvPr>
          <p:cNvPicPr>
            <a:picLocks noChangeAspect="1"/>
          </p:cNvPicPr>
          <p:nvPr/>
        </p:nvPicPr>
        <p:blipFill>
          <a:blip r:embed="rId2"/>
          <a:stretch>
            <a:fillRect/>
          </a:stretch>
        </p:blipFill>
        <p:spPr>
          <a:xfrm>
            <a:off x="0" y="0"/>
            <a:ext cx="9144000" cy="6858000"/>
          </a:xfrm>
          <a:prstGeom prst="rect">
            <a:avLst/>
          </a:prstGeom>
        </p:spPr>
      </p:pic>
      <p:sp>
        <p:nvSpPr>
          <p:cNvPr id="4" name="TextBox 3">
            <a:extLst>
              <a:ext uri="{FF2B5EF4-FFF2-40B4-BE49-F238E27FC236}">
                <a16:creationId xmlns:a16="http://schemas.microsoft.com/office/drawing/2014/main" id="{BE3D392B-BDFD-37E7-F766-AEAE5ABC0A39}"/>
              </a:ext>
            </a:extLst>
          </p:cNvPr>
          <p:cNvSpPr txBox="1"/>
          <p:nvPr/>
        </p:nvSpPr>
        <p:spPr>
          <a:xfrm>
            <a:off x="136357" y="364595"/>
            <a:ext cx="8558463" cy="338554"/>
          </a:xfrm>
          <a:prstGeom prst="rect">
            <a:avLst/>
          </a:prstGeom>
          <a:noFill/>
        </p:spPr>
        <p:txBody>
          <a:bodyPr wrap="square" rtlCol="0">
            <a:spAutoFit/>
          </a:bodyPr>
          <a:lstStyle/>
          <a:p>
            <a:r>
              <a:rPr lang="en-GB" sz="1600" dirty="0">
                <a:solidFill>
                  <a:schemeClr val="bg1"/>
                </a:solidFill>
              </a:rPr>
              <a:t>Coding on Application Object</a:t>
            </a:r>
            <a:endParaRPr lang="en-IN" sz="1600" dirty="0">
              <a:solidFill>
                <a:schemeClr val="bg1"/>
              </a:solidFill>
            </a:endParaRPr>
          </a:p>
        </p:txBody>
      </p:sp>
      <p:pic>
        <p:nvPicPr>
          <p:cNvPr id="8" name="Picture 7">
            <a:extLst>
              <a:ext uri="{FF2B5EF4-FFF2-40B4-BE49-F238E27FC236}">
                <a16:creationId xmlns:a16="http://schemas.microsoft.com/office/drawing/2014/main" id="{2C12851A-6518-7717-CF86-EBB61058CB36}"/>
              </a:ext>
            </a:extLst>
          </p:cNvPr>
          <p:cNvPicPr>
            <a:picLocks noChangeAspect="1"/>
          </p:cNvPicPr>
          <p:nvPr/>
        </p:nvPicPr>
        <p:blipFill>
          <a:blip r:embed="rId3"/>
          <a:stretch>
            <a:fillRect/>
          </a:stretch>
        </p:blipFill>
        <p:spPr>
          <a:xfrm>
            <a:off x="136357" y="743254"/>
            <a:ext cx="8799096" cy="2461473"/>
          </a:xfrm>
          <a:prstGeom prst="rect">
            <a:avLst/>
          </a:prstGeom>
        </p:spPr>
      </p:pic>
      <p:pic>
        <p:nvPicPr>
          <p:cNvPr id="14" name="Picture 13">
            <a:extLst>
              <a:ext uri="{FF2B5EF4-FFF2-40B4-BE49-F238E27FC236}">
                <a16:creationId xmlns:a16="http://schemas.microsoft.com/office/drawing/2014/main" id="{5B1906CA-D313-D580-113E-4396B46493C6}"/>
              </a:ext>
            </a:extLst>
          </p:cNvPr>
          <p:cNvPicPr>
            <a:picLocks noChangeAspect="1"/>
          </p:cNvPicPr>
          <p:nvPr/>
        </p:nvPicPr>
        <p:blipFill>
          <a:blip r:embed="rId4"/>
          <a:stretch>
            <a:fillRect/>
          </a:stretch>
        </p:blipFill>
        <p:spPr>
          <a:xfrm>
            <a:off x="136357" y="3325972"/>
            <a:ext cx="8799096" cy="3346615"/>
          </a:xfrm>
          <a:prstGeom prst="rect">
            <a:avLst/>
          </a:prstGeom>
        </p:spPr>
      </p:pic>
    </p:spTree>
    <p:extLst>
      <p:ext uri="{BB962C8B-B14F-4D97-AF65-F5344CB8AC3E}">
        <p14:creationId xmlns:p14="http://schemas.microsoft.com/office/powerpoint/2010/main" val="1344451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07AE3D-E002-6D51-8C8A-A24C8E538EA6}"/>
              </a:ext>
            </a:extLst>
          </p:cNvPr>
          <p:cNvPicPr>
            <a:picLocks noChangeAspect="1"/>
          </p:cNvPicPr>
          <p:nvPr/>
        </p:nvPicPr>
        <p:blipFill>
          <a:blip r:embed="rId2"/>
          <a:stretch>
            <a:fillRect/>
          </a:stretch>
        </p:blipFill>
        <p:spPr>
          <a:xfrm>
            <a:off x="0" y="0"/>
            <a:ext cx="9144000" cy="6858000"/>
          </a:xfrm>
          <a:prstGeom prst="rect">
            <a:avLst/>
          </a:prstGeom>
        </p:spPr>
      </p:pic>
      <p:sp>
        <p:nvSpPr>
          <p:cNvPr id="4" name="TextBox 3">
            <a:extLst>
              <a:ext uri="{FF2B5EF4-FFF2-40B4-BE49-F238E27FC236}">
                <a16:creationId xmlns:a16="http://schemas.microsoft.com/office/drawing/2014/main" id="{BE3D392B-BDFD-37E7-F766-AEAE5ABC0A39}"/>
              </a:ext>
            </a:extLst>
          </p:cNvPr>
          <p:cNvSpPr txBox="1"/>
          <p:nvPr/>
        </p:nvSpPr>
        <p:spPr>
          <a:xfrm>
            <a:off x="136357" y="341148"/>
            <a:ext cx="8558463" cy="369332"/>
          </a:xfrm>
          <a:prstGeom prst="rect">
            <a:avLst/>
          </a:prstGeom>
          <a:noFill/>
        </p:spPr>
        <p:txBody>
          <a:bodyPr wrap="square" rtlCol="0">
            <a:spAutoFit/>
          </a:bodyPr>
          <a:lstStyle/>
          <a:p>
            <a:r>
              <a:rPr lang="en-GB" dirty="0">
                <a:solidFill>
                  <a:schemeClr val="bg1"/>
                </a:solidFill>
              </a:rPr>
              <a:t>Link</a:t>
            </a:r>
            <a:endParaRPr lang="en-IN" dirty="0">
              <a:solidFill>
                <a:schemeClr val="bg1"/>
              </a:solidFill>
            </a:endParaRPr>
          </a:p>
        </p:txBody>
      </p:sp>
      <p:sp>
        <p:nvSpPr>
          <p:cNvPr id="2" name="TextBox 1">
            <a:extLst>
              <a:ext uri="{FF2B5EF4-FFF2-40B4-BE49-F238E27FC236}">
                <a16:creationId xmlns:a16="http://schemas.microsoft.com/office/drawing/2014/main" id="{D2C10265-E664-206A-E98A-E7E3B68F3849}"/>
              </a:ext>
            </a:extLst>
          </p:cNvPr>
          <p:cNvSpPr txBox="1"/>
          <p:nvPr/>
        </p:nvSpPr>
        <p:spPr>
          <a:xfrm>
            <a:off x="201637" y="733926"/>
            <a:ext cx="8318695" cy="523220"/>
          </a:xfrm>
          <a:prstGeom prst="rect">
            <a:avLst/>
          </a:prstGeom>
          <a:noFill/>
        </p:spPr>
        <p:txBody>
          <a:bodyPr wrap="square" rtlCol="0">
            <a:spAutoFit/>
          </a:bodyPr>
          <a:lstStyle/>
          <a:p>
            <a:r>
              <a:rPr lang="en-GB" sz="1400" dirty="0">
                <a:solidFill>
                  <a:schemeClr val="bg1"/>
                </a:solidFill>
              </a:rPr>
              <a:t>Identity – user object</a:t>
            </a:r>
          </a:p>
          <a:p>
            <a:r>
              <a:rPr lang="en-GB" sz="1400" dirty="0">
                <a:solidFill>
                  <a:schemeClr val="bg1"/>
                </a:solidFill>
              </a:rPr>
              <a:t>Account – user details in an application which is called as Link in technical terminology</a:t>
            </a:r>
            <a:endParaRPr lang="en-IN" sz="1400" dirty="0">
              <a:solidFill>
                <a:schemeClr val="bg1"/>
              </a:solidFill>
            </a:endParaRPr>
          </a:p>
        </p:txBody>
      </p:sp>
      <p:pic>
        <p:nvPicPr>
          <p:cNvPr id="6" name="Picture 5">
            <a:extLst>
              <a:ext uri="{FF2B5EF4-FFF2-40B4-BE49-F238E27FC236}">
                <a16:creationId xmlns:a16="http://schemas.microsoft.com/office/drawing/2014/main" id="{2EF0D2B7-1FF6-7918-D71A-B2000A03625F}"/>
              </a:ext>
            </a:extLst>
          </p:cNvPr>
          <p:cNvPicPr>
            <a:picLocks noChangeAspect="1"/>
          </p:cNvPicPr>
          <p:nvPr/>
        </p:nvPicPr>
        <p:blipFill>
          <a:blip r:embed="rId3"/>
          <a:stretch>
            <a:fillRect/>
          </a:stretch>
        </p:blipFill>
        <p:spPr>
          <a:xfrm>
            <a:off x="112541" y="2902634"/>
            <a:ext cx="8918917" cy="3784209"/>
          </a:xfrm>
          <a:prstGeom prst="rect">
            <a:avLst/>
          </a:prstGeom>
        </p:spPr>
      </p:pic>
      <p:sp>
        <p:nvSpPr>
          <p:cNvPr id="7" name="TextBox 6">
            <a:extLst>
              <a:ext uri="{FF2B5EF4-FFF2-40B4-BE49-F238E27FC236}">
                <a16:creationId xmlns:a16="http://schemas.microsoft.com/office/drawing/2014/main" id="{F6C86CEE-29AC-2A59-C282-379B7EB52B0F}"/>
              </a:ext>
            </a:extLst>
          </p:cNvPr>
          <p:cNvSpPr txBox="1"/>
          <p:nvPr/>
        </p:nvSpPr>
        <p:spPr>
          <a:xfrm>
            <a:off x="276665" y="1463040"/>
            <a:ext cx="8159261" cy="1384995"/>
          </a:xfrm>
          <a:prstGeom prst="rect">
            <a:avLst/>
          </a:prstGeom>
          <a:noFill/>
        </p:spPr>
        <p:txBody>
          <a:bodyPr wrap="square" rtlCol="0">
            <a:spAutoFit/>
          </a:bodyPr>
          <a:lstStyle/>
          <a:p>
            <a:pPr marL="285750" indent="-285750">
              <a:buFont typeface="Arial" panose="020B0604020202020204" pitchFamily="34" charset="0"/>
              <a:buChar char="•"/>
            </a:pPr>
            <a:r>
              <a:rPr lang="en-GB" sz="1400" dirty="0">
                <a:solidFill>
                  <a:schemeClr val="bg1"/>
                </a:solidFill>
              </a:rPr>
              <a:t>You can see user accounts in Identity cube for any user</a:t>
            </a:r>
            <a:r>
              <a:rPr lang="en-IN" sz="1400" dirty="0">
                <a:solidFill>
                  <a:schemeClr val="bg1"/>
                </a:solidFill>
              </a:rPr>
              <a:t> (or in other words)</a:t>
            </a:r>
          </a:p>
          <a:p>
            <a:pPr marL="285750" indent="-285750">
              <a:buFont typeface="Arial" panose="020B0604020202020204" pitchFamily="34" charset="0"/>
              <a:buChar char="•"/>
            </a:pPr>
            <a:r>
              <a:rPr lang="en-IN" sz="1400" dirty="0">
                <a:solidFill>
                  <a:schemeClr val="bg1"/>
                </a:solidFill>
              </a:rPr>
              <a:t>You can see what are all applications user has account/access</a:t>
            </a:r>
          </a:p>
          <a:p>
            <a:pPr marL="285750" indent="-285750">
              <a:buFont typeface="Arial" panose="020B0604020202020204" pitchFamily="34" charset="0"/>
              <a:buChar char="•"/>
            </a:pPr>
            <a:r>
              <a:rPr lang="en-IN" sz="1400" dirty="0">
                <a:solidFill>
                  <a:schemeClr val="bg1"/>
                </a:solidFill>
              </a:rPr>
              <a:t>If by any mistake some other user account is tagged, then you can simply move to different identity just by selecting the checkbox and click on Move account which will ask you to select the identity</a:t>
            </a:r>
          </a:p>
          <a:p>
            <a:pPr marL="285750" indent="-285750">
              <a:buFont typeface="Arial" panose="020B0604020202020204" pitchFamily="34" charset="0"/>
              <a:buChar char="•"/>
            </a:pPr>
            <a:endParaRPr lang="en-IN" sz="1400" dirty="0">
              <a:solidFill>
                <a:schemeClr val="bg1"/>
              </a:solidFill>
            </a:endParaRPr>
          </a:p>
          <a:p>
            <a:r>
              <a:rPr lang="en-IN" sz="1400" dirty="0">
                <a:solidFill>
                  <a:schemeClr val="bg1"/>
                </a:solidFill>
              </a:rPr>
              <a:t>Table name for link object is </a:t>
            </a:r>
            <a:r>
              <a:rPr lang="en-IN" sz="1400" b="1" dirty="0" err="1">
                <a:solidFill>
                  <a:schemeClr val="accent5">
                    <a:lumMod val="75000"/>
                  </a:schemeClr>
                </a:solidFill>
                <a:highlight>
                  <a:srgbClr val="FFFF00"/>
                </a:highlight>
              </a:rPr>
              <a:t>spt_link</a:t>
            </a:r>
            <a:endParaRPr lang="en-IN" sz="1400" b="1" dirty="0">
              <a:solidFill>
                <a:schemeClr val="accent5">
                  <a:lumMod val="75000"/>
                </a:schemeClr>
              </a:solidFill>
              <a:highlight>
                <a:srgbClr val="FFFF00"/>
              </a:highlight>
            </a:endParaRPr>
          </a:p>
        </p:txBody>
      </p:sp>
    </p:spTree>
    <p:extLst>
      <p:ext uri="{BB962C8B-B14F-4D97-AF65-F5344CB8AC3E}">
        <p14:creationId xmlns:p14="http://schemas.microsoft.com/office/powerpoint/2010/main" val="2237636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07AE3D-E002-6D51-8C8A-A24C8E538EA6}"/>
              </a:ext>
            </a:extLst>
          </p:cNvPr>
          <p:cNvPicPr>
            <a:picLocks noChangeAspect="1"/>
          </p:cNvPicPr>
          <p:nvPr/>
        </p:nvPicPr>
        <p:blipFill>
          <a:blip r:embed="rId2"/>
          <a:stretch>
            <a:fillRect/>
          </a:stretch>
        </p:blipFill>
        <p:spPr>
          <a:xfrm>
            <a:off x="0" y="0"/>
            <a:ext cx="9144000" cy="6858000"/>
          </a:xfrm>
          <a:prstGeom prst="rect">
            <a:avLst/>
          </a:prstGeom>
        </p:spPr>
      </p:pic>
      <p:sp>
        <p:nvSpPr>
          <p:cNvPr id="4" name="TextBox 3">
            <a:extLst>
              <a:ext uri="{FF2B5EF4-FFF2-40B4-BE49-F238E27FC236}">
                <a16:creationId xmlns:a16="http://schemas.microsoft.com/office/drawing/2014/main" id="{BE3D392B-BDFD-37E7-F766-AEAE5ABC0A39}"/>
              </a:ext>
            </a:extLst>
          </p:cNvPr>
          <p:cNvSpPr txBox="1"/>
          <p:nvPr/>
        </p:nvSpPr>
        <p:spPr>
          <a:xfrm>
            <a:off x="136357" y="341148"/>
            <a:ext cx="8558463" cy="369332"/>
          </a:xfrm>
          <a:prstGeom prst="rect">
            <a:avLst/>
          </a:prstGeom>
          <a:noFill/>
        </p:spPr>
        <p:txBody>
          <a:bodyPr wrap="square" rtlCol="0">
            <a:spAutoFit/>
          </a:bodyPr>
          <a:lstStyle/>
          <a:p>
            <a:r>
              <a:rPr lang="en-GB" dirty="0">
                <a:solidFill>
                  <a:schemeClr val="bg1"/>
                </a:solidFill>
              </a:rPr>
              <a:t>Link object in Debug</a:t>
            </a:r>
            <a:endParaRPr lang="en-IN" dirty="0">
              <a:solidFill>
                <a:schemeClr val="bg1"/>
              </a:solidFill>
            </a:endParaRPr>
          </a:p>
        </p:txBody>
      </p:sp>
      <p:sp>
        <p:nvSpPr>
          <p:cNvPr id="7" name="TextBox 6">
            <a:extLst>
              <a:ext uri="{FF2B5EF4-FFF2-40B4-BE49-F238E27FC236}">
                <a16:creationId xmlns:a16="http://schemas.microsoft.com/office/drawing/2014/main" id="{F6C86CEE-29AC-2A59-C282-379B7EB52B0F}"/>
              </a:ext>
            </a:extLst>
          </p:cNvPr>
          <p:cNvSpPr txBox="1"/>
          <p:nvPr/>
        </p:nvSpPr>
        <p:spPr>
          <a:xfrm>
            <a:off x="276665" y="815930"/>
            <a:ext cx="8159261" cy="523220"/>
          </a:xfrm>
          <a:prstGeom prst="rect">
            <a:avLst/>
          </a:prstGeom>
          <a:noFill/>
        </p:spPr>
        <p:txBody>
          <a:bodyPr wrap="square" rtlCol="0">
            <a:spAutoFit/>
          </a:bodyPr>
          <a:lstStyle/>
          <a:p>
            <a:pPr marL="285750" indent="-285750">
              <a:buFont typeface="Arial" panose="020B0604020202020204" pitchFamily="34" charset="0"/>
              <a:buChar char="•"/>
            </a:pPr>
            <a:r>
              <a:rPr lang="en-GB" sz="1400" dirty="0">
                <a:solidFill>
                  <a:schemeClr val="bg1"/>
                </a:solidFill>
              </a:rPr>
              <a:t>There is no separate object representation for link</a:t>
            </a:r>
          </a:p>
          <a:p>
            <a:pPr marL="285750" indent="-285750">
              <a:buFont typeface="Arial" panose="020B0604020202020204" pitchFamily="34" charset="0"/>
              <a:buChar char="•"/>
            </a:pPr>
            <a:r>
              <a:rPr lang="en-GB" sz="1400" dirty="0">
                <a:solidFill>
                  <a:schemeClr val="bg1"/>
                </a:solidFill>
              </a:rPr>
              <a:t>You can view link in Identity object itself.</a:t>
            </a:r>
            <a:endParaRPr lang="en-IN" sz="1400" dirty="0">
              <a:solidFill>
                <a:schemeClr val="bg1"/>
              </a:solidFill>
            </a:endParaRPr>
          </a:p>
        </p:txBody>
      </p:sp>
      <p:pic>
        <p:nvPicPr>
          <p:cNvPr id="8" name="Picture 7">
            <a:extLst>
              <a:ext uri="{FF2B5EF4-FFF2-40B4-BE49-F238E27FC236}">
                <a16:creationId xmlns:a16="http://schemas.microsoft.com/office/drawing/2014/main" id="{AB77508F-5690-4CBD-12FD-1D994BDF520F}"/>
              </a:ext>
            </a:extLst>
          </p:cNvPr>
          <p:cNvPicPr>
            <a:picLocks noChangeAspect="1"/>
          </p:cNvPicPr>
          <p:nvPr/>
        </p:nvPicPr>
        <p:blipFill>
          <a:blip r:embed="rId3"/>
          <a:stretch>
            <a:fillRect/>
          </a:stretch>
        </p:blipFill>
        <p:spPr>
          <a:xfrm>
            <a:off x="173497" y="1373951"/>
            <a:ext cx="8787171" cy="5350355"/>
          </a:xfrm>
          <a:prstGeom prst="rect">
            <a:avLst/>
          </a:prstGeom>
        </p:spPr>
      </p:pic>
    </p:spTree>
    <p:extLst>
      <p:ext uri="{BB962C8B-B14F-4D97-AF65-F5344CB8AC3E}">
        <p14:creationId xmlns:p14="http://schemas.microsoft.com/office/powerpoint/2010/main" val="124124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07AE3D-E002-6D51-8C8A-A24C8E538EA6}"/>
              </a:ext>
            </a:extLst>
          </p:cNvPr>
          <p:cNvPicPr>
            <a:picLocks noChangeAspect="1"/>
          </p:cNvPicPr>
          <p:nvPr/>
        </p:nvPicPr>
        <p:blipFill>
          <a:blip r:embed="rId2"/>
          <a:stretch>
            <a:fillRect/>
          </a:stretch>
        </p:blipFill>
        <p:spPr>
          <a:xfrm>
            <a:off x="0" y="0"/>
            <a:ext cx="9144000" cy="6858000"/>
          </a:xfrm>
          <a:prstGeom prst="rect">
            <a:avLst/>
          </a:prstGeom>
        </p:spPr>
      </p:pic>
      <p:sp>
        <p:nvSpPr>
          <p:cNvPr id="4" name="TextBox 3">
            <a:extLst>
              <a:ext uri="{FF2B5EF4-FFF2-40B4-BE49-F238E27FC236}">
                <a16:creationId xmlns:a16="http://schemas.microsoft.com/office/drawing/2014/main" id="{BE3D392B-BDFD-37E7-F766-AEAE5ABC0A39}"/>
              </a:ext>
            </a:extLst>
          </p:cNvPr>
          <p:cNvSpPr txBox="1"/>
          <p:nvPr/>
        </p:nvSpPr>
        <p:spPr>
          <a:xfrm>
            <a:off x="136357" y="341148"/>
            <a:ext cx="8558463" cy="369332"/>
          </a:xfrm>
          <a:prstGeom prst="rect">
            <a:avLst/>
          </a:prstGeom>
          <a:noFill/>
        </p:spPr>
        <p:txBody>
          <a:bodyPr wrap="square" rtlCol="0">
            <a:spAutoFit/>
          </a:bodyPr>
          <a:lstStyle/>
          <a:p>
            <a:r>
              <a:rPr lang="en-GB" dirty="0">
                <a:solidFill>
                  <a:schemeClr val="bg1"/>
                </a:solidFill>
              </a:rPr>
              <a:t>Coding for Link object</a:t>
            </a:r>
            <a:endParaRPr lang="en-IN" dirty="0">
              <a:solidFill>
                <a:schemeClr val="bg1"/>
              </a:solidFill>
            </a:endParaRPr>
          </a:p>
        </p:txBody>
      </p:sp>
      <p:sp>
        <p:nvSpPr>
          <p:cNvPr id="7" name="TextBox 6">
            <a:extLst>
              <a:ext uri="{FF2B5EF4-FFF2-40B4-BE49-F238E27FC236}">
                <a16:creationId xmlns:a16="http://schemas.microsoft.com/office/drawing/2014/main" id="{F6C86CEE-29AC-2A59-C282-379B7EB52B0F}"/>
              </a:ext>
            </a:extLst>
          </p:cNvPr>
          <p:cNvSpPr txBox="1"/>
          <p:nvPr/>
        </p:nvSpPr>
        <p:spPr>
          <a:xfrm>
            <a:off x="276665" y="703394"/>
            <a:ext cx="8159261" cy="1169551"/>
          </a:xfrm>
          <a:prstGeom prst="rect">
            <a:avLst/>
          </a:prstGeom>
          <a:noFill/>
        </p:spPr>
        <p:txBody>
          <a:bodyPr wrap="square" rtlCol="0">
            <a:spAutoFit/>
          </a:bodyPr>
          <a:lstStyle/>
          <a:p>
            <a:pPr marL="285750" indent="-285750">
              <a:buFont typeface="Arial" panose="020B0604020202020204" pitchFamily="34" charset="0"/>
              <a:buChar char="•"/>
            </a:pPr>
            <a:r>
              <a:rPr lang="en-GB" sz="1400" dirty="0">
                <a:solidFill>
                  <a:schemeClr val="bg1"/>
                </a:solidFill>
              </a:rPr>
              <a:t>Unlike creating Identity/Application object, we don’t create link object.</a:t>
            </a:r>
          </a:p>
          <a:p>
            <a:pPr marL="285750" indent="-285750">
              <a:buFont typeface="Arial" panose="020B0604020202020204" pitchFamily="34" charset="0"/>
              <a:buChar char="•"/>
            </a:pPr>
            <a:r>
              <a:rPr lang="en-GB" sz="1400" dirty="0">
                <a:solidFill>
                  <a:schemeClr val="bg1"/>
                </a:solidFill>
              </a:rPr>
              <a:t>We fetch link object from an identity</a:t>
            </a:r>
          </a:p>
          <a:p>
            <a:pPr marL="285750" indent="-285750">
              <a:buFont typeface="Arial" panose="020B0604020202020204" pitchFamily="34" charset="0"/>
              <a:buChar char="•"/>
            </a:pPr>
            <a:r>
              <a:rPr lang="en-GB" sz="1400" dirty="0">
                <a:solidFill>
                  <a:schemeClr val="bg1"/>
                </a:solidFill>
              </a:rPr>
              <a:t>But in case you need to create a link object, then you need to know the id of that link</a:t>
            </a:r>
          </a:p>
          <a:p>
            <a:pPr marL="285750" indent="-285750">
              <a:buFont typeface="Arial" panose="020B0604020202020204" pitchFamily="34" charset="0"/>
              <a:buChar char="•"/>
            </a:pPr>
            <a:r>
              <a:rPr lang="en-GB" sz="1400" dirty="0">
                <a:solidFill>
                  <a:schemeClr val="bg1"/>
                </a:solidFill>
              </a:rPr>
              <a:t>You will come across this when you are dealing with link objects in Custom forms</a:t>
            </a:r>
          </a:p>
          <a:p>
            <a:pPr marL="285750" indent="-285750">
              <a:buFont typeface="Arial" panose="020B0604020202020204" pitchFamily="34" charset="0"/>
              <a:buChar char="•"/>
            </a:pPr>
            <a:r>
              <a:rPr lang="en-GB" sz="1400" dirty="0">
                <a:solidFill>
                  <a:schemeClr val="bg1"/>
                </a:solidFill>
              </a:rPr>
              <a:t>Since there is no name for link object, we can’t use </a:t>
            </a:r>
            <a:r>
              <a:rPr lang="en-GB" sz="1400" dirty="0">
                <a:solidFill>
                  <a:schemeClr val="accent5">
                    <a:lumMod val="75000"/>
                  </a:schemeClr>
                </a:solidFill>
                <a:highlight>
                  <a:srgbClr val="FFFF00"/>
                </a:highlight>
              </a:rPr>
              <a:t>goByName</a:t>
            </a:r>
            <a:r>
              <a:rPr lang="en-GB" sz="1400" dirty="0">
                <a:solidFill>
                  <a:schemeClr val="bg1"/>
                </a:solidFill>
              </a:rPr>
              <a:t> method</a:t>
            </a:r>
            <a:endParaRPr lang="en-IN" sz="1400" dirty="0">
              <a:solidFill>
                <a:schemeClr val="bg1"/>
              </a:solidFill>
            </a:endParaRPr>
          </a:p>
        </p:txBody>
      </p:sp>
      <p:pic>
        <p:nvPicPr>
          <p:cNvPr id="9" name="Picture 8">
            <a:extLst>
              <a:ext uri="{FF2B5EF4-FFF2-40B4-BE49-F238E27FC236}">
                <a16:creationId xmlns:a16="http://schemas.microsoft.com/office/drawing/2014/main" id="{12D41D8E-F5C4-C523-786F-34FA9DB59678}"/>
              </a:ext>
            </a:extLst>
          </p:cNvPr>
          <p:cNvPicPr>
            <a:picLocks noChangeAspect="1"/>
          </p:cNvPicPr>
          <p:nvPr/>
        </p:nvPicPr>
        <p:blipFill>
          <a:blip r:embed="rId3"/>
          <a:stretch>
            <a:fillRect/>
          </a:stretch>
        </p:blipFill>
        <p:spPr>
          <a:xfrm>
            <a:off x="218006" y="3899319"/>
            <a:ext cx="8684928" cy="2820349"/>
          </a:xfrm>
          <a:prstGeom prst="rect">
            <a:avLst/>
          </a:prstGeom>
        </p:spPr>
      </p:pic>
      <p:pic>
        <p:nvPicPr>
          <p:cNvPr id="11" name="Picture 10">
            <a:extLst>
              <a:ext uri="{FF2B5EF4-FFF2-40B4-BE49-F238E27FC236}">
                <a16:creationId xmlns:a16="http://schemas.microsoft.com/office/drawing/2014/main" id="{01562469-738E-E504-D479-980E6E2BF9FB}"/>
              </a:ext>
            </a:extLst>
          </p:cNvPr>
          <p:cNvPicPr>
            <a:picLocks noChangeAspect="1"/>
          </p:cNvPicPr>
          <p:nvPr/>
        </p:nvPicPr>
        <p:blipFill>
          <a:blip r:embed="rId4"/>
          <a:stretch>
            <a:fillRect/>
          </a:stretch>
        </p:blipFill>
        <p:spPr>
          <a:xfrm>
            <a:off x="215188" y="1937304"/>
            <a:ext cx="8647455" cy="1895489"/>
          </a:xfrm>
          <a:prstGeom prst="rect">
            <a:avLst/>
          </a:prstGeom>
        </p:spPr>
      </p:pic>
    </p:spTree>
    <p:extLst>
      <p:ext uri="{BB962C8B-B14F-4D97-AF65-F5344CB8AC3E}">
        <p14:creationId xmlns:p14="http://schemas.microsoft.com/office/powerpoint/2010/main" val="2885484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07AE3D-E002-6D51-8C8A-A24C8E538EA6}"/>
              </a:ext>
            </a:extLst>
          </p:cNvPr>
          <p:cNvPicPr>
            <a:picLocks noChangeAspect="1"/>
          </p:cNvPicPr>
          <p:nvPr/>
        </p:nvPicPr>
        <p:blipFill>
          <a:blip r:embed="rId2"/>
          <a:stretch>
            <a:fillRect/>
          </a:stretch>
        </p:blipFill>
        <p:spPr>
          <a:xfrm>
            <a:off x="0" y="0"/>
            <a:ext cx="9144000" cy="6858000"/>
          </a:xfrm>
          <a:prstGeom prst="rect">
            <a:avLst/>
          </a:prstGeom>
        </p:spPr>
      </p:pic>
      <p:sp>
        <p:nvSpPr>
          <p:cNvPr id="4" name="TextBox 3">
            <a:extLst>
              <a:ext uri="{FF2B5EF4-FFF2-40B4-BE49-F238E27FC236}">
                <a16:creationId xmlns:a16="http://schemas.microsoft.com/office/drawing/2014/main" id="{BE3D392B-BDFD-37E7-F766-AEAE5ABC0A39}"/>
              </a:ext>
            </a:extLst>
          </p:cNvPr>
          <p:cNvSpPr txBox="1"/>
          <p:nvPr/>
        </p:nvSpPr>
        <p:spPr>
          <a:xfrm>
            <a:off x="136357" y="341148"/>
            <a:ext cx="8558463" cy="369332"/>
          </a:xfrm>
          <a:prstGeom prst="rect">
            <a:avLst/>
          </a:prstGeom>
          <a:noFill/>
        </p:spPr>
        <p:txBody>
          <a:bodyPr wrap="square" rtlCol="0">
            <a:spAutoFit/>
          </a:bodyPr>
          <a:lstStyle/>
          <a:p>
            <a:r>
              <a:rPr lang="en-GB" dirty="0">
                <a:solidFill>
                  <a:schemeClr val="bg1"/>
                </a:solidFill>
              </a:rPr>
              <a:t>Coding for Link object</a:t>
            </a:r>
            <a:endParaRPr lang="en-IN" dirty="0">
              <a:solidFill>
                <a:schemeClr val="bg1"/>
              </a:solidFill>
            </a:endParaRPr>
          </a:p>
        </p:txBody>
      </p:sp>
      <p:sp>
        <p:nvSpPr>
          <p:cNvPr id="7" name="TextBox 6">
            <a:extLst>
              <a:ext uri="{FF2B5EF4-FFF2-40B4-BE49-F238E27FC236}">
                <a16:creationId xmlns:a16="http://schemas.microsoft.com/office/drawing/2014/main" id="{F6C86CEE-29AC-2A59-C282-379B7EB52B0F}"/>
              </a:ext>
            </a:extLst>
          </p:cNvPr>
          <p:cNvSpPr txBox="1"/>
          <p:nvPr/>
        </p:nvSpPr>
        <p:spPr>
          <a:xfrm>
            <a:off x="276665" y="703394"/>
            <a:ext cx="8159261" cy="307777"/>
          </a:xfrm>
          <a:prstGeom prst="rect">
            <a:avLst/>
          </a:prstGeom>
          <a:noFill/>
        </p:spPr>
        <p:txBody>
          <a:bodyPr wrap="square" rtlCol="0">
            <a:spAutoFit/>
          </a:bodyPr>
          <a:lstStyle/>
          <a:p>
            <a:pPr marL="285750" indent="-285750">
              <a:buFont typeface="Arial" panose="020B0604020202020204" pitchFamily="34" charset="0"/>
              <a:buChar char="•"/>
            </a:pPr>
            <a:r>
              <a:rPr lang="en-GB" sz="1400" dirty="0">
                <a:solidFill>
                  <a:schemeClr val="bg1"/>
                </a:solidFill>
              </a:rPr>
              <a:t>We can fetch all the links(accounts) for a user</a:t>
            </a:r>
          </a:p>
        </p:txBody>
      </p:sp>
      <p:pic>
        <p:nvPicPr>
          <p:cNvPr id="6" name="Picture 5">
            <a:extLst>
              <a:ext uri="{FF2B5EF4-FFF2-40B4-BE49-F238E27FC236}">
                <a16:creationId xmlns:a16="http://schemas.microsoft.com/office/drawing/2014/main" id="{E4EAF5E4-F00C-294B-B890-EBCFD2A7D12D}"/>
              </a:ext>
            </a:extLst>
          </p:cNvPr>
          <p:cNvPicPr>
            <a:picLocks noChangeAspect="1"/>
          </p:cNvPicPr>
          <p:nvPr/>
        </p:nvPicPr>
        <p:blipFill>
          <a:blip r:embed="rId3"/>
          <a:stretch>
            <a:fillRect/>
          </a:stretch>
        </p:blipFill>
        <p:spPr>
          <a:xfrm>
            <a:off x="257143" y="968602"/>
            <a:ext cx="8629713" cy="2343167"/>
          </a:xfrm>
          <a:prstGeom prst="rect">
            <a:avLst/>
          </a:prstGeom>
        </p:spPr>
      </p:pic>
      <p:pic>
        <p:nvPicPr>
          <p:cNvPr id="10" name="Picture 9">
            <a:extLst>
              <a:ext uri="{FF2B5EF4-FFF2-40B4-BE49-F238E27FC236}">
                <a16:creationId xmlns:a16="http://schemas.microsoft.com/office/drawing/2014/main" id="{FA6B6536-F569-9ADC-3EB8-4E1140C91C4B}"/>
              </a:ext>
            </a:extLst>
          </p:cNvPr>
          <p:cNvPicPr>
            <a:picLocks noChangeAspect="1"/>
          </p:cNvPicPr>
          <p:nvPr/>
        </p:nvPicPr>
        <p:blipFill>
          <a:blip r:embed="rId4"/>
          <a:stretch>
            <a:fillRect/>
          </a:stretch>
        </p:blipFill>
        <p:spPr>
          <a:xfrm>
            <a:off x="257143" y="3429000"/>
            <a:ext cx="8629714" cy="3229708"/>
          </a:xfrm>
          <a:prstGeom prst="rect">
            <a:avLst/>
          </a:prstGeom>
        </p:spPr>
      </p:pic>
    </p:spTree>
    <p:extLst>
      <p:ext uri="{BB962C8B-B14F-4D97-AF65-F5344CB8AC3E}">
        <p14:creationId xmlns:p14="http://schemas.microsoft.com/office/powerpoint/2010/main" val="31886019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648</TotalTime>
  <Words>645</Words>
  <Application>Microsoft Office PowerPoint</Application>
  <PresentationFormat>On-screen Show (4:3)</PresentationFormat>
  <Paragraphs>70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Mummadi</dc:creator>
  <cp:lastModifiedBy>Krishna Mummadi</cp:lastModifiedBy>
  <cp:revision>40</cp:revision>
  <dcterms:created xsi:type="dcterms:W3CDTF">2022-09-24T13:38:10Z</dcterms:created>
  <dcterms:modified xsi:type="dcterms:W3CDTF">2022-10-11T20:31:56Z</dcterms:modified>
</cp:coreProperties>
</file>