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5;p7"/>
          <p:cNvSpPr/>
          <p:nvPr/>
        </p:nvSpPr>
        <p:spPr>
          <a:xfrm>
            <a:off x="0" y="0"/>
            <a:ext cx="9144000" cy="838200"/>
          </a:xfrm>
          <a:prstGeom prst="rect">
            <a:avLst/>
          </a:prstGeom>
          <a:solidFill>
            <a:srgbClr val="FF3300"/>
          </a:solidFill>
          <a:ln w="12700">
            <a:miter lim="400000"/>
          </a:ln>
        </p:spPr>
        <p:txBody>
          <a:bodyPr lIns="45719" rIns="45719" anchor="ctr"/>
          <a:lstStyle/>
          <a:p>
            <a:pPr>
              <a:defRPr sz="1800">
                <a:latin typeface="Calibri"/>
                <a:ea typeface="Calibri"/>
                <a:cs typeface="Calibri"/>
                <a:sym typeface="Calibri"/>
              </a:defRPr>
            </a:pPr>
            <a:endParaRPr/>
          </a:p>
        </p:txBody>
      </p:sp>
      <p:sp>
        <p:nvSpPr>
          <p:cNvPr id="3" name="Google Shape;16;p7"/>
          <p:cNvSpPr/>
          <p:nvPr/>
        </p:nvSpPr>
        <p:spPr>
          <a:xfrm rot="10800000" flipH="1">
            <a:off x="0" y="6705599"/>
            <a:ext cx="9144000" cy="198117"/>
          </a:xfrm>
          <a:prstGeom prst="rect">
            <a:avLst/>
          </a:prstGeom>
          <a:solidFill>
            <a:srgbClr val="FF0000"/>
          </a:solidFill>
          <a:ln w="12700">
            <a:miter lim="400000"/>
          </a:ln>
        </p:spPr>
        <p:txBody>
          <a:bodyPr lIns="45719" rIns="45719" anchor="ctr"/>
          <a:lstStyle/>
          <a:p>
            <a:pPr>
              <a:defRPr sz="1800">
                <a:latin typeface="Calibri"/>
                <a:ea typeface="Calibri"/>
                <a:cs typeface="Calibri"/>
                <a:sym typeface="Calibri"/>
              </a:defRPr>
            </a:pPr>
            <a:endParaRPr/>
          </a:p>
        </p:txBody>
      </p:sp>
      <p:pic>
        <p:nvPicPr>
          <p:cNvPr id="4" name="Google Shape;17;p7" descr="Google Shape;17;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pic>
        <p:nvPicPr>
          <p:cNvPr id="5" name="Google Shape;18;p7" descr="Google Shape;18;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9" name="Google Shape;19;p7"/>
          <p:cNvGrpSpPr/>
          <p:nvPr/>
        </p:nvGrpSpPr>
        <p:grpSpPr>
          <a:xfrm>
            <a:off x="6146800" y="0"/>
            <a:ext cx="2997200" cy="876301"/>
            <a:chOff x="0" y="0"/>
            <a:chExt cx="2997200" cy="876300"/>
          </a:xfrm>
        </p:grpSpPr>
        <p:sp>
          <p:nvSpPr>
            <p:cNvPr id="6" name="Google Shape;20;p7"/>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7" name="Google Shape;21;p7" descr="Google Shape;21;p7"/>
            <p:cNvPicPr>
              <a:picLocks noChangeAspect="1"/>
            </p:cNvPicPr>
            <p:nvPr/>
          </p:nvPicPr>
          <p:blipFill>
            <a:blip r:embed="rId3"/>
            <a:srcRect b="10713"/>
            <a:stretch>
              <a:fillRect/>
            </a:stretch>
          </p:blipFill>
          <p:spPr>
            <a:xfrm>
              <a:off x="406399" y="228600"/>
              <a:ext cx="2057401" cy="635000"/>
            </a:xfrm>
            <a:prstGeom prst="rect">
              <a:avLst/>
            </a:prstGeom>
            <a:ln w="12700" cap="flat">
              <a:noFill/>
              <a:miter lim="400000"/>
            </a:ln>
            <a:effectLst/>
          </p:spPr>
        </p:pic>
        <p:sp>
          <p:nvSpPr>
            <p:cNvPr id="8" name="Google Shape;22;p7"/>
            <p:cNvSpPr/>
            <p:nvPr/>
          </p:nvSpPr>
          <p:spPr>
            <a:xfrm>
              <a:off x="380999" y="190500"/>
              <a:ext cx="2076451" cy="6858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0" name="Google Shape;23;p7" descr="Google Shape;23;p7"/>
          <p:cNvPicPr>
            <a:picLocks noChangeAspect="1"/>
          </p:cNvPicPr>
          <p:nvPr/>
        </p:nvPicPr>
        <p:blipFill>
          <a:blip r:embed="rId4"/>
          <a:stretch>
            <a:fillRect/>
          </a:stretch>
        </p:blipFill>
        <p:spPr>
          <a:xfrm>
            <a:off x="6553200" y="228600"/>
            <a:ext cx="1920875" cy="609600"/>
          </a:xfrm>
          <a:prstGeom prst="rect">
            <a:avLst/>
          </a:prstGeom>
          <a:ln w="12700">
            <a:miter lim="400000"/>
          </a:ln>
        </p:spPr>
      </p:pic>
      <p:pic>
        <p:nvPicPr>
          <p:cNvPr id="11" name="Google Shape;25;p8" descr="Google Shape;25;p8"/>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15" name="Google Shape;26;p8"/>
          <p:cNvGrpSpPr/>
          <p:nvPr/>
        </p:nvGrpSpPr>
        <p:grpSpPr>
          <a:xfrm>
            <a:off x="6146800" y="0"/>
            <a:ext cx="2997200" cy="876301"/>
            <a:chOff x="0" y="0"/>
            <a:chExt cx="2997200" cy="876300"/>
          </a:xfrm>
        </p:grpSpPr>
        <p:sp>
          <p:nvSpPr>
            <p:cNvPr id="12" name="Google Shape;27;p8"/>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13" name="Google Shape;28;p8" descr="Google Shape;28;p8"/>
            <p:cNvPicPr>
              <a:picLocks noChangeAspect="1"/>
            </p:cNvPicPr>
            <p:nvPr/>
          </p:nvPicPr>
          <p:blipFill>
            <a:blip r:embed="rId3"/>
            <a:srcRect b="10713"/>
            <a:stretch>
              <a:fillRect/>
            </a:stretch>
          </p:blipFill>
          <p:spPr>
            <a:xfrm>
              <a:off x="406399" y="228600"/>
              <a:ext cx="2057401" cy="635000"/>
            </a:xfrm>
            <a:prstGeom prst="rect">
              <a:avLst/>
            </a:prstGeom>
            <a:ln w="12700" cap="flat">
              <a:noFill/>
              <a:miter lim="400000"/>
            </a:ln>
            <a:effectLst/>
          </p:spPr>
        </p:pic>
        <p:sp>
          <p:nvSpPr>
            <p:cNvPr id="14" name="Google Shape;29;p8"/>
            <p:cNvSpPr/>
            <p:nvPr/>
          </p:nvSpPr>
          <p:spPr>
            <a:xfrm>
              <a:off x="380999" y="190500"/>
              <a:ext cx="2076451" cy="6858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6" name="Google Shape;30;p8" descr="Google Shape;30;p8"/>
          <p:cNvPicPr>
            <a:picLocks noChangeAspect="1"/>
          </p:cNvPicPr>
          <p:nvPr/>
        </p:nvPicPr>
        <p:blipFill>
          <a:blip r:embed="rId4"/>
          <a:stretch>
            <a:fillRect/>
          </a:stretch>
        </p:blipFill>
        <p:spPr>
          <a:xfrm>
            <a:off x="6553200" y="228600"/>
            <a:ext cx="1920875" cy="609600"/>
          </a:xfrm>
          <a:prstGeom prst="rect">
            <a:avLst/>
          </a:prstGeom>
          <a:ln w="12700">
            <a:miter lim="400000"/>
          </a:ln>
        </p:spPr>
      </p:pic>
      <p:sp>
        <p:nvSpPr>
          <p:cNvPr id="17" name="Title Text"/>
          <p:cNvSpPr txBox="1">
            <a:spLocks noGrp="1"/>
          </p:cNvSpPr>
          <p:nvPr>
            <p:ph type="title"/>
          </p:nvPr>
        </p:nvSpPr>
        <p:spPr>
          <a:xfrm>
            <a:off x="0" y="0"/>
            <a:ext cx="6477000" cy="83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normAutofit/>
          </a:bodyPr>
          <a:lstStyle/>
          <a:p>
            <a:r>
              <a:t>Title Text</a:t>
            </a:r>
          </a:p>
        </p:txBody>
      </p:sp>
      <p:sp>
        <p:nvSpPr>
          <p:cNvPr id="18" name="Body Level One…"/>
          <p:cNvSpPr txBox="1">
            <a:spLocks noGrp="1"/>
          </p:cNvSpPr>
          <p:nvPr>
            <p:ph type="body" idx="1"/>
          </p:nvPr>
        </p:nvSpPr>
        <p:spPr>
          <a:xfrm>
            <a:off x="457200" y="13716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47;p1"/>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38" name="Google Shape;48;p1"/>
          <p:cNvSpPr txBox="1"/>
          <p:nvPr/>
        </p:nvSpPr>
        <p:spPr>
          <a:xfrm>
            <a:off x="58324" y="-365995"/>
            <a:ext cx="9027352" cy="66532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3099" tIns="33099" rIns="33099" bIns="33099" anchor="ctr">
            <a:spAutoFit/>
          </a:bodyPr>
          <a:lstStyle/>
          <a:p>
            <a:pPr algn="ctr">
              <a:defRPr sz="3200" b="1">
                <a:solidFill>
                  <a:srgbClr val="FF0000"/>
                </a:solidFill>
                <a:latin typeface="Candara"/>
                <a:ea typeface="Candara"/>
                <a:cs typeface="Candara"/>
                <a:sym typeface="Candara"/>
              </a:defRPr>
            </a:pPr>
            <a:endParaRPr dirty="0"/>
          </a:p>
          <a:p>
            <a:pPr algn="ctr">
              <a:defRPr sz="3800">
                <a:solidFill>
                  <a:srgbClr val="FF0000"/>
                </a:solidFill>
                <a:latin typeface="Chalkduster"/>
                <a:ea typeface="Chalkduster"/>
                <a:cs typeface="Chalkduster"/>
                <a:sym typeface="Chalkduster"/>
              </a:defRPr>
            </a:pPr>
            <a:endParaRPr sz="3200" b="1" dirty="0">
              <a:latin typeface="Candara"/>
              <a:ea typeface="Candara"/>
              <a:cs typeface="Candara"/>
              <a:sym typeface="Candara"/>
            </a:endParaRPr>
          </a:p>
          <a:p>
            <a:pPr algn="ctr">
              <a:defRPr sz="3800">
                <a:solidFill>
                  <a:srgbClr val="FF0000"/>
                </a:solidFill>
                <a:latin typeface="Chalkduster"/>
                <a:ea typeface="Chalkduster"/>
                <a:cs typeface="Chalkduster"/>
                <a:sym typeface="Chalkduster"/>
              </a:defRPr>
            </a:pPr>
            <a:endParaRPr sz="3200" b="1" dirty="0">
              <a:latin typeface="Candara"/>
              <a:ea typeface="Candara"/>
              <a:cs typeface="Candara"/>
              <a:sym typeface="Candara"/>
            </a:endParaRPr>
          </a:p>
          <a:p>
            <a:pPr algn="ctr">
              <a:defRPr sz="3800">
                <a:solidFill>
                  <a:srgbClr val="FF0000"/>
                </a:solidFill>
                <a:latin typeface="Chalkduster"/>
                <a:ea typeface="Chalkduster"/>
                <a:cs typeface="Chalkduster"/>
                <a:sym typeface="Chalkduster"/>
              </a:defRPr>
            </a:pPr>
            <a:endParaRPr sz="3200" b="1" dirty="0">
              <a:latin typeface="Candara"/>
              <a:ea typeface="Candara"/>
              <a:cs typeface="Candara"/>
              <a:sym typeface="Candara"/>
            </a:endParaRPr>
          </a:p>
          <a:p>
            <a:pPr algn="ctr">
              <a:defRPr sz="3800">
                <a:solidFill>
                  <a:srgbClr val="FF0000"/>
                </a:solidFill>
                <a:latin typeface="Chalkduster"/>
                <a:ea typeface="Chalkduster"/>
                <a:cs typeface="Chalkduster"/>
                <a:sym typeface="Chalkduster"/>
              </a:defRPr>
            </a:pPr>
            <a:r>
              <a:rPr lang="en-IN" dirty="0"/>
              <a:t>WEATHER PREDICTION</a:t>
            </a:r>
            <a:endParaRPr dirty="0"/>
          </a:p>
          <a:p>
            <a:pPr algn="ctr">
              <a:defRPr sz="3200" b="1">
                <a:solidFill>
                  <a:srgbClr val="FF0000"/>
                </a:solidFill>
                <a:latin typeface="Candara"/>
                <a:ea typeface="Candara"/>
                <a:cs typeface="Candara"/>
                <a:sym typeface="Candara"/>
              </a:defRPr>
            </a:pPr>
            <a:endParaRPr dirty="0"/>
          </a:p>
          <a:p>
            <a:pPr algn="ctr">
              <a:defRPr sz="3200" b="1">
                <a:solidFill>
                  <a:srgbClr val="FF0000"/>
                </a:solidFill>
                <a:latin typeface="Candara"/>
                <a:ea typeface="Candara"/>
                <a:cs typeface="Candara"/>
                <a:sym typeface="Candara"/>
              </a:defRPr>
            </a:pPr>
            <a:endParaRPr dirty="0"/>
          </a:p>
          <a:p>
            <a:pPr algn="ctr">
              <a:defRPr sz="2800" b="1" u="sng"/>
            </a:pPr>
            <a:r>
              <a:rPr dirty="0"/>
              <a:t>Team Name/No:</a:t>
            </a:r>
            <a:r>
              <a:rPr lang="en-IN" dirty="0"/>
              <a:t> 8</a:t>
            </a:r>
            <a:endParaRPr dirty="0"/>
          </a:p>
          <a:p>
            <a:pPr algn="ctr">
              <a:defRPr sz="1800" i="1" u="sng"/>
            </a:pPr>
            <a:r>
              <a:rPr dirty="0"/>
              <a:t>G</a:t>
            </a:r>
            <a:r>
              <a:rPr lang="en-IN" dirty="0" err="1"/>
              <a:t>urpreet</a:t>
            </a:r>
            <a:r>
              <a:rPr lang="en-IN" dirty="0"/>
              <a:t> Singh 2210990347</a:t>
            </a:r>
            <a:endParaRPr dirty="0"/>
          </a:p>
          <a:p>
            <a:pPr algn="ctr">
              <a:defRPr sz="1800" i="1" u="sng"/>
            </a:pPr>
            <a:r>
              <a:rPr dirty="0"/>
              <a:t>Har</a:t>
            </a:r>
            <a:r>
              <a:rPr lang="en-IN" dirty="0" err="1"/>
              <a:t>sh</a:t>
            </a:r>
            <a:r>
              <a:rPr lang="en-IN" dirty="0"/>
              <a:t> Bansal 22100990376</a:t>
            </a:r>
            <a:endParaRPr dirty="0"/>
          </a:p>
          <a:p>
            <a:pPr algn="ctr">
              <a:defRPr sz="1800" i="1" u="sng"/>
            </a:pPr>
            <a:r>
              <a:rPr dirty="0"/>
              <a:t>Har</a:t>
            </a:r>
            <a:r>
              <a:rPr lang="en-IN" dirty="0" err="1"/>
              <a:t>sh</a:t>
            </a:r>
            <a:r>
              <a:rPr lang="en-IN" dirty="0"/>
              <a:t> Chauhan 2210990377</a:t>
            </a:r>
            <a:endParaRPr dirty="0"/>
          </a:p>
          <a:p>
            <a:pPr algn="ctr">
              <a:defRPr sz="1800" i="1" u="sng"/>
            </a:pPr>
            <a:r>
              <a:rPr lang="en-IN" dirty="0"/>
              <a:t>Harsh Dhiman 2210990378</a:t>
            </a:r>
            <a:endParaRPr dirty="0"/>
          </a:p>
          <a:p>
            <a:pPr algn="ctr">
              <a:defRPr sz="2800" u="sng"/>
            </a:pPr>
            <a:endParaRPr dirty="0"/>
          </a:p>
          <a:p>
            <a:pPr algn="ctr">
              <a:defRPr sz="2800" u="sng"/>
            </a:pPr>
            <a:endParaRPr dirty="0"/>
          </a:p>
          <a:p>
            <a:pPr algn="ctr">
              <a:defRPr sz="2400" b="1">
                <a:solidFill>
                  <a:srgbClr val="FF0000"/>
                </a:solidFill>
                <a:latin typeface="Candara"/>
                <a:ea typeface="Candara"/>
                <a:cs typeface="Candara"/>
                <a:sym typeface="Candara"/>
              </a:defRPr>
            </a:pPr>
            <a:endParaRPr dirty="0"/>
          </a:p>
          <a:p>
            <a:pPr algn="ctr">
              <a:defRPr sz="1800" b="1">
                <a:solidFill>
                  <a:srgbClr val="FF0000"/>
                </a:solidFill>
                <a:latin typeface="Candara"/>
                <a:ea typeface="Candara"/>
                <a:cs typeface="Candara"/>
                <a:sym typeface="Candara"/>
              </a:defRPr>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Interface"/>
          <p:cNvSpPr txBox="1">
            <a:spLocks noGrp="1"/>
          </p:cNvSpPr>
          <p:nvPr>
            <p:ph type="title"/>
          </p:nvPr>
        </p:nvSpPr>
        <p:spPr>
          <a:prstGeom prst="rect">
            <a:avLst/>
          </a:prstGeom>
        </p:spPr>
        <p:txBody>
          <a:bodyPr/>
          <a:lstStyle>
            <a:lvl1pPr>
              <a:defRPr b="1"/>
            </a:lvl1pPr>
          </a:lstStyle>
          <a:p>
            <a:r>
              <a:rPr lang="en-IN" dirty="0"/>
              <a:t>Result</a:t>
            </a:r>
            <a:endParaRPr dirty="0"/>
          </a:p>
        </p:txBody>
      </p:sp>
      <p:sp>
        <p:nvSpPr>
          <p:cNvPr id="65"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pic>
        <p:nvPicPr>
          <p:cNvPr id="66" name="WhatsApp Image 2024-05-12 at 14.15.02.jpeg" descr="WhatsApp Image 2024-05-12 at 14.15.02.jpeg"/>
          <p:cNvPicPr>
            <a:picLocks noChangeAspect="1"/>
          </p:cNvPicPr>
          <p:nvPr/>
        </p:nvPicPr>
        <p:blipFill>
          <a:blip r:embed="rId2"/>
          <a:stretch>
            <a:fillRect/>
          </a:stretch>
        </p:blipFill>
        <p:spPr>
          <a:xfrm>
            <a:off x="4565187" y="3592239"/>
            <a:ext cx="4005783" cy="2666751"/>
          </a:xfrm>
          <a:prstGeom prst="rect">
            <a:avLst/>
          </a:prstGeom>
          <a:ln w="12700">
            <a:miter lim="400000"/>
          </a:ln>
        </p:spPr>
      </p:pic>
      <p:pic>
        <p:nvPicPr>
          <p:cNvPr id="67" name="WhatsApp Image 2024-05-12 at 14.15.01.jpeg" descr="WhatsApp Image 2024-05-12 at 14.15.01.jpeg"/>
          <p:cNvPicPr>
            <a:picLocks noChangeAspect="1"/>
          </p:cNvPicPr>
          <p:nvPr/>
        </p:nvPicPr>
        <p:blipFill>
          <a:blip r:embed="rId3"/>
          <a:stretch>
            <a:fillRect/>
          </a:stretch>
        </p:blipFill>
        <p:spPr>
          <a:xfrm>
            <a:off x="488052" y="1081742"/>
            <a:ext cx="4836172" cy="2266956"/>
          </a:xfrm>
          <a:prstGeom prst="rect">
            <a:avLst/>
          </a:prstGeom>
          <a:ln w="12700">
            <a:miter lim="400000"/>
          </a:ln>
        </p:spPr>
      </p:pic>
      <p:sp>
        <p:nvSpPr>
          <p:cNvPr id="2" name="Rectangle 1">
            <a:extLst>
              <a:ext uri="{FF2B5EF4-FFF2-40B4-BE49-F238E27FC236}">
                <a16:creationId xmlns:a16="http://schemas.microsoft.com/office/drawing/2014/main" id="{42AE5CA4-4C40-6416-39C8-A76F061D8F9B}"/>
              </a:ext>
            </a:extLst>
          </p:cNvPr>
          <p:cNvSpPr/>
          <p:nvPr/>
        </p:nvSpPr>
        <p:spPr>
          <a:xfrm>
            <a:off x="488052" y="1081742"/>
            <a:ext cx="8082918" cy="517724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 name="Title 1"/>
          <p:cNvSpPr txBox="1">
            <a:spLocks noGrp="1"/>
          </p:cNvSpPr>
          <p:nvPr>
            <p:ph type="title"/>
          </p:nvPr>
        </p:nvSpPr>
        <p:spPr>
          <a:prstGeom prst="rect">
            <a:avLst/>
          </a:prstGeom>
        </p:spPr>
        <p:txBody>
          <a:bodyPr/>
          <a:lstStyle/>
          <a:p>
            <a:r>
              <a:t>Result</a:t>
            </a:r>
          </a:p>
        </p:txBody>
      </p:sp>
      <p:sp>
        <p:nvSpPr>
          <p:cNvPr id="70" name="Double-click to edit"/>
          <p:cNvSpPr txBox="1">
            <a:spLocks noGrp="1"/>
          </p:cNvSpPr>
          <p:nvPr>
            <p:ph type="body" idx="1"/>
          </p:nvPr>
        </p:nvSpPr>
        <p:spPr>
          <a:prstGeom prst="rect">
            <a:avLst/>
          </a:prstGeom>
        </p:spPr>
        <p:txBody>
          <a:bodyPr/>
          <a:lstStyle/>
          <a:p>
            <a:endParaRPr dirty="0"/>
          </a:p>
        </p:txBody>
      </p:sp>
      <p:sp>
        <p:nvSpPr>
          <p:cNvPr id="71" name="Date Placeholder 3"/>
          <p:cNvSpPr txBox="1"/>
          <p:nvPr/>
        </p:nvSpPr>
        <p:spPr>
          <a:xfrm>
            <a:off x="502924" y="6538912"/>
            <a:ext cx="2042152" cy="288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22CS016</a:t>
            </a:r>
          </a:p>
        </p:txBody>
      </p:sp>
      <p:sp>
        <p:nvSpPr>
          <p:cNvPr id="72" name="Slide Number Placeholder 4"/>
          <p:cNvSpPr txBox="1">
            <a:spLocks noGrp="1"/>
          </p:cNvSpPr>
          <p:nvPr>
            <p:ph type="sldNum" sz="quarter" idx="2"/>
          </p:nvPr>
        </p:nvSpPr>
        <p:spPr>
          <a:xfrm>
            <a:off x="8503597" y="6414780"/>
            <a:ext cx="18320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2" name="Rectangle 1">
            <a:extLst>
              <a:ext uri="{FF2B5EF4-FFF2-40B4-BE49-F238E27FC236}">
                <a16:creationId xmlns:a16="http://schemas.microsoft.com/office/drawing/2014/main" id="{B7E2C8DB-EBC5-DFF5-FD52-CA21619EB1CB}"/>
              </a:ext>
            </a:extLst>
          </p:cNvPr>
          <p:cNvSpPr/>
          <p:nvPr/>
        </p:nvSpPr>
        <p:spPr>
          <a:xfrm>
            <a:off x="502924" y="1386348"/>
            <a:ext cx="8183877" cy="455233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p:cNvSpPr txBox="1">
            <a:spLocks noGrp="1"/>
          </p:cNvSpPr>
          <p:nvPr>
            <p:ph type="title"/>
          </p:nvPr>
        </p:nvSpPr>
        <p:spPr>
          <a:xfrm>
            <a:off x="-1065741" y="19050"/>
            <a:ext cx="6477001" cy="838201"/>
          </a:xfrm>
          <a:prstGeom prst="rect">
            <a:avLst/>
          </a:prstGeom>
        </p:spPr>
        <p:txBody>
          <a:bodyPr/>
          <a:lstStyle>
            <a:lvl1pPr>
              <a:defRPr sz="3200" b="1" u="sng">
                <a:latin typeface="+mj-lt"/>
                <a:ea typeface="+mj-ea"/>
                <a:cs typeface="+mj-cs"/>
                <a:sym typeface="Arial"/>
              </a:defRPr>
            </a:lvl1pPr>
          </a:lstStyle>
          <a:p>
            <a:r>
              <a:t>Conclusion</a:t>
            </a:r>
          </a:p>
        </p:txBody>
      </p:sp>
      <p:sp>
        <p:nvSpPr>
          <p:cNvPr id="75" name="Text Placeholder 2"/>
          <p:cNvSpPr txBox="1">
            <a:spLocks noGrp="1"/>
          </p:cNvSpPr>
          <p:nvPr>
            <p:ph type="body" idx="1"/>
          </p:nvPr>
        </p:nvSpPr>
        <p:spPr>
          <a:xfrm>
            <a:off x="243425" y="1014429"/>
            <a:ext cx="8461013" cy="4525964"/>
          </a:xfrm>
          <a:prstGeom prst="rect">
            <a:avLst/>
          </a:prstGeom>
        </p:spPr>
        <p:txBody>
          <a:bodyPr/>
          <a:lstStyle/>
          <a:p>
            <a:pPr marL="114300" indent="0">
              <a:lnSpc>
                <a:spcPct val="150000"/>
              </a:lnSpc>
              <a:spcBef>
                <a:spcPts val="1500"/>
              </a:spcBef>
              <a:spcAft>
                <a:spcPts val="1500"/>
              </a:spcAft>
              <a:buNone/>
            </a:pPr>
            <a:r>
              <a:rPr lang="en-US" sz="1800" b="1" dirty="0">
                <a:solidFill>
                  <a:srgbClr val="0D0D0D"/>
                </a:solidFill>
                <a:highlight>
                  <a:srgbClr val="FFFFFF"/>
                </a:highlight>
                <a:latin typeface="+mj-lt"/>
                <a:ea typeface="Times New Roman" panose="02020603050405020304" pitchFamily="18" charset="0"/>
              </a:rPr>
              <a:t>      </a:t>
            </a:r>
            <a:r>
              <a:rPr lang="en-US" sz="1800" b="1" dirty="0">
                <a:solidFill>
                  <a:srgbClr val="0D0D0D"/>
                </a:solidFill>
                <a:effectLst/>
                <a:highlight>
                  <a:srgbClr val="FFFFFF"/>
                </a:highlight>
                <a:latin typeface="+mj-lt"/>
                <a:ea typeface="Times New Roman" panose="02020603050405020304" pitchFamily="18" charset="0"/>
              </a:rPr>
              <a:t>Conclusion</a:t>
            </a:r>
            <a:endParaRPr lang="en-IN" sz="1800" dirty="0">
              <a:effectLst/>
              <a:highlight>
                <a:srgbClr val="FFFFFF"/>
              </a:highlight>
              <a:latin typeface="+mj-lt"/>
              <a:ea typeface="Times New Roman" panose="02020603050405020304" pitchFamily="18" charset="0"/>
            </a:endParaRPr>
          </a:p>
          <a:p>
            <a:pPr>
              <a:lnSpc>
                <a:spcPct val="150000"/>
              </a:lnSpc>
              <a:spcBef>
                <a:spcPts val="1500"/>
              </a:spcBef>
              <a:spcAft>
                <a:spcPts val="1500"/>
              </a:spcAft>
            </a:pPr>
            <a:r>
              <a:rPr lang="en-US" sz="1800" dirty="0">
                <a:solidFill>
                  <a:srgbClr val="0D0D0D"/>
                </a:solidFill>
                <a:effectLst/>
                <a:highlight>
                  <a:srgbClr val="FFFFFF"/>
                </a:highlight>
                <a:latin typeface="+mj-lt"/>
                <a:ea typeface="Times New Roman" panose="02020603050405020304" pitchFamily="18" charset="0"/>
              </a:rPr>
              <a:t>The project successfully develops a weather prediction system using machine learning techniques. The trained model demonstrates good accuracy in predicting weather conditions based on historical data. The project highlights the importance of data preprocessing, feature engineering, and model selection in improving prediction performance.</a:t>
            </a:r>
            <a:endParaRPr lang="en-IN" sz="1800" dirty="0">
              <a:effectLst/>
              <a:highlight>
                <a:srgbClr val="FFFFFF"/>
              </a:highlight>
              <a:latin typeface="+mj-lt"/>
              <a:ea typeface="Times New Roman" panose="02020603050405020304" pitchFamily="18" charset="0"/>
            </a:endParaRPr>
          </a:p>
          <a:p>
            <a:pPr marL="0" indent="0" defTabSz="320039">
              <a:spcBef>
                <a:spcPts val="0"/>
              </a:spcBef>
              <a:buClrTx/>
              <a:buSzTx/>
              <a:buFontTx/>
              <a:buNone/>
              <a:defRPr sz="839">
                <a:latin typeface="+mn-lt"/>
                <a:ea typeface="+mn-ea"/>
                <a:cs typeface="+mn-cs"/>
                <a:sym typeface="Helvetica"/>
              </a:defRPr>
            </a:pPr>
            <a:endParaRPr dirty="0"/>
          </a:p>
        </p:txBody>
      </p:sp>
      <p:sp>
        <p:nvSpPr>
          <p:cNvPr id="76"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 Placeholder 2"/>
          <p:cNvSpPr txBox="1">
            <a:spLocks noGrp="1"/>
          </p:cNvSpPr>
          <p:nvPr>
            <p:ph type="body" idx="1"/>
          </p:nvPr>
        </p:nvSpPr>
        <p:spPr>
          <a:xfrm>
            <a:off x="457200" y="877077"/>
            <a:ext cx="8229600" cy="4525963"/>
          </a:xfrm>
          <a:prstGeom prst="rect">
            <a:avLst/>
          </a:prstGeom>
        </p:spPr>
        <p:txBody>
          <a:bodyPr/>
          <a:lstStyle/>
          <a:p>
            <a:pPr marL="0" indent="114300">
              <a:buSzTx/>
              <a:buNone/>
            </a:pPr>
            <a:endParaRPr dirty="0"/>
          </a:p>
          <a:p>
            <a:pPr marL="0" indent="114300">
              <a:buSzTx/>
              <a:buNone/>
            </a:pPr>
            <a:endParaRPr dirty="0"/>
          </a:p>
          <a:p>
            <a:pPr marL="0" indent="114300">
              <a:buSzTx/>
              <a:buNone/>
            </a:pPr>
            <a:endParaRPr dirty="0"/>
          </a:p>
          <a:p>
            <a:pPr marL="0" indent="114300" algn="ctr">
              <a:buSzTx/>
              <a:buNone/>
              <a:defRPr sz="9600"/>
            </a:pPr>
            <a:r>
              <a:rPr dirty="0"/>
              <a:t>The End</a:t>
            </a:r>
          </a:p>
          <a:p>
            <a:pPr marL="0" indent="114300" algn="r">
              <a:buSzTx/>
              <a:buNone/>
              <a:defRPr sz="3600" b="1">
                <a:latin typeface="Blackadder ITC"/>
                <a:ea typeface="Blackadder ITC"/>
                <a:cs typeface="Blackadder ITC"/>
                <a:sym typeface="Blackadder ITC"/>
              </a:defRPr>
            </a:pPr>
            <a:r>
              <a:rPr dirty="0"/>
              <a:t>Thank you</a:t>
            </a:r>
          </a:p>
        </p:txBody>
      </p:sp>
      <p:sp>
        <p:nvSpPr>
          <p:cNvPr id="79" name="Slide Number Placeholder 4"/>
          <p:cNvSpPr txBox="1">
            <a:spLocks noGrp="1"/>
          </p:cNvSpPr>
          <p:nvPr>
            <p:ph type="sldNum" sz="quarter" idx="2"/>
          </p:nvPr>
        </p:nvSpPr>
        <p:spPr>
          <a:xfrm>
            <a:off x="8428216" y="6414780"/>
            <a:ext cx="25858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txBox="1">
            <a:spLocks noGrp="1"/>
          </p:cNvSpPr>
          <p:nvPr>
            <p:ph type="title"/>
          </p:nvPr>
        </p:nvSpPr>
        <p:spPr>
          <a:xfrm>
            <a:off x="-2453951" y="0"/>
            <a:ext cx="6477001" cy="838200"/>
          </a:xfrm>
          <a:prstGeom prst="rect">
            <a:avLst/>
          </a:prstGeom>
        </p:spPr>
        <p:txBody>
          <a:bodyPr/>
          <a:lstStyle>
            <a:lvl1pPr>
              <a:defRPr sz="3200" b="1" u="sng">
                <a:latin typeface="+mj-lt"/>
                <a:ea typeface="+mj-ea"/>
                <a:cs typeface="+mj-cs"/>
                <a:sym typeface="Arial"/>
              </a:defRPr>
            </a:lvl1pPr>
          </a:lstStyle>
          <a:p>
            <a:r>
              <a:t>Index</a:t>
            </a:r>
          </a:p>
        </p:txBody>
      </p:sp>
      <p:sp>
        <p:nvSpPr>
          <p:cNvPr id="41" name="Text Placeholder 2"/>
          <p:cNvSpPr txBox="1">
            <a:spLocks noGrp="1"/>
          </p:cNvSpPr>
          <p:nvPr>
            <p:ph type="body" idx="1"/>
          </p:nvPr>
        </p:nvSpPr>
        <p:spPr>
          <a:xfrm>
            <a:off x="559835" y="1166018"/>
            <a:ext cx="8229601" cy="4525963"/>
          </a:xfrm>
          <a:prstGeom prst="rect">
            <a:avLst/>
          </a:prstGeom>
        </p:spPr>
        <p:txBody>
          <a:bodyPr/>
          <a:lstStyle/>
          <a:p>
            <a:pPr algn="just">
              <a:buSzPts val="2000"/>
              <a:buFontTx/>
              <a:buChar char="❑"/>
              <a:defRPr sz="2000">
                <a:latin typeface="+mj-lt"/>
                <a:ea typeface="+mj-ea"/>
                <a:cs typeface="+mj-cs"/>
                <a:sym typeface="Arial"/>
              </a:defRPr>
            </a:pPr>
            <a:endParaRPr/>
          </a:p>
          <a:p>
            <a:pPr algn="just">
              <a:buSzPts val="2000"/>
              <a:buFontTx/>
              <a:buChar char="❑"/>
              <a:defRPr sz="2000">
                <a:latin typeface="+mj-lt"/>
                <a:ea typeface="+mj-ea"/>
                <a:cs typeface="+mj-cs"/>
                <a:sym typeface="Arial"/>
              </a:defRPr>
            </a:pPr>
            <a:r>
              <a:t>Objective</a:t>
            </a:r>
          </a:p>
          <a:p>
            <a:pPr algn="just">
              <a:buSzPts val="2000"/>
              <a:buFontTx/>
              <a:buChar char="❑"/>
              <a:defRPr sz="2000">
                <a:latin typeface="+mj-lt"/>
                <a:ea typeface="+mj-ea"/>
                <a:cs typeface="+mj-cs"/>
                <a:sym typeface="Arial"/>
              </a:defRPr>
            </a:pPr>
            <a:r>
              <a:t>Introduction</a:t>
            </a:r>
          </a:p>
          <a:p>
            <a:pPr algn="just">
              <a:buSzPts val="2000"/>
              <a:buFontTx/>
              <a:buChar char="❑"/>
              <a:defRPr sz="2000">
                <a:latin typeface="+mj-lt"/>
                <a:ea typeface="+mj-ea"/>
                <a:cs typeface="+mj-cs"/>
                <a:sym typeface="Arial"/>
              </a:defRPr>
            </a:pPr>
            <a:r>
              <a:t>Methodology, Approach &amp; Techniques</a:t>
            </a:r>
          </a:p>
          <a:p>
            <a:pPr algn="just">
              <a:buSzPts val="2000"/>
              <a:buFontTx/>
              <a:buChar char="❑"/>
              <a:defRPr sz="2000">
                <a:latin typeface="+mj-lt"/>
                <a:ea typeface="+mj-ea"/>
                <a:cs typeface="+mj-cs"/>
                <a:sym typeface="Arial"/>
              </a:defRPr>
            </a:pPr>
            <a:r>
              <a:t>Algorithm</a:t>
            </a:r>
          </a:p>
          <a:p>
            <a:pPr algn="just">
              <a:buSzPts val="2000"/>
              <a:buFontTx/>
              <a:buChar char="❑"/>
              <a:defRPr sz="2000">
                <a:latin typeface="+mj-lt"/>
                <a:ea typeface="+mj-ea"/>
                <a:cs typeface="+mj-cs"/>
                <a:sym typeface="Arial"/>
              </a:defRPr>
            </a:pPr>
            <a:r>
              <a:t>Flow Chart</a:t>
            </a:r>
          </a:p>
          <a:p>
            <a:pPr algn="just">
              <a:buSzPts val="2000"/>
              <a:buFontTx/>
              <a:buChar char="❑"/>
              <a:defRPr sz="2000">
                <a:latin typeface="+mj-lt"/>
                <a:ea typeface="+mj-ea"/>
                <a:cs typeface="+mj-cs"/>
                <a:sym typeface="Arial"/>
              </a:defRPr>
            </a:pPr>
            <a:r>
              <a:t>Conclusion</a:t>
            </a:r>
          </a:p>
          <a:p>
            <a:pPr algn="just">
              <a:buSzPts val="2000"/>
              <a:buFontTx/>
              <a:buChar char="❑"/>
              <a:defRPr sz="2000">
                <a:latin typeface="+mj-lt"/>
                <a:ea typeface="+mj-ea"/>
                <a:cs typeface="+mj-cs"/>
                <a:sym typeface="Arial"/>
              </a:defRPr>
            </a:pPr>
            <a:r>
              <a:t>Reference</a:t>
            </a:r>
          </a:p>
        </p:txBody>
      </p:sp>
      <p:sp>
        <p:nvSpPr>
          <p:cNvPr id="42"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noGrp="1"/>
          </p:cNvSpPr>
          <p:nvPr>
            <p:ph type="title"/>
          </p:nvPr>
        </p:nvSpPr>
        <p:spPr>
          <a:xfrm>
            <a:off x="-2118050" y="74613"/>
            <a:ext cx="6477001" cy="838201"/>
          </a:xfrm>
          <a:prstGeom prst="rect">
            <a:avLst/>
          </a:prstGeom>
        </p:spPr>
        <p:txBody>
          <a:bodyPr/>
          <a:lstStyle>
            <a:lvl1pPr>
              <a:defRPr sz="3600" b="1" u="sng">
                <a:latin typeface="+mj-lt"/>
                <a:ea typeface="+mj-ea"/>
                <a:cs typeface="+mj-cs"/>
                <a:sym typeface="Arial"/>
              </a:defRPr>
            </a:lvl1pPr>
          </a:lstStyle>
          <a:p>
            <a:r>
              <a:t>Objective</a:t>
            </a:r>
          </a:p>
        </p:txBody>
      </p:sp>
      <p:sp>
        <p:nvSpPr>
          <p:cNvPr id="45" name="Text Placeholder 2"/>
          <p:cNvSpPr txBox="1">
            <a:spLocks noGrp="1"/>
          </p:cNvSpPr>
          <p:nvPr>
            <p:ph type="body" idx="1"/>
          </p:nvPr>
        </p:nvSpPr>
        <p:spPr>
          <a:xfrm>
            <a:off x="334297" y="1100137"/>
            <a:ext cx="8719169" cy="5443539"/>
          </a:xfrm>
          <a:prstGeom prst="rect">
            <a:avLst/>
          </a:prstGeom>
        </p:spPr>
        <p:txBody>
          <a:bodyPr/>
          <a:lstStyle/>
          <a:p>
            <a:pPr marL="0" indent="0" defTabSz="265175">
              <a:spcBef>
                <a:spcPts val="800"/>
              </a:spcBef>
              <a:buClrTx/>
              <a:buSzTx/>
              <a:buFontTx/>
              <a:buNone/>
              <a:defRPr sz="696" b="1">
                <a:latin typeface="Times Roman"/>
                <a:ea typeface="Times Roman"/>
                <a:cs typeface="Times Roman"/>
                <a:sym typeface="Times Roman"/>
              </a:defRPr>
            </a:pPr>
            <a:r>
              <a:rPr dirty="0"/>
              <a:t>.</a:t>
            </a:r>
          </a:p>
          <a:p>
            <a:pPr marL="0" indent="0" defTabSz="265175">
              <a:spcBef>
                <a:spcPts val="0"/>
              </a:spcBef>
              <a:buClrTx/>
              <a:buSzTx/>
              <a:buFontTx/>
              <a:buNone/>
              <a:defRPr sz="696">
                <a:solidFill>
                  <a:srgbClr val="B4B4B4"/>
                </a:solidFill>
                <a:latin typeface="Times Roman"/>
                <a:ea typeface="Times Roman"/>
                <a:cs typeface="Times Roman"/>
                <a:sym typeface="Times Roman"/>
              </a:defRPr>
            </a:pPr>
            <a:endParaRPr dirty="0"/>
          </a:p>
          <a:p>
            <a:pPr marL="0" indent="0" defTabSz="265175">
              <a:spcBef>
                <a:spcPts val="0"/>
              </a:spcBef>
              <a:buClrTx/>
              <a:buSzTx/>
              <a:buFontTx/>
              <a:buNone/>
              <a:defRPr sz="696">
                <a:solidFill>
                  <a:srgbClr val="B4B4B4"/>
                </a:solidFill>
                <a:latin typeface="Times Roman"/>
                <a:ea typeface="Times Roman"/>
                <a:cs typeface="Times Roman"/>
                <a:sym typeface="Times Roman"/>
              </a:defRPr>
            </a:pPr>
            <a:endParaRPr dirty="0"/>
          </a:p>
          <a:p>
            <a:pPr marL="0" indent="0" defTabSz="265175">
              <a:spcBef>
                <a:spcPts val="0"/>
              </a:spcBef>
              <a:buClrTx/>
              <a:buSzTx/>
              <a:buFontTx/>
              <a:buNone/>
              <a:defRPr sz="696">
                <a:solidFill>
                  <a:srgbClr val="B4B4B4"/>
                </a:solidFill>
                <a:latin typeface="Times Roman"/>
                <a:ea typeface="Times Roman"/>
                <a:cs typeface="Times Roman"/>
                <a:sym typeface="Times Roman"/>
              </a:defRPr>
            </a:pPr>
            <a:endParaRPr lang="en-IN" dirty="0"/>
          </a:p>
          <a:p>
            <a:pPr marL="0" indent="0" defTabSz="265175">
              <a:spcBef>
                <a:spcPts val="0"/>
              </a:spcBef>
              <a:buClrTx/>
              <a:buSzTx/>
              <a:buFontTx/>
              <a:buNone/>
              <a:defRPr sz="696">
                <a:solidFill>
                  <a:srgbClr val="B4B4B4"/>
                </a:solidFill>
                <a:latin typeface="Times Roman"/>
                <a:ea typeface="Times Roman"/>
                <a:cs typeface="Times Roman"/>
                <a:sym typeface="Times Roman"/>
              </a:defRPr>
            </a:pPr>
            <a:endParaRPr dirty="0"/>
          </a:p>
          <a:p>
            <a:pPr marL="0" indent="0" defTabSz="265175">
              <a:spcBef>
                <a:spcPts val="0"/>
              </a:spcBef>
              <a:buClrTx/>
              <a:buSzTx/>
              <a:buFontTx/>
              <a:buNone/>
              <a:defRPr sz="696">
                <a:latin typeface="Times Roman"/>
                <a:ea typeface="Times Roman"/>
                <a:cs typeface="Times Roman"/>
                <a:sym typeface="Times Roman"/>
              </a:defRPr>
            </a:pPr>
            <a:endParaRPr dirty="0"/>
          </a:p>
          <a:p>
            <a:pPr marL="0" indent="0" algn="ctr" defTabSz="265175">
              <a:spcBef>
                <a:spcPts val="0"/>
              </a:spcBef>
              <a:buClrTx/>
              <a:buSzTx/>
              <a:buFontTx/>
              <a:buNone/>
              <a:defRPr sz="608">
                <a:latin typeface="Times Roman"/>
                <a:ea typeface="Times Roman"/>
                <a:cs typeface="Times Roman"/>
                <a:sym typeface="Times Roman"/>
              </a:defRPr>
            </a:pPr>
            <a:endParaRPr dirty="0"/>
          </a:p>
          <a:p>
            <a:pPr marL="0" indent="0" defTabSz="265175">
              <a:spcBef>
                <a:spcPts val="0"/>
              </a:spcBef>
              <a:buClrTx/>
              <a:buSzTx/>
              <a:buFontTx/>
              <a:buNone/>
              <a:defRPr sz="928">
                <a:solidFill>
                  <a:srgbClr val="FFFFFF"/>
                </a:solidFill>
                <a:latin typeface="+mn-lt"/>
                <a:ea typeface="+mn-ea"/>
                <a:cs typeface="+mn-cs"/>
                <a:sym typeface="Helvetica"/>
              </a:defRPr>
            </a:pPr>
            <a:endParaRPr dirty="0"/>
          </a:p>
          <a:p>
            <a:pPr marL="0" indent="0" defTabSz="265175">
              <a:spcBef>
                <a:spcPts val="0"/>
              </a:spcBef>
              <a:buClrTx/>
              <a:buSzTx/>
              <a:buFontTx/>
              <a:buNone/>
              <a:defRPr sz="928">
                <a:solidFill>
                  <a:srgbClr val="FFFFFF"/>
                </a:solidFill>
                <a:latin typeface="+mn-lt"/>
                <a:ea typeface="+mn-ea"/>
                <a:cs typeface="+mn-cs"/>
                <a:sym typeface="Helvetica"/>
              </a:defRPr>
            </a:pPr>
            <a:endParaRPr dirty="0"/>
          </a:p>
        </p:txBody>
      </p:sp>
      <p:sp>
        <p:nvSpPr>
          <p:cNvPr id="46"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2" name="Rectangle 1">
            <a:extLst>
              <a:ext uri="{FF2B5EF4-FFF2-40B4-BE49-F238E27FC236}">
                <a16:creationId xmlns:a16="http://schemas.microsoft.com/office/drawing/2014/main" id="{92D495FA-F950-7315-A5A1-64C7735BE5F3}"/>
              </a:ext>
            </a:extLst>
          </p:cNvPr>
          <p:cNvSpPr/>
          <p:nvPr/>
        </p:nvSpPr>
        <p:spPr>
          <a:xfrm>
            <a:off x="327200" y="1313527"/>
            <a:ext cx="8268929" cy="5016756"/>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nSpc>
                <a:spcPct val="150000"/>
              </a:lnSpc>
              <a:spcBef>
                <a:spcPts val="1500"/>
              </a:spcBef>
              <a:spcAft>
                <a:spcPts val="1500"/>
              </a:spcAf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The primary objective of this project is to develop a weather prediction system using machine learning techniques. Specific objectives include:</a:t>
            </a:r>
            <a:endParaRPr lang="en-IN" sz="1800" dirty="0">
              <a:effectLst/>
              <a:highlight>
                <a:srgbClr val="FFFFFF"/>
              </a:highlight>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Symbol" panose="05050102010706020507" pitchFamily="18" charset="2"/>
              <a:buChar char=""/>
              <a:tabLst>
                <a:tab pos="457200" algn="l"/>
              </a:tabLs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Exploratory data analysis of historical weather data.</a:t>
            </a:r>
            <a:endParaRPr lang="en-IN" sz="1800" dirty="0">
              <a:solidFill>
                <a:srgbClr val="0D0D0D"/>
              </a:solidFill>
              <a:effectLst/>
              <a:highlight>
                <a:srgbClr val="FFFFFF"/>
              </a:highlight>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Symbol" panose="05050102010706020507" pitchFamily="18" charset="2"/>
              <a:buChar char=""/>
              <a:tabLst>
                <a:tab pos="457200" algn="l"/>
              </a:tabLs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Preprocessing the data to handle missing values and encode categorical variables.</a:t>
            </a:r>
            <a:endParaRPr lang="en-IN" sz="1800" dirty="0">
              <a:solidFill>
                <a:srgbClr val="0D0D0D"/>
              </a:solidFill>
              <a:effectLst/>
              <a:highlight>
                <a:srgbClr val="FFFFFF"/>
              </a:highlight>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Symbol" panose="05050102010706020507" pitchFamily="18" charset="2"/>
              <a:buChar char=""/>
              <a:tabLst>
                <a:tab pos="457200" algn="l"/>
              </a:tabLs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Training and evaluating machine learning models for weather prediction.</a:t>
            </a:r>
            <a:endParaRPr lang="en-IN" sz="1800" dirty="0">
              <a:solidFill>
                <a:srgbClr val="0D0D0D"/>
              </a:solidFill>
              <a:effectLst/>
              <a:highlight>
                <a:srgbClr val="FFFFFF"/>
              </a:highlight>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Symbol" panose="05050102010706020507" pitchFamily="18" charset="2"/>
              <a:buChar char=""/>
              <a:tabLst>
                <a:tab pos="457200" algn="l"/>
              </a:tabLs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Saving the trained model for future use.</a:t>
            </a:r>
            <a:endParaRPr lang="en-IN" sz="1800" dirty="0">
              <a:solidFill>
                <a:srgbClr val="0D0D0D"/>
              </a:solidFill>
              <a:effectLst/>
              <a:highlight>
                <a:srgbClr val="FFFFFF"/>
              </a:highlight>
              <a:ea typeface="Calibri" panose="020F0502020204030204" pitchFamily="34" charset="0"/>
              <a:cs typeface="Times New Roman" panose="02020603050405020304" pitchFamily="18" charset="0"/>
            </a:endParaRPr>
          </a:p>
          <a:p>
            <a:pPr>
              <a:lnSpc>
                <a:spcPct val="150000"/>
              </a:lnSpc>
              <a:spcBef>
                <a:spcPts val="1500"/>
              </a:spcBef>
              <a:spcAft>
                <a:spcPts val="1500"/>
              </a:spcAft>
            </a:pPr>
            <a:r>
              <a:rPr lang="en-IN" sz="1800" b="1"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noGrp="1"/>
          </p:cNvSpPr>
          <p:nvPr>
            <p:ph type="title"/>
          </p:nvPr>
        </p:nvSpPr>
        <p:spPr>
          <a:xfrm>
            <a:off x="-1183532" y="114299"/>
            <a:ext cx="6477001" cy="838201"/>
          </a:xfrm>
          <a:prstGeom prst="rect">
            <a:avLst/>
          </a:prstGeom>
        </p:spPr>
        <p:txBody>
          <a:bodyPr/>
          <a:lstStyle>
            <a:lvl1pPr>
              <a:defRPr sz="3200" b="1" u="sng">
                <a:latin typeface="+mj-lt"/>
                <a:ea typeface="+mj-ea"/>
                <a:cs typeface="+mj-cs"/>
                <a:sym typeface="Arial"/>
              </a:defRPr>
            </a:lvl1pPr>
          </a:lstStyle>
          <a:p>
            <a:r>
              <a:t>Introduction</a:t>
            </a:r>
          </a:p>
        </p:txBody>
      </p:sp>
      <p:sp>
        <p:nvSpPr>
          <p:cNvPr id="49" name="Text Placeholder 2"/>
          <p:cNvSpPr txBox="1">
            <a:spLocks noGrp="1"/>
          </p:cNvSpPr>
          <p:nvPr>
            <p:ph type="body" idx="1"/>
          </p:nvPr>
        </p:nvSpPr>
        <p:spPr>
          <a:xfrm>
            <a:off x="261050" y="1186151"/>
            <a:ext cx="8501951" cy="4631613"/>
          </a:xfrm>
          <a:prstGeom prst="rect">
            <a:avLst/>
          </a:prstGeom>
        </p:spPr>
        <p:txBody>
          <a:bodyPr/>
          <a:lstStyle/>
          <a:p>
            <a:pPr marL="0" indent="0" defTabSz="411479">
              <a:spcBef>
                <a:spcPts val="0"/>
              </a:spcBef>
              <a:buClrTx/>
              <a:buSzTx/>
              <a:buFontTx/>
              <a:buNone/>
              <a:defRPr sz="1800">
                <a:latin typeface="+mj-lt"/>
                <a:ea typeface="+mj-ea"/>
                <a:cs typeface="+mj-cs"/>
                <a:sym typeface="Arial"/>
              </a:defRPr>
            </a:pPr>
            <a:r>
              <a:rPr dirty="0"/>
              <a:t>"In an era inundated with information from various sources, the proliferation of fake news has emerged as a critical challenge undermining the integrity of public discourse and decision-making processes. To address this pressing issue, our fake news detection program leverages advanced technologies and methodologies to identify, verify, and combat misinformation circulating across digital platforms. By combining cutting-edge algorithms, machine learning techniques, and collaborative efforts with reputable fact-checking organizations, our program aims to empower users with the tools and knowledge necessary to discern credible information from deceptive content. Through a multifaceted approach encompassing detection, verification, education, and prevention, we endeavor to safeguard the integrity of news dissemination and promote informed civic engagement in the digital age."</a:t>
            </a:r>
          </a:p>
          <a:p>
            <a:pPr marL="0" indent="0" defTabSz="205739">
              <a:spcBef>
                <a:spcPts val="0"/>
              </a:spcBef>
              <a:buClrTx/>
              <a:buSzTx/>
              <a:buFontTx/>
              <a:buNone/>
              <a:defRPr sz="2115">
                <a:solidFill>
                  <a:srgbClr val="B4B4B4"/>
                </a:solidFill>
                <a:latin typeface="+mn-lt"/>
                <a:ea typeface="+mn-ea"/>
                <a:cs typeface="+mn-cs"/>
                <a:sym typeface="Helvetica"/>
              </a:defRPr>
            </a:pPr>
            <a:endParaRPr dirty="0"/>
          </a:p>
          <a:p>
            <a:pPr marL="0" indent="0" defTabSz="205739">
              <a:spcBef>
                <a:spcPts val="0"/>
              </a:spcBef>
              <a:buClrTx/>
              <a:buSzTx/>
              <a:buFontTx/>
              <a:buNone/>
              <a:defRPr sz="539">
                <a:solidFill>
                  <a:srgbClr val="B4B4B4"/>
                </a:solidFill>
                <a:latin typeface="+mn-lt"/>
                <a:ea typeface="+mn-ea"/>
                <a:cs typeface="+mn-cs"/>
                <a:sym typeface="Helvetica"/>
              </a:defRPr>
            </a:pPr>
            <a:endParaRPr dirty="0"/>
          </a:p>
          <a:p>
            <a:pPr marL="0" indent="0" defTabSz="205739">
              <a:spcBef>
                <a:spcPts val="0"/>
              </a:spcBef>
              <a:buClrTx/>
              <a:buSzTx/>
              <a:buFontTx/>
              <a:buNone/>
              <a:defRPr sz="539">
                <a:solidFill>
                  <a:srgbClr val="B4B4B4"/>
                </a:solidFill>
                <a:latin typeface="+mn-lt"/>
                <a:ea typeface="+mn-ea"/>
                <a:cs typeface="+mn-cs"/>
                <a:sym typeface="Helvetica"/>
              </a:defRPr>
            </a:pPr>
            <a:endParaRPr dirty="0"/>
          </a:p>
          <a:p>
            <a:pPr marL="0" indent="0" defTabSz="205739">
              <a:spcBef>
                <a:spcPts val="0"/>
              </a:spcBef>
              <a:buClrTx/>
              <a:buSzTx/>
              <a:buFontTx/>
              <a:buNone/>
              <a:defRPr sz="539">
                <a:latin typeface="+mn-lt"/>
                <a:ea typeface="+mn-ea"/>
                <a:cs typeface="+mn-cs"/>
                <a:sym typeface="Helvetica"/>
              </a:defRPr>
            </a:pPr>
            <a:endParaRPr dirty="0"/>
          </a:p>
          <a:p>
            <a:pPr marL="0" indent="0" algn="ctr" defTabSz="205739">
              <a:spcBef>
                <a:spcPts val="0"/>
              </a:spcBef>
              <a:buClrTx/>
              <a:buSzTx/>
              <a:buFontTx/>
              <a:buNone/>
              <a:defRPr sz="472">
                <a:latin typeface="+mn-lt"/>
                <a:ea typeface="+mn-ea"/>
                <a:cs typeface="+mn-cs"/>
                <a:sym typeface="Helvetica"/>
              </a:defRPr>
            </a:pPr>
            <a:endParaRPr dirty="0"/>
          </a:p>
          <a:p>
            <a:pPr marL="0" indent="0" defTabSz="205739">
              <a:spcBef>
                <a:spcPts val="0"/>
              </a:spcBef>
              <a:buClrTx/>
              <a:buSzTx/>
              <a:buFontTx/>
              <a:buNone/>
              <a:defRPr sz="539">
                <a:latin typeface="+mn-lt"/>
                <a:ea typeface="+mn-ea"/>
                <a:cs typeface="+mn-cs"/>
                <a:sym typeface="Helvetica"/>
              </a:defRPr>
            </a:pPr>
            <a:endParaRPr dirty="0"/>
          </a:p>
          <a:p>
            <a:pPr marL="0" indent="0" defTabSz="411479">
              <a:spcBef>
                <a:spcPts val="0"/>
              </a:spcBef>
              <a:buClrTx/>
              <a:buSzTx/>
              <a:buFontTx/>
              <a:buNone/>
              <a:defRPr sz="630">
                <a:latin typeface="+mj-lt"/>
                <a:ea typeface="+mj-ea"/>
                <a:cs typeface="+mj-cs"/>
                <a:sym typeface="Arial"/>
              </a:defRPr>
            </a:pPr>
            <a:endParaRPr dirty="0"/>
          </a:p>
          <a:p>
            <a:pPr marL="0" indent="0" defTabSz="205739">
              <a:spcBef>
                <a:spcPts val="0"/>
              </a:spcBef>
              <a:buClrTx/>
              <a:buSzTx/>
              <a:buFontTx/>
              <a:buNone/>
              <a:defRPr sz="539">
                <a:solidFill>
                  <a:srgbClr val="B4B4B4"/>
                </a:solidFill>
                <a:latin typeface="+mn-lt"/>
                <a:ea typeface="+mn-ea"/>
                <a:cs typeface="+mn-cs"/>
                <a:sym typeface="Helvetica"/>
              </a:defRPr>
            </a:pPr>
            <a:endParaRPr dirty="0"/>
          </a:p>
          <a:p>
            <a:pPr marL="0" indent="0" defTabSz="205739">
              <a:spcBef>
                <a:spcPts val="0"/>
              </a:spcBef>
              <a:buClrTx/>
              <a:buSzTx/>
              <a:buFontTx/>
              <a:buNone/>
              <a:defRPr sz="539">
                <a:solidFill>
                  <a:srgbClr val="B4B4B4"/>
                </a:solidFill>
                <a:latin typeface="+mn-lt"/>
                <a:ea typeface="+mn-ea"/>
                <a:cs typeface="+mn-cs"/>
                <a:sym typeface="Helvetica"/>
              </a:defRPr>
            </a:pPr>
            <a:endParaRPr dirty="0"/>
          </a:p>
          <a:p>
            <a:pPr marL="0" indent="0" defTabSz="205739">
              <a:spcBef>
                <a:spcPts val="0"/>
              </a:spcBef>
              <a:buClrTx/>
              <a:buSzTx/>
              <a:buFontTx/>
              <a:buNone/>
              <a:defRPr sz="539">
                <a:latin typeface="+mn-lt"/>
                <a:ea typeface="+mn-ea"/>
                <a:cs typeface="+mn-cs"/>
                <a:sym typeface="Helvetica"/>
              </a:defRPr>
            </a:pPr>
            <a:endParaRPr dirty="0"/>
          </a:p>
          <a:p>
            <a:pPr marL="0" indent="0" algn="ctr" defTabSz="205739">
              <a:spcBef>
                <a:spcPts val="0"/>
              </a:spcBef>
              <a:buClrTx/>
              <a:buSzTx/>
              <a:buFontTx/>
              <a:buNone/>
              <a:defRPr sz="472">
                <a:latin typeface="+mn-lt"/>
                <a:ea typeface="+mn-ea"/>
                <a:cs typeface="+mn-cs"/>
                <a:sym typeface="Helvetica"/>
              </a:defRPr>
            </a:pPr>
            <a:endParaRPr dirty="0"/>
          </a:p>
          <a:p>
            <a:pPr marL="0" indent="0" defTabSz="205739">
              <a:spcBef>
                <a:spcPts val="0"/>
              </a:spcBef>
              <a:buClrTx/>
              <a:buSzTx/>
              <a:buFontTx/>
              <a:buNone/>
              <a:defRPr sz="539">
                <a:latin typeface="+mn-lt"/>
                <a:ea typeface="+mn-ea"/>
                <a:cs typeface="+mn-cs"/>
                <a:sym typeface="Helvetica"/>
              </a:defRPr>
            </a:pPr>
            <a:endParaRPr dirty="0"/>
          </a:p>
        </p:txBody>
      </p:sp>
      <p:sp>
        <p:nvSpPr>
          <p:cNvPr id="50"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2" name="Rectangle 1">
            <a:extLst>
              <a:ext uri="{FF2B5EF4-FFF2-40B4-BE49-F238E27FC236}">
                <a16:creationId xmlns:a16="http://schemas.microsoft.com/office/drawing/2014/main" id="{78B4118A-7FCB-EB8B-2A6E-9195D6B64EAD}"/>
              </a:ext>
            </a:extLst>
          </p:cNvPr>
          <p:cNvSpPr/>
          <p:nvPr/>
        </p:nvSpPr>
        <p:spPr>
          <a:xfrm>
            <a:off x="258098" y="1186151"/>
            <a:ext cx="8504903" cy="313931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a:r>
              <a:rPr lang="en-US" sz="1800" b="0" i="0" dirty="0">
                <a:solidFill>
                  <a:srgbClr val="0D0D0D"/>
                </a:solidFill>
                <a:effectLst/>
                <a:highlight>
                  <a:srgbClr val="FFFFFF"/>
                </a:highlight>
              </a:rPr>
              <a:t>Understanding and predicting weather patterns is crucial for various aspects of our daily lives. Whether it's planning outdoor activities, agricultural decisions, or even preparing for extreme weather events, having accurate weather forecasts is essential.</a:t>
            </a:r>
          </a:p>
          <a:p>
            <a:pPr algn="l"/>
            <a:r>
              <a:rPr lang="en-US" sz="1800" b="0" i="0" dirty="0">
                <a:solidFill>
                  <a:srgbClr val="0D0D0D"/>
                </a:solidFill>
                <a:effectLst/>
                <a:highlight>
                  <a:srgbClr val="FFFFFF"/>
                </a:highlight>
              </a:rPr>
              <a:t>However, traditional methods of weather prediction rely heavily on manual observation and numerical models, which can sometimes be limited in accuracy and scalability. There's a growing need for more efficient and accurate methods of weather forecasting, especially with the increasing complexity of climate change and its impact on weather patterns.</a:t>
            </a:r>
          </a:p>
          <a:p>
            <a:r>
              <a:rPr lang="en-US" sz="1800" dirty="0"/>
              <a:t>So we made a project of weather prediction using machine learning.</a:t>
            </a:r>
            <a:br>
              <a:rPr lang="en-US" sz="1800" dirty="0"/>
            </a:br>
            <a:endParaRPr kumimoji="0" lang="en-IN" sz="1800" b="0" i="0" u="none" strike="noStrike" cap="none" spc="0" normalizeH="0" baseline="0" dirty="0">
              <a:ln>
                <a:noFill/>
              </a:ln>
              <a:solidFill>
                <a:srgbClr val="000000"/>
              </a:solidFill>
              <a:effectLst/>
              <a:uFillTx/>
              <a:ea typeface="+mj-ea"/>
              <a:cs typeface="+mj-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noGrp="1"/>
          </p:cNvSpPr>
          <p:nvPr>
            <p:ph type="title"/>
          </p:nvPr>
        </p:nvSpPr>
        <p:spPr>
          <a:xfrm>
            <a:off x="111456" y="79763"/>
            <a:ext cx="5885351" cy="678674"/>
          </a:xfrm>
          <a:prstGeom prst="rect">
            <a:avLst/>
          </a:prstGeom>
        </p:spPr>
        <p:txBody>
          <a:bodyPr>
            <a:normAutofit fontScale="90000"/>
          </a:bodyPr>
          <a:lstStyle>
            <a:lvl1pPr defTabSz="804672">
              <a:defRPr sz="2464" b="1" u="sng">
                <a:latin typeface="+mj-lt"/>
                <a:ea typeface="+mj-ea"/>
                <a:cs typeface="+mj-cs"/>
                <a:sym typeface="Arial"/>
              </a:defRPr>
            </a:lvl1pPr>
          </a:lstStyle>
          <a:p>
            <a:r>
              <a:rPr dirty="0"/>
              <a:t>Methodology , Approach &amp; Techniques</a:t>
            </a:r>
          </a:p>
        </p:txBody>
      </p:sp>
      <p:sp>
        <p:nvSpPr>
          <p:cNvPr id="53" name="Text Placeholder 2"/>
          <p:cNvSpPr txBox="1">
            <a:spLocks noGrp="1"/>
          </p:cNvSpPr>
          <p:nvPr>
            <p:ph type="body" idx="1"/>
          </p:nvPr>
        </p:nvSpPr>
        <p:spPr>
          <a:xfrm>
            <a:off x="285210" y="985596"/>
            <a:ext cx="8695207" cy="5572608"/>
          </a:xfrm>
          <a:prstGeom prst="rect">
            <a:avLst/>
          </a:prstGeom>
        </p:spPr>
        <p:txBody>
          <a:bodyPr/>
          <a:lstStyle/>
          <a:p>
            <a:pPr marL="0" indent="114300" algn="just">
              <a:buSzTx/>
              <a:buNone/>
              <a:defRPr sz="2800" b="1" u="sng">
                <a:latin typeface="+mj-lt"/>
                <a:ea typeface="+mj-ea"/>
                <a:cs typeface="+mj-cs"/>
                <a:sym typeface="Arial"/>
              </a:defRPr>
            </a:pPr>
            <a:endParaRPr dirty="0"/>
          </a:p>
          <a:p>
            <a:pPr marL="0" indent="114300" algn="just">
              <a:buSzTx/>
              <a:buNone/>
              <a:defRPr sz="1500" i="1">
                <a:latin typeface="+mj-lt"/>
                <a:ea typeface="+mj-ea"/>
                <a:cs typeface="+mj-cs"/>
                <a:sym typeface="Arial"/>
              </a:defRPr>
            </a:pPr>
            <a:r>
              <a:rPr dirty="0"/>
              <a:t>The methodology for fake news detection encompasses data collection, preprocessing, and feature extraction to prepare the data for analysis. Machine learning models are trained and evaluated using labeled datasets, with techniques like ensemble methods and cross-validation enhancing their accuracy. Human-in-the-loop approaches, user </a:t>
            </a:r>
            <a:r>
              <a:rPr dirty="0" err="1"/>
              <a:t>behaviour</a:t>
            </a:r>
            <a:r>
              <a:rPr dirty="0"/>
              <a:t> analysis, and real-time monitoring are employed for ongoing refinement and adaptation to combat evolving misinformation.</a:t>
            </a:r>
            <a:endParaRPr sz="1600" dirty="0"/>
          </a:p>
          <a:p>
            <a:pPr marL="0" indent="114300" algn="just">
              <a:buSzTx/>
              <a:buNone/>
              <a:defRPr sz="2400" b="1" u="sng">
                <a:latin typeface="+mj-lt"/>
                <a:ea typeface="+mj-ea"/>
                <a:cs typeface="+mj-cs"/>
                <a:sym typeface="Arial"/>
              </a:defRPr>
            </a:pPr>
            <a:r>
              <a:rPr dirty="0"/>
              <a:t>Approach :</a:t>
            </a:r>
          </a:p>
          <a:p>
            <a:pPr marL="0" indent="114300" algn="just">
              <a:buSzTx/>
              <a:buNone/>
              <a:defRPr sz="1500" i="1">
                <a:latin typeface="+mj-lt"/>
                <a:ea typeface="+mj-ea"/>
                <a:cs typeface="+mj-cs"/>
                <a:sym typeface="Arial"/>
              </a:defRPr>
            </a:pPr>
            <a:r>
              <a:rPr dirty="0"/>
              <a:t>Fake news detection programs utilize diverse approaches, including content and source analysis, user engagement scrutiny, and machine learning. These methods aim to discern misinformation by examining text, source credibility, and user interactions, thereby enhancing accuracy. Integration of cross-referencing, semantic analysis, and network evaluation further bolsters these programs' efficacy in identifying and mitigating fake news dissemination.</a:t>
            </a:r>
            <a:endParaRPr sz="1200" dirty="0"/>
          </a:p>
          <a:p>
            <a:pPr marL="0" indent="114300" algn="just">
              <a:buSzTx/>
              <a:buNone/>
              <a:defRPr sz="2400" b="1" u="sng">
                <a:latin typeface="+mj-lt"/>
                <a:ea typeface="+mj-ea"/>
                <a:cs typeface="+mj-cs"/>
                <a:sym typeface="Arial"/>
              </a:defRPr>
            </a:pPr>
            <a:r>
              <a:rPr dirty="0"/>
              <a:t>Techniques :</a:t>
            </a:r>
          </a:p>
          <a:p>
            <a:pPr marL="0" indent="0">
              <a:spcBef>
                <a:spcPts val="0"/>
              </a:spcBef>
              <a:buClrTx/>
              <a:buSzTx/>
              <a:buFontTx/>
              <a:buNone/>
              <a:defRPr sz="1600" i="1">
                <a:latin typeface="+mj-lt"/>
                <a:ea typeface="+mj-ea"/>
                <a:cs typeface="+mj-cs"/>
                <a:sym typeface="Arial"/>
              </a:defRPr>
            </a:pPr>
            <a:r>
              <a:rPr dirty="0"/>
              <a:t>Fake news detection programs utilize content, source, and user engagement analysis alongside       machine learning to discern misinformation. Cross-referencing and semantic analysis verify claims, while network analysis identifies influential nodes in misinformation dissemination. These techniques collectively bolster the efficacy of fake news detection systems in combat.</a:t>
            </a:r>
          </a:p>
        </p:txBody>
      </p:sp>
      <p:sp>
        <p:nvSpPr>
          <p:cNvPr id="54"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2" name="Rectangle 1">
            <a:extLst>
              <a:ext uri="{FF2B5EF4-FFF2-40B4-BE49-F238E27FC236}">
                <a16:creationId xmlns:a16="http://schemas.microsoft.com/office/drawing/2014/main" id="{E1B78DEB-B264-3384-CEFF-C4F4B7C6C4FC}"/>
              </a:ext>
            </a:extLst>
          </p:cNvPr>
          <p:cNvSpPr/>
          <p:nvPr/>
        </p:nvSpPr>
        <p:spPr>
          <a:xfrm>
            <a:off x="285210" y="1468810"/>
            <a:ext cx="8721213" cy="4462758"/>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a:r>
              <a:rPr lang="en-US" sz="1800" b="1" i="0" dirty="0">
                <a:solidFill>
                  <a:srgbClr val="0D0D0D"/>
                </a:solidFill>
                <a:effectLst/>
                <a:highlight>
                  <a:srgbClr val="FFFFFF"/>
                </a:highlight>
              </a:rPr>
              <a:t>1. Data Exploration:</a:t>
            </a:r>
            <a:r>
              <a:rPr lang="en-US" sz="1800" b="0" i="0" dirty="0">
                <a:solidFill>
                  <a:srgbClr val="0D0D0D"/>
                </a:solidFill>
                <a:effectLst/>
                <a:highlight>
                  <a:srgbClr val="FFFFFF"/>
                </a:highlight>
              </a:rPr>
              <a:t> We start by importing necessary libraries such as Matplotlib, Seaborn, and pandas for data visualization and manipulation. The dataset, "seattle-weather.csv," is loaded into a pandas </a:t>
            </a:r>
            <a:r>
              <a:rPr lang="en-US" sz="1800" b="0" i="0" dirty="0" err="1">
                <a:solidFill>
                  <a:srgbClr val="0D0D0D"/>
                </a:solidFill>
                <a:effectLst/>
                <a:highlight>
                  <a:srgbClr val="FFFFFF"/>
                </a:highlight>
              </a:rPr>
              <a:t>DataFrame</a:t>
            </a:r>
            <a:r>
              <a:rPr lang="en-US" sz="1800" b="0" i="0" dirty="0">
                <a:solidFill>
                  <a:srgbClr val="0D0D0D"/>
                </a:solidFill>
                <a:effectLst/>
                <a:highlight>
                  <a:srgbClr val="FFFFFF"/>
                </a:highlight>
              </a:rPr>
              <a:t> for analysis. Initial exploration includes examining the shape of the data, visualizing the distribution of weather types, and exploring key numerical features through histograms and violin plots.</a:t>
            </a:r>
          </a:p>
          <a:p>
            <a:pPr algn="l"/>
            <a:r>
              <a:rPr lang="en-US" sz="1800" b="1" i="0" dirty="0">
                <a:solidFill>
                  <a:srgbClr val="0D0D0D"/>
                </a:solidFill>
                <a:effectLst/>
                <a:highlight>
                  <a:srgbClr val="FFFFFF"/>
                </a:highlight>
              </a:rPr>
              <a:t>2. Data Cleaning:</a:t>
            </a:r>
            <a:r>
              <a:rPr lang="en-US" sz="1800" b="0" i="0" dirty="0">
                <a:solidFill>
                  <a:srgbClr val="0D0D0D"/>
                </a:solidFill>
                <a:effectLst/>
                <a:highlight>
                  <a:srgbClr val="FFFFFF"/>
                </a:highlight>
              </a:rPr>
              <a:t> Before diving into modeling, it's crucial to address missing data. The </a:t>
            </a:r>
            <a:r>
              <a:rPr lang="en-US" sz="1800" b="0" i="0" dirty="0" err="1">
                <a:solidFill>
                  <a:srgbClr val="0D0D0D"/>
                </a:solidFill>
                <a:effectLst/>
                <a:highlight>
                  <a:srgbClr val="FFFFFF"/>
                </a:highlight>
              </a:rPr>
              <a:t>Missingno</a:t>
            </a:r>
            <a:r>
              <a:rPr lang="en-US" sz="1800" b="0" i="0" dirty="0">
                <a:solidFill>
                  <a:srgbClr val="0D0D0D"/>
                </a:solidFill>
                <a:effectLst/>
                <a:highlight>
                  <a:srgbClr val="FFFFFF"/>
                </a:highlight>
              </a:rPr>
              <a:t> library helps us visualize missing values in the dataset. Additionally, we perform basic data cleaning tasks such as dropping unnecessary columns like 'date' if present.</a:t>
            </a:r>
          </a:p>
          <a:p>
            <a:pPr algn="l"/>
            <a:r>
              <a:rPr lang="en-US" sz="1800" b="1" i="0" dirty="0">
                <a:solidFill>
                  <a:srgbClr val="0D0D0D"/>
                </a:solidFill>
                <a:effectLst/>
                <a:highlight>
                  <a:srgbClr val="FFFFFF"/>
                </a:highlight>
              </a:rPr>
              <a:t>3. Feature Encoding:</a:t>
            </a:r>
            <a:r>
              <a:rPr lang="en-US" sz="1800" b="0" i="0" dirty="0">
                <a:solidFill>
                  <a:srgbClr val="0D0D0D"/>
                </a:solidFill>
                <a:effectLst/>
                <a:highlight>
                  <a:srgbClr val="FFFFFF"/>
                </a:highlight>
              </a:rPr>
              <a:t> Categorical variables like 'weather' are encoded using </a:t>
            </a:r>
            <a:r>
              <a:rPr lang="en-US" sz="1800" b="0" i="0" dirty="0" err="1">
                <a:solidFill>
                  <a:srgbClr val="0D0D0D"/>
                </a:solidFill>
                <a:effectLst/>
                <a:highlight>
                  <a:srgbClr val="FFFFFF"/>
                </a:highlight>
              </a:rPr>
              <a:t>LabelEncoder</a:t>
            </a:r>
            <a:r>
              <a:rPr lang="en-US" sz="1800" b="0" i="0" dirty="0">
                <a:solidFill>
                  <a:srgbClr val="0D0D0D"/>
                </a:solidFill>
                <a:effectLst/>
                <a:highlight>
                  <a:srgbClr val="FFFFFF"/>
                </a:highlight>
              </a:rPr>
              <a:t> to prepare the data for machine learning algorithms.</a:t>
            </a:r>
          </a:p>
          <a:p>
            <a:pPr algn="l"/>
            <a:r>
              <a:rPr lang="en-US" sz="1800" b="1" i="0" dirty="0">
                <a:solidFill>
                  <a:srgbClr val="0D0D0D"/>
                </a:solidFill>
                <a:effectLst/>
                <a:highlight>
                  <a:srgbClr val="FFFFFF"/>
                </a:highlight>
              </a:rPr>
              <a:t>4. Data Preprocessing and Splitting:</a:t>
            </a:r>
            <a:r>
              <a:rPr lang="en-US" sz="1800" b="0" i="0" dirty="0">
                <a:solidFill>
                  <a:srgbClr val="0D0D0D"/>
                </a:solidFill>
                <a:effectLst/>
                <a:highlight>
                  <a:srgbClr val="FFFFFF"/>
                </a:highlight>
              </a:rPr>
              <a:t> The dataset is divided into features (X) and target labels (y). Then, the data is split into training and testing sets using the </a:t>
            </a:r>
            <a:r>
              <a:rPr lang="en-US" sz="1800" b="0" i="0" dirty="0" err="1">
                <a:solidFill>
                  <a:srgbClr val="0D0D0D"/>
                </a:solidFill>
                <a:effectLst/>
                <a:highlight>
                  <a:srgbClr val="FFFFFF"/>
                </a:highlight>
              </a:rPr>
              <a:t>train_test_split</a:t>
            </a:r>
            <a:r>
              <a:rPr lang="en-US" sz="1800" b="0" i="0" dirty="0">
                <a:solidFill>
                  <a:srgbClr val="0D0D0D"/>
                </a:solidFill>
                <a:effectLst/>
                <a:highlight>
                  <a:srgbClr val="FFFFFF"/>
                </a:highlight>
              </a:rPr>
              <a:t> function.</a:t>
            </a:r>
          </a:p>
          <a:p>
            <a:pPr algn="l"/>
            <a:endParaRPr lang="en-US" sz="1800" b="0" i="0" dirty="0">
              <a:solidFill>
                <a:srgbClr val="0D0D0D"/>
              </a:solidFill>
              <a:effectLst/>
              <a:highlight>
                <a:srgbClr val="FFFFFF"/>
              </a:highlight>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6185-9C60-7DDE-C1A4-5EB2ECEEE5B2}"/>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DC288A68-9895-C4D5-30F3-647D0C1328F4}"/>
              </a:ext>
            </a:extLst>
          </p:cNvPr>
          <p:cNvSpPr>
            <a:spLocks noGrp="1"/>
          </p:cNvSpPr>
          <p:nvPr>
            <p:ph type="body" idx="1"/>
          </p:nvPr>
        </p:nvSpPr>
        <p:spPr/>
        <p:txBody>
          <a:bodyPr>
            <a:normAutofit fontScale="92500" lnSpcReduction="20000"/>
          </a:bodyPr>
          <a:lstStyle/>
          <a:p>
            <a:pPr algn="l"/>
            <a:r>
              <a:rPr lang="en-US" sz="2600" b="1" i="0" dirty="0">
                <a:solidFill>
                  <a:srgbClr val="0D0D0D"/>
                </a:solidFill>
                <a:effectLst/>
                <a:highlight>
                  <a:srgbClr val="FFFFFF"/>
                </a:highlight>
                <a:latin typeface="+mj-lt"/>
              </a:rPr>
              <a:t>5. Model Training and Evaluation:</a:t>
            </a:r>
            <a:r>
              <a:rPr lang="en-US" sz="2600" b="0" i="0" dirty="0">
                <a:solidFill>
                  <a:srgbClr val="0D0D0D"/>
                </a:solidFill>
                <a:effectLst/>
                <a:highlight>
                  <a:srgbClr val="FFFFFF"/>
                </a:highlight>
                <a:latin typeface="+mj-lt"/>
              </a:rPr>
              <a:t> We employ four different machine learning algorithms for weather prediction:</a:t>
            </a:r>
          </a:p>
          <a:p>
            <a:pPr algn="l">
              <a:buFont typeface="Arial" panose="020B0604020202020204" pitchFamily="34" charset="0"/>
              <a:buChar char="•"/>
            </a:pPr>
            <a:r>
              <a:rPr lang="en-US" sz="2600" b="0" i="0" dirty="0">
                <a:solidFill>
                  <a:srgbClr val="0D0D0D"/>
                </a:solidFill>
                <a:effectLst/>
                <a:highlight>
                  <a:srgbClr val="FFFFFF"/>
                </a:highlight>
                <a:latin typeface="+mj-lt"/>
              </a:rPr>
              <a:t>K-Nearest Neighbors (KNN)</a:t>
            </a:r>
          </a:p>
          <a:p>
            <a:pPr algn="l">
              <a:buFont typeface="Arial" panose="020B0604020202020204" pitchFamily="34" charset="0"/>
              <a:buChar char="•"/>
            </a:pPr>
            <a:r>
              <a:rPr lang="en-US" sz="2600" b="0" i="0" dirty="0">
                <a:solidFill>
                  <a:srgbClr val="0D0D0D"/>
                </a:solidFill>
                <a:effectLst/>
                <a:highlight>
                  <a:srgbClr val="FFFFFF"/>
                </a:highlight>
                <a:latin typeface="+mj-lt"/>
              </a:rPr>
              <a:t>Support Vector Machine (SVM)</a:t>
            </a:r>
          </a:p>
          <a:p>
            <a:pPr algn="l">
              <a:buFont typeface="Arial" panose="020B0604020202020204" pitchFamily="34" charset="0"/>
              <a:buChar char="•"/>
            </a:pPr>
            <a:r>
              <a:rPr lang="en-US" sz="2600" b="0" i="0" dirty="0">
                <a:solidFill>
                  <a:srgbClr val="0D0D0D"/>
                </a:solidFill>
                <a:effectLst/>
                <a:highlight>
                  <a:srgbClr val="FFFFFF"/>
                </a:highlight>
                <a:latin typeface="+mj-lt"/>
              </a:rPr>
              <a:t>Gradient Boosting Classifier (GBC)</a:t>
            </a:r>
          </a:p>
          <a:p>
            <a:pPr algn="l">
              <a:buFont typeface="Arial" panose="020B0604020202020204" pitchFamily="34" charset="0"/>
              <a:buChar char="•"/>
            </a:pPr>
            <a:r>
              <a:rPr lang="en-US" sz="2600" b="0" i="0" dirty="0" err="1">
                <a:solidFill>
                  <a:srgbClr val="0D0D0D"/>
                </a:solidFill>
                <a:effectLst/>
                <a:highlight>
                  <a:srgbClr val="FFFFFF"/>
                </a:highlight>
                <a:latin typeface="+mj-lt"/>
              </a:rPr>
              <a:t>XGBoost</a:t>
            </a:r>
            <a:r>
              <a:rPr lang="en-US" sz="2600" b="0" i="0" dirty="0">
                <a:solidFill>
                  <a:srgbClr val="0D0D0D"/>
                </a:solidFill>
                <a:effectLst/>
                <a:highlight>
                  <a:srgbClr val="FFFFFF"/>
                </a:highlight>
                <a:latin typeface="+mj-lt"/>
              </a:rPr>
              <a:t> Classifier (XGB)</a:t>
            </a:r>
          </a:p>
          <a:p>
            <a:pPr algn="l"/>
            <a:r>
              <a:rPr lang="en-US" sz="2600" b="0" i="0" dirty="0">
                <a:solidFill>
                  <a:srgbClr val="0D0D0D"/>
                </a:solidFill>
                <a:effectLst/>
                <a:highlight>
                  <a:srgbClr val="FFFFFF"/>
                </a:highlight>
                <a:latin typeface="+mj-lt"/>
              </a:rPr>
              <a:t>Each model is trained on the training set and evaluated for accuracy on the testing set.</a:t>
            </a:r>
          </a:p>
          <a:p>
            <a:pPr algn="l"/>
            <a:r>
              <a:rPr lang="en-US" sz="2600" b="1" i="0" dirty="0">
                <a:solidFill>
                  <a:srgbClr val="0D0D0D"/>
                </a:solidFill>
                <a:effectLst/>
                <a:highlight>
                  <a:srgbClr val="FFFFFF"/>
                </a:highlight>
                <a:latin typeface="+mj-lt"/>
              </a:rPr>
              <a:t>6. Prediction:</a:t>
            </a:r>
            <a:r>
              <a:rPr lang="en-US" sz="2600" b="0" i="0" dirty="0">
                <a:solidFill>
                  <a:srgbClr val="0D0D0D"/>
                </a:solidFill>
                <a:effectLst/>
                <a:highlight>
                  <a:srgbClr val="FFFFFF"/>
                </a:highlight>
                <a:latin typeface="+mj-lt"/>
              </a:rPr>
              <a:t> Finally, we demonstrate the model's predictive capability by inputting sample data and predicting the corresponding weather type.</a:t>
            </a:r>
          </a:p>
          <a:p>
            <a:pPr algn="l"/>
            <a:r>
              <a:rPr lang="en-US" sz="2600" b="1" i="0" dirty="0">
                <a:solidFill>
                  <a:srgbClr val="0D0D0D"/>
                </a:solidFill>
                <a:effectLst/>
                <a:highlight>
                  <a:srgbClr val="FFFFFF"/>
                </a:highlight>
                <a:latin typeface="+mj-lt"/>
              </a:rPr>
              <a:t>7. Model Saving:</a:t>
            </a:r>
            <a:r>
              <a:rPr lang="en-US" sz="2600" b="0" i="0" dirty="0">
                <a:solidFill>
                  <a:srgbClr val="0D0D0D"/>
                </a:solidFill>
                <a:effectLst/>
                <a:highlight>
                  <a:srgbClr val="FFFFFF"/>
                </a:highlight>
                <a:latin typeface="+mj-lt"/>
              </a:rPr>
              <a:t> The trained </a:t>
            </a:r>
            <a:r>
              <a:rPr lang="en-US" sz="2600" b="0" i="0" dirty="0" err="1">
                <a:solidFill>
                  <a:srgbClr val="0D0D0D"/>
                </a:solidFill>
                <a:effectLst/>
                <a:highlight>
                  <a:srgbClr val="FFFFFF"/>
                </a:highlight>
                <a:latin typeface="+mj-lt"/>
              </a:rPr>
              <a:t>XGBoost</a:t>
            </a:r>
            <a:r>
              <a:rPr lang="en-US" sz="2600" b="0" i="0" dirty="0">
                <a:solidFill>
                  <a:srgbClr val="0D0D0D"/>
                </a:solidFill>
                <a:effectLst/>
                <a:highlight>
                  <a:srgbClr val="FFFFFF"/>
                </a:highlight>
                <a:latin typeface="+mj-lt"/>
              </a:rPr>
              <a:t> Classifier model is saved using pickle for future use.</a:t>
            </a:r>
          </a:p>
          <a:p>
            <a:endParaRPr lang="en-IN" dirty="0"/>
          </a:p>
        </p:txBody>
      </p:sp>
    </p:spTree>
    <p:extLst>
      <p:ext uri="{BB962C8B-B14F-4D97-AF65-F5344CB8AC3E}">
        <p14:creationId xmlns:p14="http://schemas.microsoft.com/office/powerpoint/2010/main" val="263523690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noGrp="1"/>
          </p:cNvSpPr>
          <p:nvPr>
            <p:ph type="title"/>
          </p:nvPr>
        </p:nvSpPr>
        <p:spPr>
          <a:xfrm>
            <a:off x="-2080728" y="0"/>
            <a:ext cx="6477001" cy="838200"/>
          </a:xfrm>
          <a:prstGeom prst="rect">
            <a:avLst/>
          </a:prstGeom>
        </p:spPr>
        <p:txBody>
          <a:bodyPr/>
          <a:lstStyle>
            <a:lvl1pPr>
              <a:defRPr sz="3200" b="1" u="sng">
                <a:latin typeface="+mj-lt"/>
                <a:ea typeface="+mj-ea"/>
                <a:cs typeface="+mj-cs"/>
                <a:sym typeface="Arial"/>
              </a:defRPr>
            </a:lvl1pPr>
          </a:lstStyle>
          <a:p>
            <a:r>
              <a:t>Algorithm</a:t>
            </a:r>
          </a:p>
        </p:txBody>
      </p:sp>
      <p:sp>
        <p:nvSpPr>
          <p:cNvPr id="57" name="Text Placeholder 2"/>
          <p:cNvSpPr txBox="1">
            <a:spLocks noGrp="1"/>
          </p:cNvSpPr>
          <p:nvPr>
            <p:ph type="body" idx="1"/>
          </p:nvPr>
        </p:nvSpPr>
        <p:spPr>
          <a:xfrm>
            <a:off x="102636" y="1007705"/>
            <a:ext cx="8864081" cy="5348646"/>
          </a:xfrm>
          <a:prstGeom prst="rect">
            <a:avLst/>
          </a:prstGeom>
        </p:spPr>
        <p:txBody>
          <a:bodyPr>
            <a:normAutofit/>
          </a:bodyPr>
          <a:lstStyle/>
          <a:p>
            <a:pPr marL="114300" indent="0" algn="l">
              <a:buNone/>
            </a:pPr>
            <a:endParaRPr lang="en-US" sz="2900" b="0" i="0" dirty="0">
              <a:solidFill>
                <a:srgbClr val="0D0D0D"/>
              </a:solidFill>
              <a:effectLst/>
              <a:highlight>
                <a:srgbClr val="FFFFFF"/>
              </a:highlight>
              <a:latin typeface="+mj-lt"/>
            </a:endParaRPr>
          </a:p>
          <a:p>
            <a:pPr marL="0" indent="0">
              <a:spcBef>
                <a:spcPts val="0"/>
              </a:spcBef>
              <a:buClrTx/>
              <a:buSzTx/>
              <a:buFontTx/>
              <a:buNone/>
              <a:defRPr sz="1700" b="1">
                <a:latin typeface="+mj-lt"/>
                <a:ea typeface="+mj-ea"/>
                <a:cs typeface="+mj-cs"/>
                <a:sym typeface="Arial"/>
              </a:defRPr>
            </a:pPr>
            <a:endParaRPr lang="en-IN" i="1" dirty="0"/>
          </a:p>
        </p:txBody>
      </p:sp>
      <p:sp>
        <p:nvSpPr>
          <p:cNvPr id="58"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2" name="Rectangle 1">
            <a:extLst>
              <a:ext uri="{FF2B5EF4-FFF2-40B4-BE49-F238E27FC236}">
                <a16:creationId xmlns:a16="http://schemas.microsoft.com/office/drawing/2014/main" id="{8BB28A2D-254A-AAA6-FF29-D89B8BD6102B}"/>
              </a:ext>
            </a:extLst>
          </p:cNvPr>
          <p:cNvSpPr/>
          <p:nvPr/>
        </p:nvSpPr>
        <p:spPr>
          <a:xfrm>
            <a:off x="383458" y="1589148"/>
            <a:ext cx="8377084" cy="418575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a:buFont typeface="+mj-lt"/>
              <a:buAutoNum type="arabicPeriod"/>
            </a:pPr>
            <a:r>
              <a:rPr lang="en-US" sz="1800" b="1" i="0">
                <a:solidFill>
                  <a:srgbClr val="0D0D0D"/>
                </a:solidFill>
                <a:effectLst/>
                <a:highlight>
                  <a:srgbClr val="FFFFFF"/>
                </a:highlight>
              </a:rPr>
              <a:t>Data Loading and Exploration:</a:t>
            </a:r>
            <a:endParaRPr lang="en-US" sz="1800" b="0" i="0">
              <a:solidFill>
                <a:srgbClr val="0D0D0D"/>
              </a:solidFill>
              <a:effectLst/>
              <a:highlight>
                <a:srgbClr val="FFFFFF"/>
              </a:highlight>
            </a:endParaRPr>
          </a:p>
          <a:p>
            <a:pPr marL="742950" lvl="1" indent="-285750" algn="l">
              <a:buFont typeface="+mj-lt"/>
              <a:buAutoNum type="arabicPeriod"/>
            </a:pPr>
            <a:r>
              <a:rPr lang="en-US" sz="1800" b="0" i="0">
                <a:solidFill>
                  <a:srgbClr val="0D0D0D"/>
                </a:solidFill>
                <a:effectLst/>
                <a:highlight>
                  <a:srgbClr val="FFFFFF"/>
                </a:highlight>
              </a:rPr>
              <a:t>Import necessary libraries.</a:t>
            </a:r>
          </a:p>
          <a:p>
            <a:pPr marL="742950" lvl="1" indent="-285750" algn="l">
              <a:buFont typeface="+mj-lt"/>
              <a:buAutoNum type="arabicPeriod"/>
            </a:pPr>
            <a:r>
              <a:rPr lang="en-US" sz="1800" b="0" i="0">
                <a:solidFill>
                  <a:srgbClr val="0D0D0D"/>
                </a:solidFill>
                <a:effectLst/>
                <a:highlight>
                  <a:srgbClr val="FFFFFF"/>
                </a:highlight>
              </a:rPr>
              <a:t>Read the CSV file ("seattle-weather.csv") into a pandas DataFrame.</a:t>
            </a:r>
          </a:p>
          <a:p>
            <a:pPr marL="742950" lvl="1" indent="-285750" algn="l">
              <a:buFont typeface="+mj-lt"/>
              <a:buAutoNum type="arabicPeriod"/>
            </a:pPr>
            <a:r>
              <a:rPr lang="en-US" sz="1800" b="0" i="0">
                <a:solidFill>
                  <a:srgbClr val="0D0D0D"/>
                </a:solidFill>
                <a:effectLst/>
                <a:highlight>
                  <a:srgbClr val="FFFFFF"/>
                </a:highlight>
              </a:rPr>
              <a:t>Display the first few rows of the dataset to understand its structure.</a:t>
            </a:r>
          </a:p>
          <a:p>
            <a:pPr marL="742950" lvl="1" indent="-285750" algn="l">
              <a:buFont typeface="+mj-lt"/>
              <a:buAutoNum type="arabicPeriod"/>
            </a:pPr>
            <a:r>
              <a:rPr lang="en-US" sz="1800" b="0" i="0">
                <a:solidFill>
                  <a:srgbClr val="0D0D0D"/>
                </a:solidFill>
                <a:effectLst/>
                <a:highlight>
                  <a:srgbClr val="FFFFFF"/>
                </a:highlight>
              </a:rPr>
              <a:t>Explore the shape of the dataset.</a:t>
            </a:r>
          </a:p>
          <a:p>
            <a:pPr algn="l">
              <a:buFont typeface="+mj-lt"/>
              <a:buAutoNum type="arabicPeriod"/>
            </a:pPr>
            <a:r>
              <a:rPr lang="en-US" sz="1800" b="1" i="0">
                <a:solidFill>
                  <a:srgbClr val="0D0D0D"/>
                </a:solidFill>
                <a:effectLst/>
                <a:highlight>
                  <a:srgbClr val="FFFFFF"/>
                </a:highlight>
              </a:rPr>
              <a:t>Data Visualization:</a:t>
            </a:r>
            <a:endParaRPr lang="en-US" sz="1800" b="0" i="0">
              <a:solidFill>
                <a:srgbClr val="0D0D0D"/>
              </a:solidFill>
              <a:effectLst/>
              <a:highlight>
                <a:srgbClr val="FFFFFF"/>
              </a:highlight>
            </a:endParaRPr>
          </a:p>
          <a:p>
            <a:pPr marL="742950" lvl="1" indent="-285750" algn="l">
              <a:buFont typeface="+mj-lt"/>
              <a:buAutoNum type="arabicPeriod"/>
            </a:pPr>
            <a:r>
              <a:rPr lang="en-US" sz="1800" b="0" i="0">
                <a:solidFill>
                  <a:srgbClr val="0D0D0D"/>
                </a:solidFill>
                <a:effectLst/>
                <a:highlight>
                  <a:srgbClr val="FFFFFF"/>
                </a:highlight>
              </a:rPr>
              <a:t>Visualize the distribution of weather types using seaborn's countplot.</a:t>
            </a:r>
          </a:p>
          <a:p>
            <a:pPr marL="742950" lvl="1" indent="-285750" algn="l">
              <a:buFont typeface="+mj-lt"/>
              <a:buAutoNum type="arabicPeriod"/>
            </a:pPr>
            <a:r>
              <a:rPr lang="en-US" sz="1800" b="0" i="0">
                <a:solidFill>
                  <a:srgbClr val="0D0D0D"/>
                </a:solidFill>
                <a:effectLst/>
                <a:highlight>
                  <a:srgbClr val="FFFFFF"/>
                </a:highlight>
              </a:rPr>
              <a:t>Calculate the percentage of each weather type and print the results.</a:t>
            </a:r>
          </a:p>
          <a:p>
            <a:pPr marL="742950" lvl="1" indent="-285750" algn="l">
              <a:buFont typeface="+mj-lt"/>
              <a:buAutoNum type="arabicPeriod"/>
            </a:pPr>
            <a:r>
              <a:rPr lang="en-US" sz="1800" b="0" i="0">
                <a:solidFill>
                  <a:srgbClr val="0D0D0D"/>
                </a:solidFill>
                <a:effectLst/>
                <a:highlight>
                  <a:srgbClr val="FFFFFF"/>
                </a:highlight>
              </a:rPr>
              <a:t>Visualize key numerical features (precipitation, temp_max, temp_min, wind) using histograms and violin plots.</a:t>
            </a:r>
          </a:p>
          <a:p>
            <a:pPr algn="l">
              <a:buFont typeface="+mj-lt"/>
              <a:buAutoNum type="arabicPeriod"/>
            </a:pPr>
            <a:r>
              <a:rPr lang="en-US" sz="1800" b="1" i="0">
                <a:solidFill>
                  <a:srgbClr val="0D0D0D"/>
                </a:solidFill>
                <a:effectLst/>
                <a:highlight>
                  <a:srgbClr val="FFFFFF"/>
                </a:highlight>
              </a:rPr>
              <a:t>Data Cleaning:</a:t>
            </a:r>
            <a:endParaRPr lang="en-US" sz="1800" b="0" i="0">
              <a:solidFill>
                <a:srgbClr val="0D0D0D"/>
              </a:solidFill>
              <a:effectLst/>
              <a:highlight>
                <a:srgbClr val="FFFFFF"/>
              </a:highlight>
            </a:endParaRPr>
          </a:p>
          <a:p>
            <a:pPr marL="742950" lvl="1" indent="-285750" algn="l">
              <a:buFont typeface="+mj-lt"/>
              <a:buAutoNum type="arabicPeriod"/>
            </a:pPr>
            <a:r>
              <a:rPr lang="en-US" sz="1800" b="0" i="0">
                <a:solidFill>
                  <a:srgbClr val="0D0D0D"/>
                </a:solidFill>
                <a:effectLst/>
                <a:highlight>
                  <a:srgbClr val="FFFFFF"/>
                </a:highlight>
              </a:rPr>
              <a:t>Suppress warnings to improve code readability.</a:t>
            </a:r>
          </a:p>
          <a:p>
            <a:pPr marL="742950" lvl="1" indent="-285750" algn="l">
              <a:buFont typeface="+mj-lt"/>
              <a:buAutoNum type="arabicPeriod"/>
            </a:pPr>
            <a:r>
              <a:rPr lang="en-US" sz="1800" b="0" i="0">
                <a:solidFill>
                  <a:srgbClr val="0D0D0D"/>
                </a:solidFill>
                <a:effectLst/>
                <a:highlight>
                  <a:srgbClr val="FFFFFF"/>
                </a:highlight>
              </a:rPr>
              <a:t>Visualize missing values using Missingno library's bar chart.</a:t>
            </a:r>
          </a:p>
          <a:p>
            <a:pPr marL="742950" lvl="1" indent="-285750" algn="l">
              <a:buFont typeface="+mj-lt"/>
              <a:buAutoNum type="arabicPeriod"/>
            </a:pPr>
            <a:r>
              <a:rPr lang="en-US" sz="1800" b="0" i="0">
                <a:solidFill>
                  <a:srgbClr val="0D0D0D"/>
                </a:solidFill>
                <a:effectLst/>
                <a:highlight>
                  <a:srgbClr val="FFFFFF"/>
                </a:highlight>
              </a:rPr>
              <a:t>Drop the 'date' column if present in the dataset</a:t>
            </a:r>
            <a:r>
              <a:rPr lang="en-US" b="0" i="0">
                <a:solidFill>
                  <a:srgbClr val="0D0D0D"/>
                </a:solidFill>
                <a:effectLst/>
                <a:highlight>
                  <a:srgbClr val="FFFFFF"/>
                </a:highlight>
                <a:latin typeface="Söhne"/>
              </a:rPr>
              <a:t>.</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C488-73D3-B7EA-2FC5-EEB7B94C4737}"/>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729F135C-2665-6BED-18A2-70E613229D99}"/>
              </a:ext>
            </a:extLst>
          </p:cNvPr>
          <p:cNvSpPr>
            <a:spLocks noGrp="1"/>
          </p:cNvSpPr>
          <p:nvPr>
            <p:ph type="body" idx="1"/>
          </p:nvPr>
        </p:nvSpPr>
        <p:spPr>
          <a:xfrm>
            <a:off x="457200" y="3480694"/>
            <a:ext cx="8229600" cy="307775"/>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
        <p:nvSpPr>
          <p:cNvPr id="5" name="Rectangle 4">
            <a:extLst>
              <a:ext uri="{FF2B5EF4-FFF2-40B4-BE49-F238E27FC236}">
                <a16:creationId xmlns:a16="http://schemas.microsoft.com/office/drawing/2014/main" id="{156A0A5D-0654-45DB-E17C-01DD6D5AC675}"/>
              </a:ext>
            </a:extLst>
          </p:cNvPr>
          <p:cNvSpPr/>
          <p:nvPr/>
        </p:nvSpPr>
        <p:spPr>
          <a:xfrm>
            <a:off x="285135" y="1197536"/>
            <a:ext cx="8401665" cy="5293755"/>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a:r>
              <a:rPr lang="en-US" sz="1800" b="1" i="0" dirty="0">
                <a:solidFill>
                  <a:srgbClr val="0D0D0D"/>
                </a:solidFill>
                <a:effectLst/>
                <a:highlight>
                  <a:srgbClr val="FFFFFF"/>
                </a:highlight>
              </a:rPr>
              <a:t>4. Feature Encoding:</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Use </a:t>
            </a:r>
            <a:r>
              <a:rPr lang="en-US" sz="1800" b="0" i="0" dirty="0" err="1">
                <a:solidFill>
                  <a:srgbClr val="0D0D0D"/>
                </a:solidFill>
                <a:effectLst/>
                <a:highlight>
                  <a:srgbClr val="FFFFFF"/>
                </a:highlight>
              </a:rPr>
              <a:t>LabelEncoder</a:t>
            </a:r>
            <a:r>
              <a:rPr lang="en-US" sz="1800" b="0" i="0" dirty="0">
                <a:solidFill>
                  <a:srgbClr val="0D0D0D"/>
                </a:solidFill>
                <a:effectLst/>
                <a:highlight>
                  <a:srgbClr val="FFFFFF"/>
                </a:highlight>
              </a:rPr>
              <a:t> to encode the 'weather' column (categorical) into numerical values.</a:t>
            </a:r>
          </a:p>
          <a:p>
            <a:pPr algn="l"/>
            <a:r>
              <a:rPr lang="en-US" sz="1800" b="1" i="0" dirty="0">
                <a:solidFill>
                  <a:srgbClr val="0D0D0D"/>
                </a:solidFill>
                <a:effectLst/>
                <a:highlight>
                  <a:srgbClr val="FFFFFF"/>
                </a:highlight>
              </a:rPr>
              <a:t>5. Data Preprocessing and Splitting:</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Separate features (X) and target labels (y) from the dataset.</a:t>
            </a:r>
          </a:p>
          <a:p>
            <a:pPr marL="742950" lvl="1" indent="-285750" algn="l">
              <a:buFont typeface="+mj-lt"/>
              <a:buAutoNum type="arabicPeriod"/>
            </a:pPr>
            <a:r>
              <a:rPr lang="en-US" sz="1800" b="0" i="0" dirty="0">
                <a:solidFill>
                  <a:srgbClr val="0D0D0D"/>
                </a:solidFill>
                <a:effectLst/>
                <a:highlight>
                  <a:srgbClr val="FFFFFF"/>
                </a:highlight>
              </a:rPr>
              <a:t>Split the data into training and testing sets using </a:t>
            </a:r>
            <a:r>
              <a:rPr lang="en-US" sz="1800" b="0" i="0" dirty="0" err="1">
                <a:solidFill>
                  <a:srgbClr val="0D0D0D"/>
                </a:solidFill>
                <a:effectLst/>
                <a:highlight>
                  <a:srgbClr val="FFFFFF"/>
                </a:highlight>
              </a:rPr>
              <a:t>train_test_split</a:t>
            </a:r>
            <a:r>
              <a:rPr lang="en-US" sz="1800" b="0" i="0" dirty="0">
                <a:solidFill>
                  <a:srgbClr val="0D0D0D"/>
                </a:solidFill>
                <a:effectLst/>
                <a:highlight>
                  <a:srgbClr val="FFFFFF"/>
                </a:highlight>
              </a:rPr>
              <a:t> function.</a:t>
            </a:r>
          </a:p>
          <a:p>
            <a:pPr algn="l"/>
            <a:r>
              <a:rPr lang="en-US" sz="1800" b="1" i="0" dirty="0">
                <a:solidFill>
                  <a:srgbClr val="0D0D0D"/>
                </a:solidFill>
                <a:effectLst/>
                <a:highlight>
                  <a:srgbClr val="FFFFFF"/>
                </a:highlight>
              </a:rPr>
              <a:t>6. Model Training and Evaluation:</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Train and evaluate four different machine learning models:</a:t>
            </a:r>
          </a:p>
          <a:p>
            <a:pPr marL="1143000" lvl="2" indent="-228600" algn="l">
              <a:buFont typeface="+mj-lt"/>
              <a:buAutoNum type="arabicPeriod"/>
            </a:pPr>
            <a:r>
              <a:rPr lang="en-US" sz="1800" b="0" i="0" dirty="0">
                <a:solidFill>
                  <a:srgbClr val="0D0D0D"/>
                </a:solidFill>
                <a:effectLst/>
                <a:highlight>
                  <a:srgbClr val="FFFFFF"/>
                </a:highlight>
              </a:rPr>
              <a:t>K-Nearest Neighbors (KNN)</a:t>
            </a:r>
          </a:p>
          <a:p>
            <a:pPr marL="1143000" lvl="2" indent="-228600" algn="l">
              <a:buFont typeface="+mj-lt"/>
              <a:buAutoNum type="arabicPeriod"/>
            </a:pPr>
            <a:r>
              <a:rPr lang="en-US" sz="1800" b="0" i="0" dirty="0">
                <a:solidFill>
                  <a:srgbClr val="0D0D0D"/>
                </a:solidFill>
                <a:effectLst/>
                <a:highlight>
                  <a:srgbClr val="FFFFFF"/>
                </a:highlight>
              </a:rPr>
              <a:t>Support Vector Machine (SVM)</a:t>
            </a:r>
          </a:p>
          <a:p>
            <a:pPr marL="1143000" lvl="2" indent="-228600" algn="l">
              <a:buFont typeface="+mj-lt"/>
              <a:buAutoNum type="arabicPeriod"/>
            </a:pPr>
            <a:r>
              <a:rPr lang="en-US" sz="1800" b="0" i="0" dirty="0">
                <a:solidFill>
                  <a:srgbClr val="0D0D0D"/>
                </a:solidFill>
                <a:effectLst/>
                <a:highlight>
                  <a:srgbClr val="FFFFFF"/>
                </a:highlight>
              </a:rPr>
              <a:t>Gradient Boosting Classifier (GBC)</a:t>
            </a:r>
          </a:p>
          <a:p>
            <a:pPr marL="1143000" lvl="2" indent="-228600" algn="l">
              <a:buFont typeface="+mj-lt"/>
              <a:buAutoNum type="arabicPeriod"/>
            </a:pPr>
            <a:r>
              <a:rPr lang="en-US" sz="1800" b="0" i="0" dirty="0" err="1">
                <a:solidFill>
                  <a:srgbClr val="0D0D0D"/>
                </a:solidFill>
                <a:effectLst/>
                <a:highlight>
                  <a:srgbClr val="FFFFFF"/>
                </a:highlight>
              </a:rPr>
              <a:t>XGBoost</a:t>
            </a:r>
            <a:r>
              <a:rPr lang="en-US" sz="1800" b="0" i="0" dirty="0">
                <a:solidFill>
                  <a:srgbClr val="0D0D0D"/>
                </a:solidFill>
                <a:effectLst/>
                <a:highlight>
                  <a:srgbClr val="FFFFFF"/>
                </a:highlight>
              </a:rPr>
              <a:t> Classifier (XGB)</a:t>
            </a:r>
          </a:p>
          <a:p>
            <a:pPr marL="742950" lvl="1" indent="-285750" algn="l">
              <a:buFont typeface="+mj-lt"/>
              <a:buAutoNum type="arabicPeriod"/>
            </a:pPr>
            <a:r>
              <a:rPr lang="en-US" sz="1800" b="0" i="0" dirty="0">
                <a:solidFill>
                  <a:srgbClr val="0D0D0D"/>
                </a:solidFill>
                <a:effectLst/>
                <a:highlight>
                  <a:srgbClr val="FFFFFF"/>
                </a:highlight>
              </a:rPr>
              <a:t>Print the accuracy of each model on the testing set.</a:t>
            </a:r>
          </a:p>
          <a:p>
            <a:pPr algn="l"/>
            <a:r>
              <a:rPr lang="en-US" sz="1800" b="1" i="0" dirty="0">
                <a:solidFill>
                  <a:srgbClr val="0D0D0D"/>
                </a:solidFill>
                <a:effectLst/>
                <a:highlight>
                  <a:srgbClr val="FFFFFF"/>
                </a:highlight>
              </a:rPr>
              <a:t>7.  Prediction:</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Demonstrate the model's predictive capability by providing sample input data and predicting the corresponding weather type.</a:t>
            </a:r>
          </a:p>
          <a:p>
            <a:pPr algn="l"/>
            <a:r>
              <a:rPr lang="en-US" sz="1800" b="1" i="0" dirty="0">
                <a:solidFill>
                  <a:srgbClr val="0D0D0D"/>
                </a:solidFill>
                <a:effectLst/>
                <a:highlight>
                  <a:srgbClr val="FFFFFF"/>
                </a:highlight>
              </a:rPr>
              <a:t>8. Model Saving:</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Save the trained </a:t>
            </a:r>
            <a:r>
              <a:rPr lang="en-US" sz="1800" b="0" i="0" dirty="0" err="1">
                <a:solidFill>
                  <a:srgbClr val="0D0D0D"/>
                </a:solidFill>
                <a:effectLst/>
                <a:highlight>
                  <a:srgbClr val="FFFFFF"/>
                </a:highlight>
              </a:rPr>
              <a:t>XGBoost</a:t>
            </a:r>
            <a:r>
              <a:rPr lang="en-US" sz="1800" b="0" i="0" dirty="0">
                <a:solidFill>
                  <a:srgbClr val="0D0D0D"/>
                </a:solidFill>
                <a:effectLst/>
                <a:highlight>
                  <a:srgbClr val="FFFFFF"/>
                </a:highlight>
              </a:rPr>
              <a:t> Classifier model using pickle for future use.</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0727407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p:cNvSpPr txBox="1">
            <a:spLocks noGrp="1"/>
          </p:cNvSpPr>
          <p:nvPr>
            <p:ph type="title"/>
          </p:nvPr>
        </p:nvSpPr>
        <p:spPr>
          <a:xfrm>
            <a:off x="-2332654" y="74613"/>
            <a:ext cx="6477001" cy="838201"/>
          </a:xfrm>
          <a:prstGeom prst="rect">
            <a:avLst/>
          </a:prstGeom>
        </p:spPr>
        <p:txBody>
          <a:bodyPr/>
          <a:lstStyle>
            <a:lvl1pPr>
              <a:defRPr sz="2800" b="1" u="sng">
                <a:latin typeface="+mj-lt"/>
                <a:ea typeface="+mj-ea"/>
                <a:cs typeface="+mj-cs"/>
                <a:sym typeface="Arial"/>
              </a:defRPr>
            </a:lvl1pPr>
          </a:lstStyle>
          <a:p>
            <a:r>
              <a:t>Flowchart</a:t>
            </a:r>
          </a:p>
        </p:txBody>
      </p:sp>
      <p:sp>
        <p:nvSpPr>
          <p:cNvPr id="61"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62" name="3-Figure2-1.png" descr="3-Figure2-1.png"/>
          <p:cNvPicPr>
            <a:picLocks noChangeAspect="1"/>
          </p:cNvPicPr>
          <p:nvPr/>
        </p:nvPicPr>
        <p:blipFill>
          <a:blip r:embed="rId2"/>
          <a:srcRect t="1517"/>
          <a:stretch>
            <a:fillRect/>
          </a:stretch>
        </p:blipFill>
        <p:spPr>
          <a:xfrm>
            <a:off x="2974206" y="891976"/>
            <a:ext cx="3195777" cy="5785267"/>
          </a:xfrm>
          <a:prstGeom prst="rect">
            <a:avLst/>
          </a:prstGeom>
          <a:ln w="12700">
            <a:miter lim="400000"/>
          </a:ln>
        </p:spPr>
      </p:pic>
      <p:sp>
        <p:nvSpPr>
          <p:cNvPr id="2" name="Rectangle 1">
            <a:extLst>
              <a:ext uri="{FF2B5EF4-FFF2-40B4-BE49-F238E27FC236}">
                <a16:creationId xmlns:a16="http://schemas.microsoft.com/office/drawing/2014/main" id="{1A191FE9-2C5B-7059-2974-1CAC4F0DF10D}"/>
              </a:ext>
            </a:extLst>
          </p:cNvPr>
          <p:cNvSpPr/>
          <p:nvPr/>
        </p:nvSpPr>
        <p:spPr>
          <a:xfrm>
            <a:off x="2389239" y="891976"/>
            <a:ext cx="3893574" cy="5771069"/>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1150</Words>
  <Application>Microsoft Office PowerPoint</Application>
  <PresentationFormat>On-screen Show (4:3)</PresentationFormat>
  <Paragraphs>125</Paragraphs>
  <Slides>13</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Candara</vt:lpstr>
      <vt:lpstr>Söhne</vt:lpstr>
      <vt:lpstr>Symbol</vt:lpstr>
      <vt:lpstr>Times New Roman</vt:lpstr>
      <vt:lpstr>Office Theme</vt:lpstr>
      <vt:lpstr>PowerPoint Presentation</vt:lpstr>
      <vt:lpstr>Index</vt:lpstr>
      <vt:lpstr>Objective</vt:lpstr>
      <vt:lpstr>Introduction</vt:lpstr>
      <vt:lpstr>Methodology , Approach &amp; Techniques</vt:lpstr>
      <vt:lpstr>METHODOLOGY</vt:lpstr>
      <vt:lpstr>Algorithm</vt:lpstr>
      <vt:lpstr>PowerPoint Presentation</vt:lpstr>
      <vt:lpstr>Flowchart</vt:lpstr>
      <vt:lpstr>Result</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Bansal</dc:creator>
  <cp:lastModifiedBy>Harsh Bansal</cp:lastModifiedBy>
  <cp:revision>2</cp:revision>
  <dcterms:modified xsi:type="dcterms:W3CDTF">2024-05-13T05:42:22Z</dcterms:modified>
</cp:coreProperties>
</file>