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710" r:id="rId6"/>
  </p:sldMasterIdLst>
  <p:notesMasterIdLst>
    <p:notesMasterId r:id="rId18"/>
  </p:notesMasterIdLst>
  <p:handoutMasterIdLst>
    <p:handoutMasterId r:id="rId19"/>
  </p:handoutMasterIdLst>
  <p:sldIdLst>
    <p:sldId id="409" r:id="rId7"/>
    <p:sldId id="411" r:id="rId8"/>
    <p:sldId id="388" r:id="rId9"/>
    <p:sldId id="420" r:id="rId10"/>
    <p:sldId id="407" r:id="rId11"/>
    <p:sldId id="421" r:id="rId12"/>
    <p:sldId id="427" r:id="rId13"/>
    <p:sldId id="422" r:id="rId14"/>
    <p:sldId id="423" r:id="rId15"/>
    <p:sldId id="424" r:id="rId16"/>
    <p:sldId id="4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57" autoAdjust="0"/>
    <p:restoredTop sz="93255" autoAdjust="0"/>
  </p:normalViewPr>
  <p:slideViewPr>
    <p:cSldViewPr snapToGrid="0">
      <p:cViewPr varScale="1">
        <p:scale>
          <a:sx n="137" d="100"/>
          <a:sy n="137" d="100"/>
        </p:scale>
        <p:origin x="208" y="80"/>
      </p:cViewPr>
      <p:guideLst/>
    </p:cSldViewPr>
  </p:slideViewPr>
  <p:notesTextViewPr>
    <p:cViewPr>
      <p:scale>
        <a:sx n="3" d="2"/>
        <a:sy n="3" d="2"/>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103715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44890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7108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98839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08968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677863"/>
            <a:ext cx="3263900" cy="1836737"/>
          </a:xfrm>
        </p:spPr>
      </p:sp>
      <p:sp>
        <p:nvSpPr>
          <p:cNvPr id="3" name="Notes Placeholder 2"/>
          <p:cNvSpPr>
            <a:spLocks noGrp="1"/>
          </p:cNvSpPr>
          <p:nvPr>
            <p:ph type="body" idx="1"/>
          </p:nvPr>
        </p:nvSpPr>
        <p:spPr>
          <a:xfrm>
            <a:off x="684561" y="2816567"/>
            <a:ext cx="5476479" cy="5770873"/>
          </a:xfrm>
        </p:spPr>
        <p:txBody>
          <a:bodyPr/>
          <a:lstStyle/>
          <a:p>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190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13614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54291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dirty="0">
                <a:solidFill>
                  <a:schemeClr val="tx1"/>
                </a:solidFill>
                <a:effectLst/>
                <a:latin typeface="+mn-lt"/>
                <a:ea typeface="+mn-ea"/>
                <a:cs typeface="+mn-cs"/>
              </a:rPr>
              <a:t>Theme</a:t>
            </a:r>
            <a:r>
              <a:rPr lang="en-IN" dirty="0"/>
              <a:t> </a:t>
            </a:r>
            <a:r>
              <a:rPr lang="en-IN" sz="1200" b="1" i="0" u="none" strike="noStrike" kern="1200" dirty="0">
                <a:solidFill>
                  <a:schemeClr val="tx1"/>
                </a:solidFill>
                <a:effectLst/>
                <a:latin typeface="+mn-lt"/>
                <a:ea typeface="+mn-ea"/>
                <a:cs typeface="+mn-cs"/>
              </a:rPr>
              <a:t>What it covers</a:t>
            </a:r>
            <a:r>
              <a:rPr lang="en-IN" dirty="0"/>
              <a:t> </a:t>
            </a:r>
            <a:r>
              <a:rPr lang="en-IN" sz="1200" b="0" i="0" u="none" strike="noStrike" kern="1200" dirty="0">
                <a:solidFill>
                  <a:schemeClr val="tx1"/>
                </a:solidFill>
                <a:effectLst/>
                <a:latin typeface="+mn-lt"/>
                <a:ea typeface="+mn-ea"/>
                <a:cs typeface="+mn-cs"/>
              </a:rPr>
              <a:t>Digital India</a:t>
            </a:r>
            <a:r>
              <a:rPr lang="en-IN" dirty="0"/>
              <a:t> </a:t>
            </a:r>
            <a:r>
              <a:rPr lang="en-IN" sz="1200" b="0" i="0" u="none" strike="noStrike" kern="1200" dirty="0">
                <a:solidFill>
                  <a:schemeClr val="tx1"/>
                </a:solidFill>
                <a:effectLst/>
                <a:latin typeface="+mn-lt"/>
                <a:ea typeface="+mn-ea"/>
                <a:cs typeface="+mn-cs"/>
              </a:rPr>
              <a:t>Use technology to help solve some of the major </a:t>
            </a:r>
            <a:r>
              <a:rPr lang="en-IN" sz="1200" b="0" i="0" u="none" strike="sngStrike" kern="1200" dirty="0">
                <a:solidFill>
                  <a:schemeClr val="tx1"/>
                </a:solidFill>
                <a:effectLst/>
                <a:latin typeface="+mn-lt"/>
                <a:ea typeface="+mn-ea"/>
                <a:cs typeface="+mn-cs"/>
              </a:rPr>
              <a:t>se</a:t>
            </a:r>
            <a:r>
              <a:rPr lang="en-IN" sz="1200" b="0" i="0" u="none" strike="noStrike" kern="1200" dirty="0">
                <a:solidFill>
                  <a:schemeClr val="tx1"/>
                </a:solidFill>
                <a:effectLst/>
                <a:latin typeface="+mn-lt"/>
                <a:ea typeface="+mn-ea"/>
                <a:cs typeface="+mn-cs"/>
              </a:rPr>
              <a:t>ctoral issues in agriculture, education, skilling, urban development, payment infrastructure etc.</a:t>
            </a:r>
            <a:r>
              <a:rPr lang="en-IN" dirty="0"/>
              <a:t> </a:t>
            </a:r>
            <a:r>
              <a:rPr lang="en-IN" sz="1200" b="0" i="0" u="none" strike="noStrike" kern="1200" dirty="0">
                <a:solidFill>
                  <a:schemeClr val="tx1"/>
                </a:solidFill>
                <a:effectLst/>
                <a:latin typeface="+mn-lt"/>
                <a:ea typeface="+mn-ea"/>
                <a:cs typeface="+mn-cs"/>
              </a:rPr>
              <a:t>Hack for Good</a:t>
            </a:r>
            <a:r>
              <a:rPr lang="en-IN" dirty="0"/>
              <a:t> </a:t>
            </a:r>
            <a:r>
              <a:rPr lang="en-IN" sz="1200" b="0" i="0" u="none" strike="noStrike" kern="1200" dirty="0">
                <a:solidFill>
                  <a:schemeClr val="tx1"/>
                </a:solidFill>
                <a:effectLst/>
                <a:latin typeface="+mn-lt"/>
                <a:ea typeface="+mn-ea"/>
                <a:cs typeface="+mn-cs"/>
              </a:rPr>
              <a:t>Technology is an enabler, a creator of innovative and scalable solutions that can mitigate social problems. Choose a social cause close to your heart--it could be anything from literacy, child rights, </a:t>
            </a:r>
            <a:r>
              <a:rPr lang="en-IN" sz="1200" b="0" i="0" u="none" strike="noStrike" kern="1200" dirty="0" err="1">
                <a:solidFill>
                  <a:schemeClr val="tx1"/>
                </a:solidFill>
                <a:effectLst/>
                <a:latin typeface="+mn-lt"/>
                <a:ea typeface="+mn-ea"/>
                <a:cs typeface="+mn-cs"/>
              </a:rPr>
              <a:t>heathcare</a:t>
            </a:r>
            <a:r>
              <a:rPr lang="en-IN" sz="1200" b="0" i="0" u="none" strike="noStrike" kern="1200" dirty="0">
                <a:solidFill>
                  <a:schemeClr val="tx1"/>
                </a:solidFill>
                <a:effectLst/>
                <a:latin typeface="+mn-lt"/>
                <a:ea typeface="+mn-ea"/>
                <a:cs typeface="+mn-cs"/>
              </a:rPr>
              <a:t>, accessibility, animal rights, etc--and show us how technology boost solutions for social good.  </a:t>
            </a:r>
            <a:r>
              <a:rPr lang="en-IN" dirty="0"/>
              <a:t> </a:t>
            </a:r>
            <a:r>
              <a:rPr lang="en-IN" sz="1200" b="0" i="0" u="none" strike="noStrike" kern="1200" dirty="0">
                <a:solidFill>
                  <a:schemeClr val="tx1"/>
                </a:solidFill>
                <a:effectLst/>
                <a:latin typeface="+mn-lt"/>
                <a:ea typeface="+mn-ea"/>
                <a:cs typeface="+mn-cs"/>
              </a:rPr>
              <a:t>Save our Planet</a:t>
            </a:r>
            <a:r>
              <a:rPr lang="en-IN" dirty="0"/>
              <a:t> </a:t>
            </a:r>
            <a:r>
              <a:rPr lang="en-IN" sz="1200" b="0" i="0" u="none" strike="noStrike" kern="1200" dirty="0">
                <a:solidFill>
                  <a:schemeClr val="tx1"/>
                </a:solidFill>
                <a:effectLst/>
                <a:latin typeface="+mn-lt"/>
                <a:ea typeface="+mn-ea"/>
                <a:cs typeface="+mn-cs"/>
              </a:rPr>
              <a:t>There is general consensus among people and the scientific community that human beings are seriously damaging our planet to the point that all life on Earth is now threatened with extinction through the over-exploitation of the earth's resources, human caused climate change, destruction of habitats, and the pollution of the land, air and waters of our planet. If this bothers you, pick a topic and show us how technology can be used to solve problems around it. The topic could be anything---reduce carbon footprint, save our rivers, save our trees, global warming, etc</a:t>
            </a:r>
            <a:r>
              <a:rPr lang="en-IN" dirty="0"/>
              <a:t> </a:t>
            </a:r>
            <a:r>
              <a:rPr lang="en-IN" sz="1200" b="0" i="0" u="none" strike="noStrike" kern="1200" dirty="0">
                <a:solidFill>
                  <a:schemeClr val="tx1"/>
                </a:solidFill>
                <a:effectLst/>
                <a:latin typeface="+mn-lt"/>
                <a:ea typeface="+mn-ea"/>
                <a:cs typeface="+mn-cs"/>
              </a:rPr>
              <a:t>Productivity</a:t>
            </a:r>
            <a:r>
              <a:rPr lang="en-IN" dirty="0"/>
              <a:t> </a:t>
            </a:r>
            <a:r>
              <a:rPr lang="en-IN" sz="1200" b="0" i="0" u="none" strike="noStrike" kern="1200" dirty="0">
                <a:solidFill>
                  <a:schemeClr val="tx1"/>
                </a:solidFill>
                <a:effectLst/>
                <a:latin typeface="+mn-lt"/>
                <a:ea typeface="+mn-ea"/>
                <a:cs typeface="+mn-cs"/>
              </a:rPr>
              <a:t>We live in a world where technology is omnipresent in our lives. Whether you are a student, a home maker, a professional, a teacher, a large enterprise or an SMB---technology empowers you and enables you to do more--better, faster. If the power of technology to reinvent productivity excites you, pick this theme. Choose any persona of your choice and show us how you can use technology to improve their lives. </a:t>
            </a:r>
            <a:r>
              <a:rPr lang="en-IN" dirty="0"/>
              <a:t> </a:t>
            </a:r>
            <a:r>
              <a:rPr lang="en-IN" sz="1200" b="0" i="0" u="none" strike="noStrike" kern="1200" dirty="0">
                <a:solidFill>
                  <a:schemeClr val="tx1"/>
                </a:solidFill>
                <a:effectLst/>
                <a:latin typeface="+mn-lt"/>
                <a:ea typeface="+mn-ea"/>
                <a:cs typeface="+mn-cs"/>
              </a:rPr>
              <a:t>Entertainment</a:t>
            </a:r>
            <a:r>
              <a:rPr lang="en-IN" dirty="0"/>
              <a:t> </a:t>
            </a:r>
            <a:r>
              <a:rPr lang="en-IN" sz="1200" b="0" i="0" u="none" strike="noStrike" kern="1200" dirty="0">
                <a:solidFill>
                  <a:schemeClr val="tx1"/>
                </a:solidFill>
                <a:effectLst/>
                <a:latin typeface="+mn-lt"/>
                <a:ea typeface="+mn-ea"/>
                <a:cs typeface="+mn-cs"/>
              </a:rPr>
              <a:t>The world of entertainment has undergone an incredible change in the last decade. Seismic shifts in technology have allowed numerous disruptors to enter the market. Gone are the days when gaming would mean playing video games solo or a family entertainment outing would mean a visit to the  local cinema hall.  Our entertainment experiences now live along a time-line from their first planning to their happening to their broadcast, often simultaneously with the experience, and then well beyond as they’re shared and permanently archived, all made possible by technology. People today are seeing more value in doing things and sharing those experiences. Many people are  perpetually connected via the Internet and smart phones. Experiences have now become a powerful vehicle for social expression, entertainment and conversation. If this world excites you, show us how you can use technology to make it even more exciting</a:t>
            </a:r>
            <a:r>
              <a:rPr lang="en-IN" dirty="0"/>
              <a:t> </a:t>
            </a:r>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6303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71644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008994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9"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6"/>
            <a:ext cx="7171338"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2"/>
            <a:ext cx="1255413" cy="268966"/>
          </a:xfrm>
          <a:prstGeom prst="rect">
            <a:avLst/>
          </a:prstGeom>
        </p:spPr>
      </p:pic>
    </p:spTree>
    <p:extLst>
      <p:ext uri="{BB962C8B-B14F-4D97-AF65-F5344CB8AC3E}">
        <p14:creationId xmlns:p14="http://schemas.microsoft.com/office/powerpoint/2010/main" val="357482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0989"/>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83" indent="0">
              <a:buNone/>
              <a:defRPr/>
            </a:lvl3pPr>
            <a:lvl4pPr marL="448164" indent="0">
              <a:buNone/>
              <a:defRPr/>
            </a:lvl4pPr>
            <a:lvl5pPr marL="672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130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17332"/>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3794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05598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8522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05465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29894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7" y="2240363"/>
            <a:ext cx="9859116" cy="995838"/>
          </a:xfrm>
          <a:noFill/>
        </p:spPr>
        <p:txBody>
          <a:bodyPr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0"/>
            <a:ext cx="9860673"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4"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3"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8965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9" y="2240363"/>
            <a:ext cx="6947134" cy="995838"/>
          </a:xfrm>
          <a:noFill/>
        </p:spPr>
        <p:txBody>
          <a:bodyPr wrap="square"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60"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4"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233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89942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859597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267150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790846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27757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800946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1932029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9019981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3239198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5163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968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1913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5172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1230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86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1"/>
            <a:ext cx="3227129" cy="692059"/>
          </a:xfrm>
          <a:prstGeom prst="rect">
            <a:avLst/>
          </a:prstGeom>
        </p:spPr>
      </p:pic>
    </p:spTree>
    <p:extLst>
      <p:ext uri="{BB962C8B-B14F-4D97-AF65-F5344CB8AC3E}">
        <p14:creationId xmlns:p14="http://schemas.microsoft.com/office/powerpoint/2010/main" val="63751741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771" indent="-284771">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05" indent="-275434">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75" indent="-28477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58" indent="-22408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39" indent="-224083">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3359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1"/>
            <a:ext cx="11034445" cy="2387600"/>
          </a:xfrm>
        </p:spPr>
        <p:txBody>
          <a:bodyPr anchor="b">
            <a:noAutofit/>
          </a:bodyPr>
          <a:lstStyle>
            <a:lvl1pPr algn="l">
              <a:defRPr sz="23895">
                <a:solidFill>
                  <a:schemeClr val="bg1"/>
                </a:solidFill>
              </a:defRPr>
            </a:lvl1pPr>
          </a:lstStyle>
          <a:p>
            <a:r>
              <a:rPr lang="en-US" dirty="0"/>
              <a:t>web</a:t>
            </a:r>
          </a:p>
        </p:txBody>
      </p:sp>
    </p:spTree>
    <p:extLst>
      <p:ext uri="{BB962C8B-B14F-4D97-AF65-F5344CB8AC3E}">
        <p14:creationId xmlns:p14="http://schemas.microsoft.com/office/powerpoint/2010/main" val="13887386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69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8875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87045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9" y="6145571"/>
            <a:ext cx="1355630" cy="290715"/>
          </a:xfrm>
          <a:prstGeom prst="rect">
            <a:avLst/>
          </a:prstGeom>
        </p:spPr>
      </p:pic>
      <p:sp>
        <p:nvSpPr>
          <p:cNvPr id="3" name="Freeform 2"/>
          <p:cNvSpPr>
            <a:spLocks noEditPoints="1"/>
          </p:cNvSpPr>
          <p:nvPr userDrawn="1"/>
        </p:nvSpPr>
        <p:spPr bwMode="black">
          <a:xfrm>
            <a:off x="2095549" y="2425050"/>
            <a:ext cx="8000902"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67295496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9"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6"/>
            <a:ext cx="7171338"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2"/>
            <a:ext cx="1255413" cy="268966"/>
          </a:xfrm>
          <a:prstGeom prst="rect">
            <a:avLst/>
          </a:prstGeom>
        </p:spPr>
      </p:pic>
    </p:spTree>
    <p:extLst>
      <p:ext uri="{BB962C8B-B14F-4D97-AF65-F5344CB8AC3E}">
        <p14:creationId xmlns:p14="http://schemas.microsoft.com/office/powerpoint/2010/main" val="1899139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0989"/>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83" indent="0">
              <a:buNone/>
              <a:defRPr/>
            </a:lvl3pPr>
            <a:lvl4pPr marL="448164" indent="0">
              <a:buNone/>
              <a:defRPr/>
            </a:lvl4pPr>
            <a:lvl5pPr marL="672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094801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17332"/>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89889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14501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674941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6437020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930276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7" y="2240363"/>
            <a:ext cx="9859116" cy="995838"/>
          </a:xfrm>
          <a:noFill/>
        </p:spPr>
        <p:txBody>
          <a:bodyPr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0"/>
            <a:ext cx="9860673"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4"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3"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19884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9" y="2240363"/>
            <a:ext cx="6947134" cy="995838"/>
          </a:xfrm>
          <a:noFill/>
        </p:spPr>
        <p:txBody>
          <a:bodyPr wrap="square"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60"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4"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97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3427085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51979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325464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29980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738954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426338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6725106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6529930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931610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0696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6382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90765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53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81831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86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1"/>
            <a:ext cx="3227129" cy="692059"/>
          </a:xfrm>
          <a:prstGeom prst="rect">
            <a:avLst/>
          </a:prstGeom>
        </p:spPr>
      </p:pic>
    </p:spTree>
    <p:extLst>
      <p:ext uri="{BB962C8B-B14F-4D97-AF65-F5344CB8AC3E}">
        <p14:creationId xmlns:p14="http://schemas.microsoft.com/office/powerpoint/2010/main" val="119257728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771" indent="-284771">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05" indent="-275434">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75" indent="-28477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58" indent="-22408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39" indent="-224083">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340384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1"/>
            <a:ext cx="11034445" cy="2387600"/>
          </a:xfrm>
        </p:spPr>
        <p:txBody>
          <a:bodyPr anchor="b">
            <a:noAutofit/>
          </a:bodyPr>
          <a:lstStyle>
            <a:lvl1pPr algn="l">
              <a:defRPr sz="23895">
                <a:solidFill>
                  <a:schemeClr val="bg1"/>
                </a:solidFill>
              </a:defRPr>
            </a:lvl1pPr>
          </a:lstStyle>
          <a:p>
            <a:r>
              <a:rPr lang="en-US" dirty="0"/>
              <a:t>web</a:t>
            </a:r>
          </a:p>
        </p:txBody>
      </p:sp>
    </p:spTree>
    <p:extLst>
      <p:ext uri="{BB962C8B-B14F-4D97-AF65-F5344CB8AC3E}">
        <p14:creationId xmlns:p14="http://schemas.microsoft.com/office/powerpoint/2010/main" val="16986167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69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379582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85298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9" y="6145571"/>
            <a:ext cx="1355630" cy="290715"/>
          </a:xfrm>
          <a:prstGeom prst="rect">
            <a:avLst/>
          </a:prstGeom>
        </p:spPr>
      </p:pic>
      <p:sp>
        <p:nvSpPr>
          <p:cNvPr id="3" name="Freeform 2"/>
          <p:cNvSpPr>
            <a:spLocks noEditPoints="1"/>
          </p:cNvSpPr>
          <p:nvPr userDrawn="1"/>
        </p:nvSpPr>
        <p:spPr bwMode="black">
          <a:xfrm>
            <a:off x="2095549" y="2425050"/>
            <a:ext cx="8000902"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359368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0" cy="211733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861582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Lst>
  <p:transition>
    <p:fade/>
  </p:transition>
  <p:txStyles>
    <p:titleStyle>
      <a:lvl1pPr algn="l" defTabSz="9143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22" marR="0" indent="-336122" algn="l" defTabSz="91430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653" marR="0" indent="-236531" algn="l" defTabSz="91430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87"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68"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4pPr>
      <a:lvl5pPr marL="1232451"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5pPr>
      <a:lvl6pPr marL="2514344"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98"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52"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06"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07" rtl="0" eaLnBrk="1" latinLnBrk="0" hangingPunct="1">
        <a:defRPr sz="1766" kern="1200">
          <a:solidFill>
            <a:schemeClr val="tx1"/>
          </a:solidFill>
          <a:latin typeface="+mn-lt"/>
          <a:ea typeface="+mn-ea"/>
          <a:cs typeface="+mn-cs"/>
        </a:defRPr>
      </a:lvl1pPr>
      <a:lvl2pPr marL="457154" algn="l" defTabSz="914307" rtl="0" eaLnBrk="1" latinLnBrk="0" hangingPunct="1">
        <a:defRPr sz="1766" kern="1200">
          <a:solidFill>
            <a:schemeClr val="tx1"/>
          </a:solidFill>
          <a:latin typeface="+mn-lt"/>
          <a:ea typeface="+mn-ea"/>
          <a:cs typeface="+mn-cs"/>
        </a:defRPr>
      </a:lvl2pPr>
      <a:lvl3pPr marL="914307" algn="l" defTabSz="914307" rtl="0" eaLnBrk="1" latinLnBrk="0" hangingPunct="1">
        <a:defRPr sz="1766" kern="1200">
          <a:solidFill>
            <a:schemeClr val="tx1"/>
          </a:solidFill>
          <a:latin typeface="+mn-lt"/>
          <a:ea typeface="+mn-ea"/>
          <a:cs typeface="+mn-cs"/>
        </a:defRPr>
      </a:lvl3pPr>
      <a:lvl4pPr marL="1371461" algn="l" defTabSz="914307" rtl="0" eaLnBrk="1" latinLnBrk="0" hangingPunct="1">
        <a:defRPr sz="1766" kern="1200">
          <a:solidFill>
            <a:schemeClr val="tx1"/>
          </a:solidFill>
          <a:latin typeface="+mn-lt"/>
          <a:ea typeface="+mn-ea"/>
          <a:cs typeface="+mn-cs"/>
        </a:defRPr>
      </a:lvl4pPr>
      <a:lvl5pPr marL="1828613" algn="l" defTabSz="914307" rtl="0" eaLnBrk="1" latinLnBrk="0" hangingPunct="1">
        <a:defRPr sz="1766" kern="1200">
          <a:solidFill>
            <a:schemeClr val="tx1"/>
          </a:solidFill>
          <a:latin typeface="+mn-lt"/>
          <a:ea typeface="+mn-ea"/>
          <a:cs typeface="+mn-cs"/>
        </a:defRPr>
      </a:lvl5pPr>
      <a:lvl6pPr marL="2285769" algn="l" defTabSz="914307" rtl="0" eaLnBrk="1" latinLnBrk="0" hangingPunct="1">
        <a:defRPr sz="1766" kern="1200">
          <a:solidFill>
            <a:schemeClr val="tx1"/>
          </a:solidFill>
          <a:latin typeface="+mn-lt"/>
          <a:ea typeface="+mn-ea"/>
          <a:cs typeface="+mn-cs"/>
        </a:defRPr>
      </a:lvl6pPr>
      <a:lvl7pPr marL="2742922" algn="l" defTabSz="914307" rtl="0" eaLnBrk="1" latinLnBrk="0" hangingPunct="1">
        <a:defRPr sz="1766" kern="1200">
          <a:solidFill>
            <a:schemeClr val="tx1"/>
          </a:solidFill>
          <a:latin typeface="+mn-lt"/>
          <a:ea typeface="+mn-ea"/>
          <a:cs typeface="+mn-cs"/>
        </a:defRPr>
      </a:lvl7pPr>
      <a:lvl8pPr marL="3200075" algn="l" defTabSz="914307" rtl="0" eaLnBrk="1" latinLnBrk="0" hangingPunct="1">
        <a:defRPr sz="1766" kern="1200">
          <a:solidFill>
            <a:schemeClr val="tx1"/>
          </a:solidFill>
          <a:latin typeface="+mn-lt"/>
          <a:ea typeface="+mn-ea"/>
          <a:cs typeface="+mn-cs"/>
        </a:defRPr>
      </a:lvl8pPr>
      <a:lvl9pPr marL="3657230" algn="l" defTabSz="914307" rtl="0" eaLnBrk="1" latinLnBrk="0" hangingPunct="1">
        <a:defRPr sz="176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0" cy="211733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94425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Lst>
  <p:transition>
    <p:fade/>
  </p:transition>
  <p:txStyles>
    <p:titleStyle>
      <a:lvl1pPr algn="l" defTabSz="9143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22" marR="0" indent="-336122" algn="l" defTabSz="91430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653" marR="0" indent="-236531" algn="l" defTabSz="91430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87"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68"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4pPr>
      <a:lvl5pPr marL="1232451"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5pPr>
      <a:lvl6pPr marL="2514344"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98"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52"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06"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07" rtl="0" eaLnBrk="1" latinLnBrk="0" hangingPunct="1">
        <a:defRPr sz="1766" kern="1200">
          <a:solidFill>
            <a:schemeClr val="tx1"/>
          </a:solidFill>
          <a:latin typeface="+mn-lt"/>
          <a:ea typeface="+mn-ea"/>
          <a:cs typeface="+mn-cs"/>
        </a:defRPr>
      </a:lvl1pPr>
      <a:lvl2pPr marL="457154" algn="l" defTabSz="914307" rtl="0" eaLnBrk="1" latinLnBrk="0" hangingPunct="1">
        <a:defRPr sz="1766" kern="1200">
          <a:solidFill>
            <a:schemeClr val="tx1"/>
          </a:solidFill>
          <a:latin typeface="+mn-lt"/>
          <a:ea typeface="+mn-ea"/>
          <a:cs typeface="+mn-cs"/>
        </a:defRPr>
      </a:lvl2pPr>
      <a:lvl3pPr marL="914307" algn="l" defTabSz="914307" rtl="0" eaLnBrk="1" latinLnBrk="0" hangingPunct="1">
        <a:defRPr sz="1766" kern="1200">
          <a:solidFill>
            <a:schemeClr val="tx1"/>
          </a:solidFill>
          <a:latin typeface="+mn-lt"/>
          <a:ea typeface="+mn-ea"/>
          <a:cs typeface="+mn-cs"/>
        </a:defRPr>
      </a:lvl3pPr>
      <a:lvl4pPr marL="1371461" algn="l" defTabSz="914307" rtl="0" eaLnBrk="1" latinLnBrk="0" hangingPunct="1">
        <a:defRPr sz="1766" kern="1200">
          <a:solidFill>
            <a:schemeClr val="tx1"/>
          </a:solidFill>
          <a:latin typeface="+mn-lt"/>
          <a:ea typeface="+mn-ea"/>
          <a:cs typeface="+mn-cs"/>
        </a:defRPr>
      </a:lvl4pPr>
      <a:lvl5pPr marL="1828613" algn="l" defTabSz="914307" rtl="0" eaLnBrk="1" latinLnBrk="0" hangingPunct="1">
        <a:defRPr sz="1766" kern="1200">
          <a:solidFill>
            <a:schemeClr val="tx1"/>
          </a:solidFill>
          <a:latin typeface="+mn-lt"/>
          <a:ea typeface="+mn-ea"/>
          <a:cs typeface="+mn-cs"/>
        </a:defRPr>
      </a:lvl5pPr>
      <a:lvl6pPr marL="2285769" algn="l" defTabSz="914307" rtl="0" eaLnBrk="1" latinLnBrk="0" hangingPunct="1">
        <a:defRPr sz="1766" kern="1200">
          <a:solidFill>
            <a:schemeClr val="tx1"/>
          </a:solidFill>
          <a:latin typeface="+mn-lt"/>
          <a:ea typeface="+mn-ea"/>
          <a:cs typeface="+mn-cs"/>
        </a:defRPr>
      </a:lvl6pPr>
      <a:lvl7pPr marL="2742922" algn="l" defTabSz="914307" rtl="0" eaLnBrk="1" latinLnBrk="0" hangingPunct="1">
        <a:defRPr sz="1766" kern="1200">
          <a:solidFill>
            <a:schemeClr val="tx1"/>
          </a:solidFill>
          <a:latin typeface="+mn-lt"/>
          <a:ea typeface="+mn-ea"/>
          <a:cs typeface="+mn-cs"/>
        </a:defRPr>
      </a:lvl7pPr>
      <a:lvl8pPr marL="3200075" algn="l" defTabSz="914307" rtl="0" eaLnBrk="1" latinLnBrk="0" hangingPunct="1">
        <a:defRPr sz="1766" kern="1200">
          <a:solidFill>
            <a:schemeClr val="tx1"/>
          </a:solidFill>
          <a:latin typeface="+mn-lt"/>
          <a:ea typeface="+mn-ea"/>
          <a:cs typeface="+mn-cs"/>
        </a:defRPr>
      </a:lvl8pPr>
      <a:lvl9pPr marL="3657230" algn="l" defTabSz="914307" rtl="0" eaLnBrk="1" latinLnBrk="0" hangingPunct="1">
        <a:defRPr sz="176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4839822"/>
          </a:xfrm>
          <a:prstGeom prst="rect">
            <a:avLst/>
          </a:prstGeom>
        </p:spPr>
      </p:pic>
      <p:sp>
        <p:nvSpPr>
          <p:cNvPr id="2" name="Rectangle 1"/>
          <p:cNvSpPr/>
          <p:nvPr/>
        </p:nvSpPr>
        <p:spPr>
          <a:xfrm>
            <a:off x="8516846" y="220221"/>
            <a:ext cx="2992147" cy="4174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516846" y="205858"/>
            <a:ext cx="2992147" cy="4174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4"/>
          <a:stretch>
            <a:fillRect/>
          </a:stretch>
        </p:blipFill>
        <p:spPr>
          <a:xfrm>
            <a:off x="8635645" y="934721"/>
            <a:ext cx="2754547" cy="1193012"/>
          </a:xfrm>
          <a:prstGeom prst="rect">
            <a:avLst/>
          </a:prstGeom>
        </p:spPr>
      </p:pic>
      <p:pic>
        <p:nvPicPr>
          <p:cNvPr id="4" name="Picture 3">
            <a:extLst>
              <a:ext uri="{FF2B5EF4-FFF2-40B4-BE49-F238E27FC236}">
                <a16:creationId xmlns:a16="http://schemas.microsoft.com/office/drawing/2014/main" id="{CEA7C1F1-6C5C-4A57-A566-7BFDFE5EB3B9}"/>
              </a:ext>
            </a:extLst>
          </p:cNvPr>
          <p:cNvPicPr>
            <a:picLocks noChangeAspect="1"/>
          </p:cNvPicPr>
          <p:nvPr/>
        </p:nvPicPr>
        <p:blipFill>
          <a:blip r:embed="rId5"/>
          <a:stretch>
            <a:fillRect/>
          </a:stretch>
        </p:blipFill>
        <p:spPr>
          <a:xfrm>
            <a:off x="8592840" y="4839822"/>
            <a:ext cx="2797352" cy="1595365"/>
          </a:xfrm>
          <a:prstGeom prst="rect">
            <a:avLst/>
          </a:prstGeom>
        </p:spPr>
      </p:pic>
    </p:spTree>
    <p:extLst>
      <p:ext uri="{BB962C8B-B14F-4D97-AF65-F5344CB8AC3E}">
        <p14:creationId xmlns:p14="http://schemas.microsoft.com/office/powerpoint/2010/main" val="768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
        <p:nvSpPr>
          <p:cNvPr id="6" name="Content Placeholder 5"/>
          <p:cNvSpPr>
            <a:spLocks noGrp="1"/>
          </p:cNvSpPr>
          <p:nvPr>
            <p:ph sz="half" idx="2"/>
          </p:nvPr>
        </p:nvSpPr>
        <p:spPr>
          <a:xfrm>
            <a:off x="379511" y="1371601"/>
            <a:ext cx="11283402" cy="4953001"/>
          </a:xfrm>
        </p:spPr>
        <p:txBody>
          <a:bodyPr>
            <a:normAutofit fontScale="92500" lnSpcReduction="20000"/>
          </a:bodyPr>
          <a:lstStyle/>
          <a:p>
            <a:r>
              <a:rPr lang="en-IN" dirty="0"/>
              <a:t>Post Event</a:t>
            </a:r>
          </a:p>
          <a:p>
            <a:pPr lvl="1"/>
            <a:r>
              <a:rPr lang="en-IN" dirty="0"/>
              <a:t>Submissions</a:t>
            </a:r>
          </a:p>
          <a:p>
            <a:pPr lvl="2"/>
            <a:r>
              <a:rPr lang="en-IN" dirty="0"/>
              <a:t>Teams to submit their app online along with a 3min demo video</a:t>
            </a:r>
          </a:p>
          <a:p>
            <a:pPr lvl="3"/>
            <a:r>
              <a:rPr lang="en-US" sz="2100" dirty="0"/>
              <a:t>Demo video should clearly highlight the functionality built in the app, along with known issues and bugs</a:t>
            </a:r>
          </a:p>
          <a:p>
            <a:pPr lvl="3"/>
            <a:r>
              <a:rPr lang="en-US" sz="2100" dirty="0"/>
              <a:t>The apps should be deployable on targeted device. Include a Readme in the upload archive.</a:t>
            </a:r>
          </a:p>
          <a:p>
            <a:pPr lvl="3"/>
            <a:r>
              <a:rPr lang="en-US" sz="2100" dirty="0"/>
              <a:t>Deadline – One Week from today.</a:t>
            </a:r>
          </a:p>
          <a:p>
            <a:pPr lvl="3"/>
            <a:endParaRPr lang="en-IN" dirty="0"/>
          </a:p>
          <a:p>
            <a:pPr lvl="2"/>
            <a:r>
              <a:rPr lang="en-US" dirty="0"/>
              <a:t>Valid submissions will be judged by panel of Microsoft mentors</a:t>
            </a:r>
            <a:endParaRPr lang="en-IN" dirty="0"/>
          </a:p>
          <a:p>
            <a:pPr lvl="2"/>
            <a:endParaRPr lang="en-IN" dirty="0"/>
          </a:p>
          <a:p>
            <a:pPr lvl="1"/>
            <a:r>
              <a:rPr lang="en-IN" dirty="0"/>
              <a:t>Results –</a:t>
            </a:r>
          </a:p>
          <a:p>
            <a:pPr lvl="2"/>
            <a:r>
              <a:rPr lang="en-IN" dirty="0"/>
              <a:t>Top teams (3) would qualify for on-campus code.fun.do with Seniors. </a:t>
            </a:r>
          </a:p>
          <a:p>
            <a:pPr lvl="2"/>
            <a:r>
              <a:rPr lang="en-US" dirty="0"/>
              <a:t>T-shirt and Goodies to all successful submissions. Additional prizes for Top 3 teams.</a:t>
            </a:r>
          </a:p>
          <a:p>
            <a:pPr lvl="2"/>
            <a:r>
              <a:rPr lang="en-US" dirty="0"/>
              <a:t>Chance to compete with Seniors and Win big in on-campus code.fun.do </a:t>
            </a:r>
            <a:endParaRPr lang="en-IN" dirty="0"/>
          </a:p>
          <a:p>
            <a:pPr lvl="2"/>
            <a:endParaRPr lang="en-IN" dirty="0"/>
          </a:p>
          <a:p>
            <a:pPr lvl="1"/>
            <a:endParaRPr lang="en-IN" dirty="0"/>
          </a:p>
        </p:txBody>
      </p:sp>
    </p:spTree>
    <p:extLst>
      <p:ext uri="{BB962C8B-B14F-4D97-AF65-F5344CB8AC3E}">
        <p14:creationId xmlns:p14="http://schemas.microsoft.com/office/powerpoint/2010/main" val="70158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p:txBody>
          <a:bodyPr/>
          <a:lstStyle/>
          <a:p>
            <a:r>
              <a:rPr lang="en-IN" sz="2800" dirty="0"/>
              <a:t>Code.fun.do Program introduction – 30min</a:t>
            </a:r>
          </a:p>
          <a:p>
            <a:r>
              <a:rPr lang="en-IN" sz="2800" dirty="0"/>
              <a:t>Technical Session – Pre-Dinner – 90min</a:t>
            </a:r>
          </a:p>
          <a:p>
            <a:pPr lvl="1"/>
            <a:r>
              <a:rPr lang="en-IN" sz="2400" dirty="0"/>
              <a:t>Windows Universal App Development</a:t>
            </a:r>
          </a:p>
          <a:p>
            <a:pPr lvl="1"/>
            <a:r>
              <a:rPr lang="en-IN" sz="2400" dirty="0"/>
              <a:t>Android App Development</a:t>
            </a:r>
          </a:p>
          <a:p>
            <a:pPr lvl="1"/>
            <a:r>
              <a:rPr lang="en-IN" sz="2400" dirty="0"/>
              <a:t>Windows Azure Services</a:t>
            </a:r>
          </a:p>
          <a:p>
            <a:r>
              <a:rPr lang="en-IN" dirty="0"/>
              <a:t>Dinner Break – 60min</a:t>
            </a:r>
          </a:p>
          <a:p>
            <a:pPr marL="514331" indent="-457200"/>
            <a:r>
              <a:rPr lang="en-IN" sz="2800" dirty="0"/>
              <a:t>Technical Session – Post-Dinner – 120min</a:t>
            </a:r>
          </a:p>
          <a:p>
            <a:pPr marL="914246" lvl="1" indent="-457200"/>
            <a:r>
              <a:rPr lang="en-IN" sz="2400" dirty="0"/>
              <a:t>Microsoft Cognitive Services</a:t>
            </a:r>
            <a:endParaRPr lang="en-US" sz="2400" dirty="0"/>
          </a:p>
          <a:p>
            <a:pPr marL="914246" lvl="1" indent="-457200"/>
            <a:r>
              <a:rPr lang="en-US" sz="2400" dirty="0"/>
              <a:t>Bot Framework and Azure ML</a:t>
            </a:r>
          </a:p>
          <a:p>
            <a:pPr marL="457046" lvl="1" indent="0">
              <a:buNone/>
            </a:pPr>
            <a:endParaRPr lang="en-US" sz="2400" dirty="0"/>
          </a:p>
          <a:p>
            <a:pPr marL="457046" lvl="1" indent="0">
              <a:buNone/>
            </a:pPr>
            <a:endParaRPr lang="en-IN" sz="2400" dirty="0"/>
          </a:p>
          <a:p>
            <a:pPr marL="914246" lvl="1" indent="-457200"/>
            <a:endParaRPr lang="en-IN" sz="2400" dirty="0"/>
          </a:p>
          <a:p>
            <a:pPr marL="914246" lvl="1" indent="-457200"/>
            <a:endParaRPr lang="en-IN" sz="2400" dirty="0"/>
          </a:p>
          <a:p>
            <a:endParaRPr lang="en-IN" sz="2800" dirty="0"/>
          </a:p>
        </p:txBody>
      </p:sp>
    </p:spTree>
    <p:extLst>
      <p:ext uri="{BB962C8B-B14F-4D97-AF65-F5344CB8AC3E}">
        <p14:creationId xmlns:p14="http://schemas.microsoft.com/office/powerpoint/2010/main" val="318492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9511" y="1011874"/>
            <a:ext cx="11263849" cy="5312728"/>
          </a:xfrm>
        </p:spPr>
        <p:txBody>
          <a:bodyPr>
            <a:normAutofit fontScale="85000" lnSpcReduction="20000"/>
          </a:bodyPr>
          <a:lstStyle/>
          <a:p>
            <a:r>
              <a:rPr lang="en-IN" dirty="0"/>
              <a:t>FY12 – 5 campuses, 5 events, 500+ students, 140+ Apps</a:t>
            </a:r>
          </a:p>
          <a:p>
            <a:r>
              <a:rPr lang="en-IN" dirty="0"/>
              <a:t>FY13 – 10 campuses, 10 events, 1200+ students, 250+ Apps</a:t>
            </a:r>
          </a:p>
          <a:p>
            <a:r>
              <a:rPr lang="en-IN" dirty="0"/>
              <a:t>FY14 – 15 campuses, 15 events, 1300+ students, 380+ Apps </a:t>
            </a:r>
          </a:p>
          <a:p>
            <a:r>
              <a:rPr lang="en-US" dirty="0"/>
              <a:t>FY15 – 15 campuses, 15 events, 1500+ students, 400+ Apps</a:t>
            </a:r>
          </a:p>
          <a:p>
            <a:r>
              <a:rPr lang="en-IN" dirty="0"/>
              <a:t>FY16 – 15 campuses, 15 events, 1500+ students, 400+ Apps </a:t>
            </a:r>
          </a:p>
          <a:p>
            <a:pPr lvl="1"/>
            <a:r>
              <a:rPr lang="en-IN" dirty="0"/>
              <a:t>Code.fun.do SHOWCASE – Winning team visiting Microsoft IDC to showcase their projects. All projects published on store with the support of Mentors.</a:t>
            </a:r>
          </a:p>
          <a:p>
            <a:endParaRPr lang="en-IN" dirty="0"/>
          </a:p>
          <a:p>
            <a:r>
              <a:rPr lang="en-IN" dirty="0"/>
              <a:t>Increased mindshare in top campuses across India</a:t>
            </a:r>
          </a:p>
          <a:p>
            <a:r>
              <a:rPr lang="en-IN" dirty="0"/>
              <a:t>code.fun.do is now one of the most recognized hackathon/programming event across these campuses</a:t>
            </a:r>
          </a:p>
          <a:p>
            <a:r>
              <a:rPr lang="en-IN" dirty="0"/>
              <a:t>More students adopting Microsoft Tools and Platforms</a:t>
            </a:r>
            <a:endParaRPr lang="en-US" dirty="0"/>
          </a:p>
        </p:txBody>
      </p:sp>
      <p:sp>
        <p:nvSpPr>
          <p:cNvPr id="4" name="Title 3"/>
          <p:cNvSpPr>
            <a:spLocks noGrp="1"/>
          </p:cNvSpPr>
          <p:nvPr>
            <p:ph type="title"/>
          </p:nvPr>
        </p:nvSpPr>
        <p:spPr/>
        <p:txBody>
          <a:bodyPr/>
          <a:lstStyle/>
          <a:p>
            <a:r>
              <a:rPr lang="en-IN" dirty="0"/>
              <a:t>Code.fun.do Snapshot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425038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0"/>
            <a:ext cx="9288966" cy="12311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8" tIns="107516" rIns="179186" bIns="89592" numCol="1" spcCol="0" rtlCol="0" fromWordArt="0" anchor="ctr" anchorCtr="0" forceAA="0" compatLnSpc="1">
            <a:prstTxWarp prst="textNoShape">
              <a:avLst/>
            </a:prstTxWarp>
            <a:noAutofit/>
          </a:bodyPr>
          <a:lstStyle/>
          <a:p>
            <a:pPr marL="0" lvl="1" defTabSz="913593">
              <a:lnSpc>
                <a:spcPct val="80000"/>
              </a:lnSpc>
            </a:pPr>
            <a:r>
              <a:rPr lang="en-US" sz="4400" kern="0" spc="-100" dirty="0">
                <a:ln w="3175">
                  <a:noFill/>
                </a:ln>
                <a:solidFill>
                  <a:srgbClr val="262626"/>
                </a:solidFill>
                <a:latin typeface="Segoe UI Light"/>
                <a:cs typeface="Segoe UI" pitchFamily="34" charset="0"/>
              </a:rPr>
              <a:t>	Code.fun.do - what’s new this year?</a:t>
            </a:r>
          </a:p>
        </p:txBody>
      </p:sp>
      <p:sp>
        <p:nvSpPr>
          <p:cNvPr id="3" name="Rectangle 2"/>
          <p:cNvSpPr/>
          <p:nvPr/>
        </p:nvSpPr>
        <p:spPr>
          <a:xfrm>
            <a:off x="287168" y="1419729"/>
            <a:ext cx="11653523" cy="5262979"/>
          </a:xfrm>
          <a:prstGeom prst="rect">
            <a:avLst/>
          </a:prstGeom>
        </p:spPr>
        <p:txBody>
          <a:bodyPr wrap="square">
            <a:spAutoFit/>
          </a:bodyPr>
          <a:lstStyle/>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Mandatory early boot camp– be better prepared!</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Hackathon moves online. Students get more time to build their hacks.</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Winners of Online code.fun.do compete with Seniors in on-campus code.fun.do</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Week long </a:t>
            </a:r>
            <a:r>
              <a:rPr lang="en-US" sz="2800" kern="0" spc="-100" dirty="0">
                <a:ln w="3175">
                  <a:noFill/>
                </a:ln>
                <a:solidFill>
                  <a:srgbClr val="262626"/>
                </a:solidFill>
                <a:cs typeface="Segoe UI" pitchFamily="34" charset="0"/>
              </a:rPr>
              <a:t>focused mentoring and interventions to increase your chances of submission!</a:t>
            </a:r>
            <a:endParaRPr lang="en-US" sz="2800" kern="0" spc="-100" dirty="0">
              <a:ln w="3175">
                <a:noFill/>
              </a:ln>
              <a:solidFill>
                <a:srgbClr val="262626"/>
              </a:solidFill>
              <a:latin typeface="+mj-lt"/>
              <a:cs typeface="Segoe UI" pitchFamily="34" charset="0"/>
            </a:endParaRP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Powerful set of themes - choose one and start building your app!</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X platform development on our tools and services—learn more, achieve more with less efforts!</a:t>
            </a:r>
          </a:p>
          <a:p>
            <a:endParaRPr lang="en-US" sz="2800" dirty="0">
              <a:latin typeface="+mj-lt"/>
            </a:endParaRPr>
          </a:p>
          <a:p>
            <a:endParaRPr lang="en-US" sz="2800" dirty="0">
              <a:latin typeface="+mj-lt"/>
            </a:endParaRPr>
          </a:p>
          <a:p>
            <a:pPr marL="378803" algn="ctr" defTabSz="914225"/>
            <a:r>
              <a:rPr lang="en-US" sz="2800" i="1" kern="0" spc="-100" dirty="0">
                <a:ln w="3175">
                  <a:noFill/>
                </a:ln>
                <a:solidFill>
                  <a:srgbClr val="262626"/>
                </a:solidFill>
                <a:latin typeface="+mj-lt"/>
                <a:cs typeface="Segoe UI" pitchFamily="34" charset="0"/>
              </a:rPr>
              <a:t>New technologies, new devices, new learnings! </a:t>
            </a:r>
          </a:p>
        </p:txBody>
      </p:sp>
    </p:spTree>
    <p:extLst>
      <p:ext uri="{BB962C8B-B14F-4D97-AF65-F5344CB8AC3E}">
        <p14:creationId xmlns:p14="http://schemas.microsoft.com/office/powerpoint/2010/main" val="53665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Platforms</a:t>
            </a:r>
          </a:p>
        </p:txBody>
      </p:sp>
      <p:sp>
        <p:nvSpPr>
          <p:cNvPr id="3" name="Content Placeholder 2"/>
          <p:cNvSpPr>
            <a:spLocks noGrp="1"/>
          </p:cNvSpPr>
          <p:nvPr>
            <p:ph sz="quarter" idx="10"/>
          </p:nvPr>
        </p:nvSpPr>
        <p:spPr>
          <a:xfrm>
            <a:off x="378696" y="833408"/>
            <a:ext cx="11525250" cy="5290388"/>
          </a:xfrm>
        </p:spPr>
        <p:txBody>
          <a:bodyPr/>
          <a:lstStyle/>
          <a:p>
            <a:pPr marL="0" indent="0">
              <a:buNone/>
            </a:pPr>
            <a:endParaRPr lang="en-IN" sz="2000" dirty="0"/>
          </a:p>
          <a:p>
            <a:pPr lvl="1"/>
            <a:r>
              <a:rPr lang="en-IN" sz="2000" b="1" dirty="0"/>
              <a:t>Windows Universal App Development</a:t>
            </a:r>
          </a:p>
          <a:p>
            <a:pPr lvl="1"/>
            <a:r>
              <a:rPr lang="en-IN" sz="2000" b="1" dirty="0"/>
              <a:t>Android App Development</a:t>
            </a:r>
          </a:p>
          <a:p>
            <a:pPr lvl="1"/>
            <a:r>
              <a:rPr lang="en-IN" sz="2000" b="1" dirty="0"/>
              <a:t>Windows Azure Services </a:t>
            </a:r>
          </a:p>
          <a:p>
            <a:pPr lvl="2"/>
            <a:r>
              <a:rPr lang="en-US" sz="2000" dirty="0"/>
              <a:t>App Services, Web Apps, Storage</a:t>
            </a:r>
            <a:endParaRPr lang="en-IN" sz="2000" dirty="0"/>
          </a:p>
          <a:p>
            <a:pPr lvl="1"/>
            <a:r>
              <a:rPr lang="en-US" sz="2400" dirty="0"/>
              <a:t>Microsoft Cognitive Services</a:t>
            </a:r>
          </a:p>
          <a:p>
            <a:pPr lvl="2"/>
            <a:r>
              <a:rPr lang="en-US" sz="2000" dirty="0"/>
              <a:t>Vision, Speech, Knowledge, Language, Search</a:t>
            </a:r>
          </a:p>
          <a:p>
            <a:pPr lvl="1"/>
            <a:r>
              <a:rPr lang="en-US" sz="2400" dirty="0"/>
              <a:t>Microsoft Bot Framework</a:t>
            </a:r>
          </a:p>
          <a:p>
            <a:pPr lvl="1"/>
            <a:r>
              <a:rPr lang="en-US" sz="2400" dirty="0"/>
              <a:t>Azure ML</a:t>
            </a:r>
          </a:p>
          <a:p>
            <a:pPr lvl="1"/>
            <a:r>
              <a:rPr lang="en-US" sz="2400" dirty="0"/>
              <a:t>Cross Platform App development</a:t>
            </a:r>
          </a:p>
          <a:p>
            <a:pPr lvl="2"/>
            <a:r>
              <a:rPr lang="en-US" sz="2000" dirty="0"/>
              <a:t>Use above technologies to build apps for Windows, Web, Android, iOS</a:t>
            </a:r>
          </a:p>
          <a:p>
            <a:pPr lvl="1"/>
            <a:endParaRPr lang="en-IN" sz="2000" dirty="0"/>
          </a:p>
          <a:p>
            <a:pPr marL="457046" lvl="1" indent="0">
              <a:buNone/>
            </a:pPr>
            <a:endParaRPr lang="en-IN" sz="18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236143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sz="half" idx="2"/>
          </p:nvPr>
        </p:nvSpPr>
        <p:spPr>
          <a:xfrm>
            <a:off x="379511" y="1371601"/>
            <a:ext cx="11071376" cy="4953001"/>
          </a:xfrm>
        </p:spPr>
        <p:txBody>
          <a:bodyPr>
            <a:normAutofit fontScale="92500" lnSpcReduction="10000"/>
          </a:bodyPr>
          <a:lstStyle/>
          <a:p>
            <a:r>
              <a:rPr lang="en-US" dirty="0"/>
              <a:t>The Artist</a:t>
            </a:r>
            <a:endParaRPr lang="en-IN" dirty="0"/>
          </a:p>
          <a:p>
            <a:pPr lvl="1"/>
            <a:r>
              <a:rPr lang="en-US" dirty="0"/>
              <a:t>Art is essential to human society, get creative and generate Art via AI. Help your AI generate paintings, jokes, poems and so on. </a:t>
            </a:r>
            <a:endParaRPr lang="en-IN" dirty="0"/>
          </a:p>
          <a:p>
            <a:r>
              <a:rPr lang="en-US" dirty="0"/>
              <a:t>Now you see me</a:t>
            </a:r>
            <a:endParaRPr lang="en-IN" dirty="0"/>
          </a:p>
          <a:p>
            <a:pPr lvl="1"/>
            <a:r>
              <a:rPr lang="en-US" dirty="0"/>
              <a:t>Help our bot start seeing things, which means that given an image input to the bot, what all can the bot see, and how it can respond. </a:t>
            </a:r>
            <a:endParaRPr lang="en-IN" dirty="0"/>
          </a:p>
          <a:p>
            <a:r>
              <a:rPr lang="en-US" dirty="0"/>
              <a:t>The Social Network</a:t>
            </a:r>
            <a:endParaRPr lang="en-IN" dirty="0"/>
          </a:p>
          <a:p>
            <a:pPr lvl="1"/>
            <a:r>
              <a:rPr lang="en-US" dirty="0"/>
              <a:t>We all spend so much time on social networks! In this challenge, we want to see how our bot can enhance the same. Since our AI is a chat bot, develop chat based experiences which inherently encourages social interaction. These experiences can be games or puzzles or anything else. </a:t>
            </a:r>
            <a:endParaRPr lang="en-IN" dirty="0"/>
          </a:p>
        </p:txBody>
      </p:sp>
      <p:sp>
        <p:nvSpPr>
          <p:cNvPr id="3" name="Title 2"/>
          <p:cNvSpPr>
            <a:spLocks noGrp="1"/>
          </p:cNvSpPr>
          <p:nvPr>
            <p:ph type="title"/>
          </p:nvPr>
        </p:nvSpPr>
        <p:spPr/>
        <p:txBody>
          <a:bodyPr/>
          <a:lstStyle/>
          <a:p>
            <a:r>
              <a:rPr lang="en-IN" dirty="0"/>
              <a:t>Code.fun.do AI Challenge Themes</a:t>
            </a:r>
          </a:p>
        </p:txBody>
      </p:sp>
    </p:spTree>
    <p:extLst>
      <p:ext uri="{BB962C8B-B14F-4D97-AF65-F5344CB8AC3E}">
        <p14:creationId xmlns:p14="http://schemas.microsoft.com/office/powerpoint/2010/main" val="311289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sz="half" idx="2"/>
          </p:nvPr>
        </p:nvSpPr>
        <p:spPr>
          <a:xfrm>
            <a:off x="379511" y="1371601"/>
            <a:ext cx="11071376" cy="4953001"/>
          </a:xfrm>
        </p:spPr>
        <p:txBody>
          <a:bodyPr>
            <a:normAutofit/>
          </a:bodyPr>
          <a:lstStyle/>
          <a:p>
            <a:r>
              <a:rPr lang="en-IN" dirty="0"/>
              <a:t>Digital India</a:t>
            </a:r>
          </a:p>
          <a:p>
            <a:r>
              <a:rPr lang="en-IN" dirty="0"/>
              <a:t>Hack for Good</a:t>
            </a:r>
          </a:p>
          <a:p>
            <a:r>
              <a:rPr lang="en-IN" dirty="0"/>
              <a:t>Save Our Planet</a:t>
            </a:r>
          </a:p>
          <a:p>
            <a:r>
              <a:rPr lang="en-IN" dirty="0"/>
              <a:t>Productivity</a:t>
            </a:r>
          </a:p>
          <a:p>
            <a:r>
              <a:rPr lang="en-IN" dirty="0"/>
              <a:t>Entertainment</a:t>
            </a:r>
          </a:p>
        </p:txBody>
      </p:sp>
      <p:sp>
        <p:nvSpPr>
          <p:cNvPr id="3" name="Title 2"/>
          <p:cNvSpPr>
            <a:spLocks noGrp="1"/>
          </p:cNvSpPr>
          <p:nvPr>
            <p:ph type="title"/>
          </p:nvPr>
        </p:nvSpPr>
        <p:spPr/>
        <p:txBody>
          <a:bodyPr/>
          <a:lstStyle/>
          <a:p>
            <a:r>
              <a:rPr lang="en-IN" dirty="0"/>
              <a:t>Code.fun.do Themes</a:t>
            </a:r>
          </a:p>
        </p:txBody>
      </p:sp>
    </p:spTree>
    <p:extLst>
      <p:ext uri="{BB962C8B-B14F-4D97-AF65-F5344CB8AC3E}">
        <p14:creationId xmlns:p14="http://schemas.microsoft.com/office/powerpoint/2010/main" val="408216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
        <p:nvSpPr>
          <p:cNvPr id="6" name="Content Placeholder 5"/>
          <p:cNvSpPr>
            <a:spLocks noGrp="1"/>
          </p:cNvSpPr>
          <p:nvPr>
            <p:ph sz="half" idx="2"/>
          </p:nvPr>
        </p:nvSpPr>
        <p:spPr>
          <a:xfrm>
            <a:off x="379511" y="1371601"/>
            <a:ext cx="11283402" cy="4953001"/>
          </a:xfrm>
        </p:spPr>
        <p:txBody>
          <a:bodyPr/>
          <a:lstStyle/>
          <a:p>
            <a:r>
              <a:rPr lang="en-IN" dirty="0"/>
              <a:t>Pre-Event</a:t>
            </a:r>
          </a:p>
          <a:p>
            <a:pPr lvl="1"/>
            <a:r>
              <a:rPr lang="en-IN" dirty="0"/>
              <a:t>Event Registration followed by tech boot camp</a:t>
            </a:r>
          </a:p>
          <a:p>
            <a:pPr lvl="2"/>
            <a:r>
              <a:rPr lang="en-IN" dirty="0"/>
              <a:t>Tech readiness and Tool training</a:t>
            </a:r>
          </a:p>
          <a:p>
            <a:pPr lvl="2"/>
            <a:r>
              <a:rPr lang="en-IN" dirty="0"/>
              <a:t>Overview of all tech platforms for Bootcamp</a:t>
            </a:r>
          </a:p>
          <a:p>
            <a:pPr lvl="2"/>
            <a:r>
              <a:rPr lang="en-IN" dirty="0"/>
              <a:t>Wonderful opportunity for non-CS and First year students to fast track learning</a:t>
            </a:r>
          </a:p>
          <a:p>
            <a:pPr lvl="2"/>
            <a:r>
              <a:rPr lang="en-IN" dirty="0"/>
              <a:t>Code Samples, Online Courses will be distributed</a:t>
            </a:r>
          </a:p>
          <a:p>
            <a:pPr lvl="2"/>
            <a:endParaRPr lang="en-IN" dirty="0"/>
          </a:p>
          <a:p>
            <a:pPr lvl="1"/>
            <a:endParaRPr lang="en-IN" dirty="0"/>
          </a:p>
        </p:txBody>
      </p:sp>
    </p:spTree>
    <p:extLst>
      <p:ext uri="{BB962C8B-B14F-4D97-AF65-F5344CB8AC3E}">
        <p14:creationId xmlns:p14="http://schemas.microsoft.com/office/powerpoint/2010/main" val="128749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379511" y="1385669"/>
            <a:ext cx="11283402" cy="4953001"/>
          </a:xfrm>
        </p:spPr>
        <p:txBody>
          <a:bodyPr/>
          <a:lstStyle/>
          <a:p>
            <a:r>
              <a:rPr lang="en-IN" dirty="0"/>
              <a:t>Event Week </a:t>
            </a:r>
            <a:endParaRPr lang="en-IN" sz="1800" dirty="0"/>
          </a:p>
          <a:p>
            <a:pPr lvl="1"/>
            <a:r>
              <a:rPr lang="en-IN" dirty="0"/>
              <a:t>Participation </a:t>
            </a:r>
          </a:p>
          <a:p>
            <a:pPr lvl="2"/>
            <a:r>
              <a:rPr lang="en-IN" dirty="0"/>
              <a:t>Registered students who have attended </a:t>
            </a:r>
            <a:r>
              <a:rPr lang="en-IN" dirty="0" err="1"/>
              <a:t>Bootcamp</a:t>
            </a:r>
            <a:r>
              <a:rPr lang="en-IN" dirty="0"/>
              <a:t> will get an invite to code.fun.do online portal</a:t>
            </a:r>
          </a:p>
          <a:p>
            <a:pPr lvl="2"/>
            <a:r>
              <a:rPr lang="en-US" dirty="0"/>
              <a:t>Team registration will be activated on the portal</a:t>
            </a:r>
            <a:endParaRPr lang="en-IN" dirty="0"/>
          </a:p>
          <a:p>
            <a:pPr lvl="1"/>
            <a:r>
              <a:rPr lang="en-IN" dirty="0"/>
              <a:t>Hackathon</a:t>
            </a:r>
          </a:p>
          <a:p>
            <a:pPr lvl="2"/>
            <a:r>
              <a:rPr lang="en-IN" dirty="0"/>
              <a:t>One week long hack</a:t>
            </a:r>
          </a:p>
          <a:p>
            <a:pPr lvl="2"/>
            <a:r>
              <a:rPr lang="en-IN" dirty="0"/>
              <a:t>Online support available from Microsoft mentors over email and online forum</a:t>
            </a:r>
          </a:p>
          <a:p>
            <a:pPr lvl="2"/>
            <a:r>
              <a:rPr lang="en-US" dirty="0"/>
              <a:t>Build app at your own pace from your own place</a:t>
            </a:r>
          </a:p>
          <a:p>
            <a:pPr lvl="2"/>
            <a:r>
              <a:rPr lang="en-US" dirty="0"/>
              <a:t>Submit the app (not the source code) and demo video online for judging</a:t>
            </a:r>
            <a:endParaRPr lang="en-IN" dirty="0"/>
          </a:p>
          <a:p>
            <a:pPr lvl="2"/>
            <a:endParaRPr lang="en-IN" dirty="0"/>
          </a:p>
          <a:p>
            <a:pPr lvl="1"/>
            <a:endParaRPr lang="en-IN" dirty="0"/>
          </a:p>
        </p:txBody>
      </p:sp>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995816888"/>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1</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E6ED14-DD91-4D1C-B258-C6556E65DE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3F376-E757-4362-8E55-5CB4089A15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453F376-E757-4362-8E55-5CB4089A1551"/>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3668</TotalTime>
  <Words>862</Words>
  <Application>Microsoft Office PowerPoint</Application>
  <PresentationFormat>Widescreen</PresentationFormat>
  <Paragraphs>102</Paragraphs>
  <Slides>11</Slides>
  <Notes>11</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Segoe UI</vt:lpstr>
      <vt:lpstr>Segoe UI Light</vt:lpstr>
      <vt:lpstr>Segoe UI Semilight</vt:lpstr>
      <vt:lpstr>Wingdings</vt:lpstr>
      <vt:lpstr>1_Office Theme</vt:lpstr>
      <vt:lpstr>BUILD CHARCOAL BACKGROUND</vt:lpstr>
      <vt:lpstr>1_BUILD CHARCOAL BACKGROUND</vt:lpstr>
      <vt:lpstr>PowerPoint Presentation</vt:lpstr>
      <vt:lpstr>Agenda</vt:lpstr>
      <vt:lpstr>Code.fun.do Snapshot</vt:lpstr>
      <vt:lpstr>PowerPoint Presentation</vt:lpstr>
      <vt:lpstr>Technology Platforms</vt:lpstr>
      <vt:lpstr>Code.fun.do AI Challenge Themes</vt:lpstr>
      <vt:lpstr>Code.fun.do Themes</vt:lpstr>
      <vt:lpstr>code.fun.do Hackathon</vt:lpstr>
      <vt:lpstr>code.fun.do Hackathon</vt:lpstr>
      <vt:lpstr>code.fun.do Hackathon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Mrityunjay Bhadauria</cp:lastModifiedBy>
  <cp:revision>243</cp:revision>
  <dcterms:created xsi:type="dcterms:W3CDTF">2013-10-14T21:08:33Z</dcterms:created>
  <dcterms:modified xsi:type="dcterms:W3CDTF">2017-10-13T04:37:12Z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