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slide+xml" PartName="/ppt/slides/slide30.xml"/>
  <Override ContentType="application/vnd.openxmlformats-officedocument.presentationml.slide+xml" PartName="/ppt/slides/slide31.xml"/>
  <Override ContentType="application/vnd.openxmlformats-officedocument.presentationml.slide+xml" PartName="/ppt/slides/slide32.xml"/>
  <Override ContentType="application/vnd.openxmlformats-officedocument.presentationml.slide+xml" PartName="/ppt/slides/slide33.xml"/>
  <Override ContentType="application/vnd.openxmlformats-officedocument.presentationml.slide+xml" PartName="/ppt/slides/slide34.xml"/>
  <Override ContentType="application/vnd.openxmlformats-officedocument.presentationml.slide+xml" PartName="/ppt/slides/slide35.xml"/>
  <Override ContentType="application/vnd.openxmlformats-officedocument.presentationml.slide+xml" PartName="/ppt/slides/slide36.xml"/>
  <Override ContentType="application/vnd.openxmlformats-officedocument.presentationml.slide+xml" PartName="/ppt/slides/slide37.xml"/>
  <Override ContentType="application/vnd.openxmlformats-officedocument.presentationml.slide+xml" PartName="/ppt/slides/slide38.xml"/>
  <Override ContentType="application/vnd.openxmlformats-officedocument.presentationml.slide+xml" PartName="/ppt/slides/slide3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</p:sldIdLst>
  <p:sldSz cx="18288000" cy="10287000"/>
  <p:notesSz cx="6858000" cy="9144000"/>
  <p:embeddedFontLst>
    <p:embeddedFont>
      <p:font typeface="Aristotelica Pro" charset="1" panose="00000500000000000000"/>
      <p:regular r:id="rId45"/>
    </p:embeddedFont>
    <p:embeddedFont>
      <p:font typeface="Aristotelica Pro Bold" charset="1" panose="00000800000000000000"/>
      <p:regular r:id="rId46"/>
    </p:embeddedFont>
    <p:embeddedFont>
      <p:font typeface="Poppins" charset="1" panose="00000500000000000000"/>
      <p:regular r:id="rId47"/>
    </p:embeddedFont>
    <p:embeddedFont>
      <p:font typeface="Montserrat Bold" charset="1" panose="00000800000000000000"/>
      <p:regular r:id="rId48"/>
    </p:embeddedFont>
    <p:embeddedFont>
      <p:font typeface="Canva Sans Bold" charset="1" panose="020B0803030501040103"/>
      <p:regular r:id="rId49"/>
    </p:embeddedFont>
    <p:embeddedFont>
      <p:font typeface="Alexandria Bold" charset="1" panose="00000000000000000000"/>
      <p:regular r:id="rId50"/>
    </p:embeddedFont>
    <p:embeddedFont>
      <p:font typeface="Garet" charset="1" panose="00000000000000000000"/>
      <p:regular r:id="rId5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27" Target="slides/slide22.xml" Type="http://schemas.openxmlformats.org/officeDocument/2006/relationships/slide"/><Relationship Id="rId28" Target="slides/slide23.xml" Type="http://schemas.openxmlformats.org/officeDocument/2006/relationships/slide"/><Relationship Id="rId29" Target="slides/slide24.xml" Type="http://schemas.openxmlformats.org/officeDocument/2006/relationships/slide"/><Relationship Id="rId3" Target="viewProps.xml" Type="http://schemas.openxmlformats.org/officeDocument/2006/relationships/viewProps"/><Relationship Id="rId30" Target="slides/slide25.xml" Type="http://schemas.openxmlformats.org/officeDocument/2006/relationships/slide"/><Relationship Id="rId31" Target="slides/slide26.xml" Type="http://schemas.openxmlformats.org/officeDocument/2006/relationships/slide"/><Relationship Id="rId32" Target="slides/slide27.xml" Type="http://schemas.openxmlformats.org/officeDocument/2006/relationships/slide"/><Relationship Id="rId33" Target="slides/slide28.xml" Type="http://schemas.openxmlformats.org/officeDocument/2006/relationships/slide"/><Relationship Id="rId34" Target="slides/slide29.xml" Type="http://schemas.openxmlformats.org/officeDocument/2006/relationships/slide"/><Relationship Id="rId35" Target="slides/slide30.xml" Type="http://schemas.openxmlformats.org/officeDocument/2006/relationships/slide"/><Relationship Id="rId36" Target="slides/slide31.xml" Type="http://schemas.openxmlformats.org/officeDocument/2006/relationships/slide"/><Relationship Id="rId37" Target="slides/slide32.xml" Type="http://schemas.openxmlformats.org/officeDocument/2006/relationships/slide"/><Relationship Id="rId38" Target="slides/slide33.xml" Type="http://schemas.openxmlformats.org/officeDocument/2006/relationships/slide"/><Relationship Id="rId39" Target="slides/slide34.xml" Type="http://schemas.openxmlformats.org/officeDocument/2006/relationships/slide"/><Relationship Id="rId4" Target="theme/theme1.xml" Type="http://schemas.openxmlformats.org/officeDocument/2006/relationships/theme"/><Relationship Id="rId40" Target="slides/slide35.xml" Type="http://schemas.openxmlformats.org/officeDocument/2006/relationships/slide"/><Relationship Id="rId41" Target="slides/slide36.xml" Type="http://schemas.openxmlformats.org/officeDocument/2006/relationships/slide"/><Relationship Id="rId42" Target="slides/slide37.xml" Type="http://schemas.openxmlformats.org/officeDocument/2006/relationships/slide"/><Relationship Id="rId43" Target="slides/slide38.xml" Type="http://schemas.openxmlformats.org/officeDocument/2006/relationships/slide"/><Relationship Id="rId44" Target="slides/slide39.xml" Type="http://schemas.openxmlformats.org/officeDocument/2006/relationships/slide"/><Relationship Id="rId45" Target="fonts/font45.fntdata" Type="http://schemas.openxmlformats.org/officeDocument/2006/relationships/font"/><Relationship Id="rId46" Target="fonts/font46.fntdata" Type="http://schemas.openxmlformats.org/officeDocument/2006/relationships/font"/><Relationship Id="rId47" Target="fonts/font47.fntdata" Type="http://schemas.openxmlformats.org/officeDocument/2006/relationships/font"/><Relationship Id="rId48" Target="fonts/font48.fntdata" Type="http://schemas.openxmlformats.org/officeDocument/2006/relationships/font"/><Relationship Id="rId49" Target="fonts/font49.fntdata" Type="http://schemas.openxmlformats.org/officeDocument/2006/relationships/font"/><Relationship Id="rId5" Target="tableStyles.xml" Type="http://schemas.openxmlformats.org/officeDocument/2006/relationships/tableStyles"/><Relationship Id="rId50" Target="fonts/font50.fntdata" Type="http://schemas.openxmlformats.org/officeDocument/2006/relationships/font"/><Relationship Id="rId51" Target="fonts/font51.fntdata" Type="http://schemas.openxmlformats.org/officeDocument/2006/relationships/font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0.jpe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1.jpe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2.jpe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3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4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5.jpeg" Type="http://schemas.openxmlformats.org/officeDocument/2006/relationships/image"/></Relationships>
</file>

<file path=ppt/slides/_rels/slide2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6.png" Type="http://schemas.openxmlformats.org/officeDocument/2006/relationships/image"/></Relationships>
</file>

<file path=ppt/slides/_rels/slide2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7.png" Type="http://schemas.openxmlformats.org/officeDocument/2006/relationships/image"/></Relationships>
</file>

<file path=ppt/slides/_rels/slide2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3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3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8.png" Type="http://schemas.openxmlformats.org/officeDocument/2006/relationships/image"/></Relationships>
</file>

<file path=ppt/slides/_rels/slide3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3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9.png" Type="http://schemas.openxmlformats.org/officeDocument/2006/relationships/image"/><Relationship Id="rId5" Target="../media/image20.png" Type="http://schemas.openxmlformats.org/officeDocument/2006/relationships/image"/></Relationships>
</file>

<file path=ppt/slides/_rels/slide3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3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3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21.png" Type="http://schemas.openxmlformats.org/officeDocument/2006/relationships/image"/></Relationships>
</file>

<file path=ppt/slides/_rels/slide3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22.png" Type="http://schemas.openxmlformats.org/officeDocument/2006/relationships/image"/></Relationships>
</file>

<file path=ppt/slides/_rels/slide3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https://github.com/Harshdeepsharma2003/ContactManagerApp.git" TargetMode="External" Type="http://schemas.openxmlformats.org/officeDocument/2006/relationships/hyperlink"/><Relationship Id="rId3" Target="../media/image1.png" Type="http://schemas.openxmlformats.org/officeDocument/2006/relationships/image"/><Relationship Id="rId4" Target="../media/image2.svg" Type="http://schemas.openxmlformats.org/officeDocument/2006/relationships/image"/></Relationships>
</file>

<file path=ppt/slides/_rels/slide3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9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567349" y="8494637"/>
            <a:ext cx="5540339" cy="4114800"/>
          </a:xfrm>
          <a:custGeom>
            <a:avLst/>
            <a:gdLst/>
            <a:ahLst/>
            <a:cxnLst/>
            <a:rect r="r" b="b" t="t" l="l"/>
            <a:pathLst>
              <a:path h="4114800" w="5540339">
                <a:moveTo>
                  <a:pt x="0" y="0"/>
                </a:moveTo>
                <a:lnTo>
                  <a:pt x="5540339" y="0"/>
                </a:lnTo>
                <a:lnTo>
                  <a:pt x="554033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28" t="0" r="-28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180312" y="8494637"/>
            <a:ext cx="5540339" cy="4114800"/>
          </a:xfrm>
          <a:custGeom>
            <a:avLst/>
            <a:gdLst/>
            <a:ahLst/>
            <a:cxnLst/>
            <a:rect r="r" b="b" t="t" l="l"/>
            <a:pathLst>
              <a:path h="4114800" w="5540339">
                <a:moveTo>
                  <a:pt x="5540339" y="0"/>
                </a:moveTo>
                <a:lnTo>
                  <a:pt x="0" y="0"/>
                </a:lnTo>
                <a:lnTo>
                  <a:pt x="0" y="4114800"/>
                </a:lnTo>
                <a:lnTo>
                  <a:pt x="5540339" y="4114800"/>
                </a:lnTo>
                <a:lnTo>
                  <a:pt x="5540339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28" t="0" r="-28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true" rot="0">
            <a:off x="14279580" y="-2839063"/>
            <a:ext cx="5540339" cy="4114800"/>
          </a:xfrm>
          <a:custGeom>
            <a:avLst/>
            <a:gdLst/>
            <a:ahLst/>
            <a:cxnLst/>
            <a:rect r="r" b="b" t="t" l="l"/>
            <a:pathLst>
              <a:path h="4114800" w="5540339">
                <a:moveTo>
                  <a:pt x="5540339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5540339" y="0"/>
                </a:lnTo>
                <a:lnTo>
                  <a:pt x="5540339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28" t="0" r="-28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true" rot="-5282141">
            <a:off x="15660705" y="-2057400"/>
            <a:ext cx="5540339" cy="4114800"/>
          </a:xfrm>
          <a:custGeom>
            <a:avLst/>
            <a:gdLst/>
            <a:ahLst/>
            <a:cxnLst/>
            <a:rect r="r" b="b" t="t" l="l"/>
            <a:pathLst>
              <a:path h="4114800" w="5540339">
                <a:moveTo>
                  <a:pt x="5540339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5540339" y="0"/>
                </a:lnTo>
                <a:lnTo>
                  <a:pt x="5540339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86" r="0" b="-86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true" rot="0">
            <a:off x="-1455720" y="-2839063"/>
            <a:ext cx="5540339" cy="4114800"/>
          </a:xfrm>
          <a:custGeom>
            <a:avLst/>
            <a:gdLst/>
            <a:ahLst/>
            <a:cxnLst/>
            <a:rect r="r" b="b" t="t" l="l"/>
            <a:pathLst>
              <a:path h="4114800" w="5540339">
                <a:moveTo>
                  <a:pt x="0" y="4114800"/>
                </a:moveTo>
                <a:lnTo>
                  <a:pt x="5540339" y="4114800"/>
                </a:lnTo>
                <a:lnTo>
                  <a:pt x="5540339" y="0"/>
                </a:lnTo>
                <a:lnTo>
                  <a:pt x="0" y="0"/>
                </a:lnTo>
                <a:lnTo>
                  <a:pt x="0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28" t="0" r="-28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false" rot="-5282141">
            <a:off x="-2770170" y="-2057400"/>
            <a:ext cx="5540339" cy="4114800"/>
          </a:xfrm>
          <a:custGeom>
            <a:avLst/>
            <a:gdLst/>
            <a:ahLst/>
            <a:cxnLst/>
            <a:rect r="r" b="b" t="t" l="l"/>
            <a:pathLst>
              <a:path h="4114800" w="5540339">
                <a:moveTo>
                  <a:pt x="5540339" y="0"/>
                </a:moveTo>
                <a:lnTo>
                  <a:pt x="0" y="0"/>
                </a:lnTo>
                <a:lnTo>
                  <a:pt x="0" y="4114800"/>
                </a:lnTo>
                <a:lnTo>
                  <a:pt x="5540339" y="4114800"/>
                </a:lnTo>
                <a:lnTo>
                  <a:pt x="5540339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86" r="0" b="-86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4084620" y="7674615"/>
            <a:ext cx="9741186" cy="13542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878"/>
              </a:lnSpc>
            </a:pPr>
            <a:r>
              <a:rPr lang="en-US" sz="7056">
                <a:solidFill>
                  <a:srgbClr val="000000"/>
                </a:solidFill>
                <a:latin typeface="Aristotelica Pro"/>
                <a:ea typeface="Aristotelica Pro"/>
                <a:cs typeface="Aristotelica Pro"/>
                <a:sym typeface="Aristotelica Pro"/>
              </a:rPr>
              <a:t>By Harshdeep Sharma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549491" y="799487"/>
            <a:ext cx="12387037" cy="64894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641"/>
              </a:lnSpc>
            </a:pPr>
            <a:r>
              <a:rPr lang="en-US" sz="11885" b="true">
                <a:solidFill>
                  <a:srgbClr val="000000"/>
                </a:solidFill>
                <a:latin typeface="Aristotelica Pro Bold"/>
                <a:ea typeface="Aristotelica Pro Bold"/>
                <a:cs typeface="Aristotelica Pro Bold"/>
                <a:sym typeface="Aristotelica Pro Bold"/>
              </a:rPr>
              <a:t>JAVA PROGRAMMING OVERVIEW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084620" y="932837"/>
            <a:ext cx="9633745" cy="30363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68"/>
              </a:lnSpc>
            </a:pPr>
            <a:r>
              <a:rPr lang="en-US" sz="8191" b="true">
                <a:solidFill>
                  <a:srgbClr val="000000"/>
                </a:solidFill>
                <a:latin typeface="Aristotelica Pro Bold"/>
                <a:ea typeface="Aristotelica Pro Bold"/>
                <a:cs typeface="Aristotelica Pro Bold"/>
                <a:sym typeface="Aristotelica Pro Bold"/>
              </a:rPr>
              <a:t>CONSTRUCTOR, THIS, SUPER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2380045" y="4351545"/>
            <a:ext cx="13271535" cy="45617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2207515" indent="-441503" lvl="4">
              <a:lnSpc>
                <a:spcPts val="5095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Aristotelica Pro"/>
                <a:ea typeface="Aristotelica Pro"/>
                <a:cs typeface="Aristotelica Pro"/>
                <a:sym typeface="Aristotelica Pro"/>
              </a:rPr>
              <a:t>Constructor: Initializes objects when created</a:t>
            </a:r>
          </a:p>
          <a:p>
            <a:pPr algn="ctr" marL="2207515" indent="-441503" lvl="4">
              <a:lnSpc>
                <a:spcPts val="5095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Aristotelica Pro"/>
                <a:ea typeface="Aristotelica Pro"/>
                <a:cs typeface="Aristotelica Pro"/>
                <a:sym typeface="Aristotelica Pro"/>
              </a:rPr>
              <a:t>this: Refers to current instance </a:t>
            </a:r>
          </a:p>
          <a:p>
            <a:pPr algn="ctr" marL="2207515" indent="-441503" lvl="4">
              <a:lnSpc>
                <a:spcPts val="5095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Aristotelica Pro"/>
                <a:ea typeface="Aristotelica Pro"/>
                <a:cs typeface="Aristotelica Pro"/>
                <a:sym typeface="Aristotelica Pro"/>
              </a:rPr>
              <a:t>super: Access parent class constructor or fields</a:t>
            </a:r>
          </a:p>
          <a:p>
            <a:pPr algn="ctr" marL="2207515" indent="-441503" lvl="4">
              <a:lnSpc>
                <a:spcPts val="5095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Aristotelica Pro"/>
                <a:ea typeface="Aristotelica Pro"/>
                <a:cs typeface="Aristotelica Pro"/>
                <a:sym typeface="Aristotelica Pro"/>
              </a:rPr>
              <a:t>Constructor overloading allows multiple ways to initialize</a:t>
            </a:r>
          </a:p>
          <a:p>
            <a:pPr algn="ctr" marL="2207515" indent="-441503" lvl="4">
              <a:lnSpc>
                <a:spcPts val="5095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Aristotelica Pro"/>
                <a:ea typeface="Aristotelica Pro"/>
                <a:cs typeface="Aristotelica Pro"/>
                <a:sym typeface="Aristotelica Pro"/>
              </a:rPr>
              <a:t>Can use this() or super() to call other constructors</a:t>
            </a:r>
          </a:p>
          <a:p>
            <a:pPr algn="ctr" marL="2207515" indent="-441503" lvl="4">
              <a:lnSpc>
                <a:spcPts val="5095"/>
              </a:lnSpc>
            </a:pP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2567349" y="8494637"/>
            <a:ext cx="5540339" cy="4114800"/>
          </a:xfrm>
          <a:custGeom>
            <a:avLst/>
            <a:gdLst/>
            <a:ahLst/>
            <a:cxnLst/>
            <a:rect r="r" b="b" t="t" l="l"/>
            <a:pathLst>
              <a:path h="4114800" w="5540339">
                <a:moveTo>
                  <a:pt x="0" y="0"/>
                </a:moveTo>
                <a:lnTo>
                  <a:pt x="5540339" y="0"/>
                </a:lnTo>
                <a:lnTo>
                  <a:pt x="554033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28" t="0" r="-28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false" rot="0">
            <a:off x="180312" y="8494637"/>
            <a:ext cx="5540339" cy="4114800"/>
          </a:xfrm>
          <a:custGeom>
            <a:avLst/>
            <a:gdLst/>
            <a:ahLst/>
            <a:cxnLst/>
            <a:rect r="r" b="b" t="t" l="l"/>
            <a:pathLst>
              <a:path h="4114800" w="5540339">
                <a:moveTo>
                  <a:pt x="5540339" y="0"/>
                </a:moveTo>
                <a:lnTo>
                  <a:pt x="0" y="0"/>
                </a:lnTo>
                <a:lnTo>
                  <a:pt x="0" y="4114800"/>
                </a:lnTo>
                <a:lnTo>
                  <a:pt x="5540339" y="4114800"/>
                </a:lnTo>
                <a:lnTo>
                  <a:pt x="5540339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28" t="0" r="-28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true" rot="0">
            <a:off x="14279580" y="-2839063"/>
            <a:ext cx="5540339" cy="4114800"/>
          </a:xfrm>
          <a:custGeom>
            <a:avLst/>
            <a:gdLst/>
            <a:ahLst/>
            <a:cxnLst/>
            <a:rect r="r" b="b" t="t" l="l"/>
            <a:pathLst>
              <a:path h="4114800" w="5540339">
                <a:moveTo>
                  <a:pt x="5540339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5540339" y="0"/>
                </a:lnTo>
                <a:lnTo>
                  <a:pt x="5540339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28" t="0" r="-28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true" rot="-5282141">
            <a:off x="15660705" y="-2057400"/>
            <a:ext cx="5540339" cy="4114800"/>
          </a:xfrm>
          <a:custGeom>
            <a:avLst/>
            <a:gdLst/>
            <a:ahLst/>
            <a:cxnLst/>
            <a:rect r="r" b="b" t="t" l="l"/>
            <a:pathLst>
              <a:path h="4114800" w="5540339">
                <a:moveTo>
                  <a:pt x="5540339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5540339" y="0"/>
                </a:lnTo>
                <a:lnTo>
                  <a:pt x="5540339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86" r="0" b="-86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true" rot="0">
            <a:off x="-1455720" y="-2839063"/>
            <a:ext cx="5540339" cy="4114800"/>
          </a:xfrm>
          <a:custGeom>
            <a:avLst/>
            <a:gdLst/>
            <a:ahLst/>
            <a:cxnLst/>
            <a:rect r="r" b="b" t="t" l="l"/>
            <a:pathLst>
              <a:path h="4114800" w="5540339">
                <a:moveTo>
                  <a:pt x="0" y="4114800"/>
                </a:moveTo>
                <a:lnTo>
                  <a:pt x="5540339" y="4114800"/>
                </a:lnTo>
                <a:lnTo>
                  <a:pt x="5540339" y="0"/>
                </a:lnTo>
                <a:lnTo>
                  <a:pt x="0" y="0"/>
                </a:lnTo>
                <a:lnTo>
                  <a:pt x="0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28" t="0" r="-28" b="0"/>
            </a:stretch>
          </a:blipFill>
        </p:spPr>
      </p:sp>
      <p:sp>
        <p:nvSpPr>
          <p:cNvPr name="Freeform 9" id="9"/>
          <p:cNvSpPr/>
          <p:nvPr/>
        </p:nvSpPr>
        <p:spPr>
          <a:xfrm flipH="true" flipV="false" rot="-5282141">
            <a:off x="-2770170" y="-2057400"/>
            <a:ext cx="5540339" cy="4114800"/>
          </a:xfrm>
          <a:custGeom>
            <a:avLst/>
            <a:gdLst/>
            <a:ahLst/>
            <a:cxnLst/>
            <a:rect r="r" b="b" t="t" l="l"/>
            <a:pathLst>
              <a:path h="4114800" w="5540339">
                <a:moveTo>
                  <a:pt x="5540339" y="0"/>
                </a:moveTo>
                <a:lnTo>
                  <a:pt x="0" y="0"/>
                </a:lnTo>
                <a:lnTo>
                  <a:pt x="0" y="4114800"/>
                </a:lnTo>
                <a:lnTo>
                  <a:pt x="5540339" y="4114800"/>
                </a:lnTo>
                <a:lnTo>
                  <a:pt x="5540339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86" r="0" b="-86"/>
            </a:stretch>
          </a:blipFill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084620" y="932837"/>
            <a:ext cx="9633745" cy="30363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68"/>
              </a:lnSpc>
            </a:pPr>
            <a:r>
              <a:rPr lang="en-US" sz="8191" b="true">
                <a:solidFill>
                  <a:srgbClr val="000000"/>
                </a:solidFill>
                <a:latin typeface="Aristotelica Pro Bold"/>
                <a:ea typeface="Aristotelica Pro Bold"/>
                <a:cs typeface="Aristotelica Pro Bold"/>
                <a:sym typeface="Aristotelica Pro Bold"/>
              </a:rPr>
              <a:t>CONSTRUCTOR, THIS, SUPER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4463083" y="4351545"/>
            <a:ext cx="11188498" cy="52076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95"/>
              </a:lnSpc>
            </a:pPr>
            <a:r>
              <a:rPr lang="en-US" sz="3640">
                <a:solidFill>
                  <a:srgbClr val="000000"/>
                </a:solidFill>
                <a:latin typeface="Aristotelica Pro"/>
                <a:ea typeface="Aristotelica Pro"/>
                <a:cs typeface="Aristotelica Pro"/>
                <a:sym typeface="Aristotelica Pro"/>
              </a:rPr>
              <a:t>public User(String userId, String userName, String password, String email) {</a:t>
            </a:r>
          </a:p>
          <a:p>
            <a:pPr algn="ctr">
              <a:lnSpc>
                <a:spcPts val="5095"/>
              </a:lnSpc>
            </a:pPr>
            <a:r>
              <a:rPr lang="en-US" sz="3640">
                <a:solidFill>
                  <a:srgbClr val="000000"/>
                </a:solidFill>
                <a:latin typeface="Aristotelica Pro"/>
                <a:ea typeface="Aristotelica Pro"/>
                <a:cs typeface="Aristotelica Pro"/>
                <a:sym typeface="Aristotelica Pro"/>
              </a:rPr>
              <a:t> this.userId = userId;</a:t>
            </a:r>
          </a:p>
          <a:p>
            <a:pPr algn="ctr">
              <a:lnSpc>
                <a:spcPts val="5095"/>
              </a:lnSpc>
            </a:pPr>
            <a:r>
              <a:rPr lang="en-US" sz="3640">
                <a:solidFill>
                  <a:srgbClr val="000000"/>
                </a:solidFill>
                <a:latin typeface="Aristotelica Pro"/>
                <a:ea typeface="Aristotelica Pro"/>
                <a:cs typeface="Aristotelica Pro"/>
                <a:sym typeface="Aristotelica Pro"/>
              </a:rPr>
              <a:t> this.userName = userName;</a:t>
            </a:r>
          </a:p>
          <a:p>
            <a:pPr algn="ctr">
              <a:lnSpc>
                <a:spcPts val="5095"/>
              </a:lnSpc>
            </a:pPr>
            <a:r>
              <a:rPr lang="en-US" sz="3640">
                <a:solidFill>
                  <a:srgbClr val="000000"/>
                </a:solidFill>
                <a:latin typeface="Aristotelica Pro"/>
                <a:ea typeface="Aristotelica Pro"/>
                <a:cs typeface="Aristotelica Pro"/>
                <a:sym typeface="Aristotelica Pro"/>
              </a:rPr>
              <a:t> this.password = password;</a:t>
            </a:r>
          </a:p>
          <a:p>
            <a:pPr algn="ctr">
              <a:lnSpc>
                <a:spcPts val="5095"/>
              </a:lnSpc>
            </a:pPr>
            <a:r>
              <a:rPr lang="en-US" sz="3640">
                <a:solidFill>
                  <a:srgbClr val="000000"/>
                </a:solidFill>
                <a:latin typeface="Aristotelica Pro"/>
                <a:ea typeface="Aristotelica Pro"/>
                <a:cs typeface="Aristotelica Pro"/>
                <a:sym typeface="Aristotelica Pro"/>
              </a:rPr>
              <a:t> this.email = email;</a:t>
            </a:r>
          </a:p>
          <a:p>
            <a:pPr algn="ctr">
              <a:lnSpc>
                <a:spcPts val="5095"/>
              </a:lnSpc>
            </a:pPr>
            <a:r>
              <a:rPr lang="en-US" sz="3640">
                <a:solidFill>
                  <a:srgbClr val="000000"/>
                </a:solidFill>
                <a:latin typeface="Aristotelica Pro"/>
                <a:ea typeface="Aristotelica Pro"/>
                <a:cs typeface="Aristotelica Pro"/>
                <a:sym typeface="Aristotelica Pro"/>
              </a:rPr>
              <a:t> }</a:t>
            </a:r>
          </a:p>
          <a:p>
            <a:pPr algn="ctr">
              <a:lnSpc>
                <a:spcPts val="5095"/>
              </a:lnSpc>
            </a:pP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2567349" y="8494637"/>
            <a:ext cx="5540339" cy="4114800"/>
          </a:xfrm>
          <a:custGeom>
            <a:avLst/>
            <a:gdLst/>
            <a:ahLst/>
            <a:cxnLst/>
            <a:rect r="r" b="b" t="t" l="l"/>
            <a:pathLst>
              <a:path h="4114800" w="5540339">
                <a:moveTo>
                  <a:pt x="0" y="0"/>
                </a:moveTo>
                <a:lnTo>
                  <a:pt x="5540339" y="0"/>
                </a:lnTo>
                <a:lnTo>
                  <a:pt x="554033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28" t="0" r="-28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false" rot="0">
            <a:off x="180312" y="8494637"/>
            <a:ext cx="5540339" cy="4114800"/>
          </a:xfrm>
          <a:custGeom>
            <a:avLst/>
            <a:gdLst/>
            <a:ahLst/>
            <a:cxnLst/>
            <a:rect r="r" b="b" t="t" l="l"/>
            <a:pathLst>
              <a:path h="4114800" w="5540339">
                <a:moveTo>
                  <a:pt x="5540339" y="0"/>
                </a:moveTo>
                <a:lnTo>
                  <a:pt x="0" y="0"/>
                </a:lnTo>
                <a:lnTo>
                  <a:pt x="0" y="4114800"/>
                </a:lnTo>
                <a:lnTo>
                  <a:pt x="5540339" y="4114800"/>
                </a:lnTo>
                <a:lnTo>
                  <a:pt x="5540339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28" t="0" r="-28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true" rot="0">
            <a:off x="14279580" y="-2839063"/>
            <a:ext cx="5540339" cy="4114800"/>
          </a:xfrm>
          <a:custGeom>
            <a:avLst/>
            <a:gdLst/>
            <a:ahLst/>
            <a:cxnLst/>
            <a:rect r="r" b="b" t="t" l="l"/>
            <a:pathLst>
              <a:path h="4114800" w="5540339">
                <a:moveTo>
                  <a:pt x="5540339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5540339" y="0"/>
                </a:lnTo>
                <a:lnTo>
                  <a:pt x="5540339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28" t="0" r="-28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true" rot="-5282141">
            <a:off x="15660705" y="-2057400"/>
            <a:ext cx="5540339" cy="4114800"/>
          </a:xfrm>
          <a:custGeom>
            <a:avLst/>
            <a:gdLst/>
            <a:ahLst/>
            <a:cxnLst/>
            <a:rect r="r" b="b" t="t" l="l"/>
            <a:pathLst>
              <a:path h="4114800" w="5540339">
                <a:moveTo>
                  <a:pt x="5540339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5540339" y="0"/>
                </a:lnTo>
                <a:lnTo>
                  <a:pt x="5540339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86" r="0" b="-86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true" rot="0">
            <a:off x="-1455720" y="-2839063"/>
            <a:ext cx="5540339" cy="4114800"/>
          </a:xfrm>
          <a:custGeom>
            <a:avLst/>
            <a:gdLst/>
            <a:ahLst/>
            <a:cxnLst/>
            <a:rect r="r" b="b" t="t" l="l"/>
            <a:pathLst>
              <a:path h="4114800" w="5540339">
                <a:moveTo>
                  <a:pt x="0" y="4114800"/>
                </a:moveTo>
                <a:lnTo>
                  <a:pt x="5540339" y="4114800"/>
                </a:lnTo>
                <a:lnTo>
                  <a:pt x="5540339" y="0"/>
                </a:lnTo>
                <a:lnTo>
                  <a:pt x="0" y="0"/>
                </a:lnTo>
                <a:lnTo>
                  <a:pt x="0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28" t="0" r="-28" b="0"/>
            </a:stretch>
          </a:blipFill>
        </p:spPr>
      </p:sp>
      <p:sp>
        <p:nvSpPr>
          <p:cNvPr name="Freeform 9" id="9"/>
          <p:cNvSpPr/>
          <p:nvPr/>
        </p:nvSpPr>
        <p:spPr>
          <a:xfrm flipH="true" flipV="false" rot="-5282141">
            <a:off x="-2770170" y="-2057400"/>
            <a:ext cx="5540339" cy="4114800"/>
          </a:xfrm>
          <a:custGeom>
            <a:avLst/>
            <a:gdLst/>
            <a:ahLst/>
            <a:cxnLst/>
            <a:rect r="r" b="b" t="t" l="l"/>
            <a:pathLst>
              <a:path h="4114800" w="5540339">
                <a:moveTo>
                  <a:pt x="5540339" y="0"/>
                </a:moveTo>
                <a:lnTo>
                  <a:pt x="0" y="0"/>
                </a:lnTo>
                <a:lnTo>
                  <a:pt x="0" y="4114800"/>
                </a:lnTo>
                <a:lnTo>
                  <a:pt x="5540339" y="4114800"/>
                </a:lnTo>
                <a:lnTo>
                  <a:pt x="5540339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86" r="0" b="-86"/>
            </a:stretch>
          </a:blipFill>
        </p:spPr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875411" y="2120683"/>
            <a:ext cx="8537178" cy="30363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68"/>
              </a:lnSpc>
            </a:pPr>
            <a:r>
              <a:rPr lang="en-US" sz="8191" b="true">
                <a:solidFill>
                  <a:srgbClr val="000000"/>
                </a:solidFill>
                <a:latin typeface="Aristotelica Pro Bold"/>
                <a:ea typeface="Aristotelica Pro Bold"/>
                <a:cs typeface="Aristotelica Pro Bold"/>
                <a:sym typeface="Aristotelica Pro Bold"/>
              </a:rPr>
              <a:t>CLASS, OBJECTS, OOP FEATURES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3758376" y="5143300"/>
            <a:ext cx="9001575" cy="32317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95"/>
              </a:lnSpc>
            </a:pPr>
          </a:p>
          <a:p>
            <a:pPr algn="l" marL="2207513" indent="-441503" lvl="4">
              <a:lnSpc>
                <a:spcPts val="5095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Aristotelica Pro"/>
                <a:ea typeface="Aristotelica Pro"/>
                <a:cs typeface="Aristotelica Pro"/>
                <a:sym typeface="Aristotelica Pro"/>
              </a:rPr>
              <a:t>Class: Blueprint for object</a:t>
            </a:r>
          </a:p>
          <a:p>
            <a:pPr algn="l" marL="2207513" indent="-441503" lvl="4">
              <a:lnSpc>
                <a:spcPts val="5095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Aristotelica Pro"/>
                <a:ea typeface="Aristotelica Pro"/>
                <a:cs typeface="Aristotelica Pro"/>
                <a:sym typeface="Aristotelica Pro"/>
              </a:rPr>
              <a:t>Object: Instance of class</a:t>
            </a:r>
          </a:p>
          <a:p>
            <a:pPr algn="l" marL="2207513" indent="-441503" lvl="4">
              <a:lnSpc>
                <a:spcPts val="5095"/>
              </a:lnSpc>
            </a:pPr>
          </a:p>
          <a:p>
            <a:pPr algn="l" marL="2207513" indent="-441503" lvl="4">
              <a:lnSpc>
                <a:spcPts val="5095"/>
              </a:lnSpc>
            </a:pP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2567349" y="8494637"/>
            <a:ext cx="5540339" cy="4114800"/>
          </a:xfrm>
          <a:custGeom>
            <a:avLst/>
            <a:gdLst/>
            <a:ahLst/>
            <a:cxnLst/>
            <a:rect r="r" b="b" t="t" l="l"/>
            <a:pathLst>
              <a:path h="4114800" w="5540339">
                <a:moveTo>
                  <a:pt x="0" y="0"/>
                </a:moveTo>
                <a:lnTo>
                  <a:pt x="5540339" y="0"/>
                </a:lnTo>
                <a:lnTo>
                  <a:pt x="554033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28" t="0" r="-28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false" rot="0">
            <a:off x="180312" y="8494637"/>
            <a:ext cx="5540339" cy="4114800"/>
          </a:xfrm>
          <a:custGeom>
            <a:avLst/>
            <a:gdLst/>
            <a:ahLst/>
            <a:cxnLst/>
            <a:rect r="r" b="b" t="t" l="l"/>
            <a:pathLst>
              <a:path h="4114800" w="5540339">
                <a:moveTo>
                  <a:pt x="5540339" y="0"/>
                </a:moveTo>
                <a:lnTo>
                  <a:pt x="0" y="0"/>
                </a:lnTo>
                <a:lnTo>
                  <a:pt x="0" y="4114800"/>
                </a:lnTo>
                <a:lnTo>
                  <a:pt x="5540339" y="4114800"/>
                </a:lnTo>
                <a:lnTo>
                  <a:pt x="5540339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28" t="0" r="-28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true" rot="0">
            <a:off x="14279580" y="-2839063"/>
            <a:ext cx="5540339" cy="4114800"/>
          </a:xfrm>
          <a:custGeom>
            <a:avLst/>
            <a:gdLst/>
            <a:ahLst/>
            <a:cxnLst/>
            <a:rect r="r" b="b" t="t" l="l"/>
            <a:pathLst>
              <a:path h="4114800" w="5540339">
                <a:moveTo>
                  <a:pt x="5540339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5540339" y="0"/>
                </a:lnTo>
                <a:lnTo>
                  <a:pt x="5540339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28" t="0" r="-28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true" rot="-5282141">
            <a:off x="15660705" y="-2057400"/>
            <a:ext cx="5540339" cy="4114800"/>
          </a:xfrm>
          <a:custGeom>
            <a:avLst/>
            <a:gdLst/>
            <a:ahLst/>
            <a:cxnLst/>
            <a:rect r="r" b="b" t="t" l="l"/>
            <a:pathLst>
              <a:path h="4114800" w="5540339">
                <a:moveTo>
                  <a:pt x="5540339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5540339" y="0"/>
                </a:lnTo>
                <a:lnTo>
                  <a:pt x="5540339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86" r="0" b="-86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true" rot="0">
            <a:off x="-1455720" y="-2839063"/>
            <a:ext cx="5540339" cy="4114800"/>
          </a:xfrm>
          <a:custGeom>
            <a:avLst/>
            <a:gdLst/>
            <a:ahLst/>
            <a:cxnLst/>
            <a:rect r="r" b="b" t="t" l="l"/>
            <a:pathLst>
              <a:path h="4114800" w="5540339">
                <a:moveTo>
                  <a:pt x="0" y="4114800"/>
                </a:moveTo>
                <a:lnTo>
                  <a:pt x="5540339" y="4114800"/>
                </a:lnTo>
                <a:lnTo>
                  <a:pt x="5540339" y="0"/>
                </a:lnTo>
                <a:lnTo>
                  <a:pt x="0" y="0"/>
                </a:lnTo>
                <a:lnTo>
                  <a:pt x="0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28" t="0" r="-28" b="0"/>
            </a:stretch>
          </a:blipFill>
        </p:spPr>
      </p:sp>
      <p:sp>
        <p:nvSpPr>
          <p:cNvPr name="Freeform 9" id="9"/>
          <p:cNvSpPr/>
          <p:nvPr/>
        </p:nvSpPr>
        <p:spPr>
          <a:xfrm flipH="true" flipV="false" rot="-5282141">
            <a:off x="-2770170" y="-2057400"/>
            <a:ext cx="5540339" cy="4114800"/>
          </a:xfrm>
          <a:custGeom>
            <a:avLst/>
            <a:gdLst/>
            <a:ahLst/>
            <a:cxnLst/>
            <a:rect r="r" b="b" t="t" l="l"/>
            <a:pathLst>
              <a:path h="4114800" w="5540339">
                <a:moveTo>
                  <a:pt x="5540339" y="0"/>
                </a:moveTo>
                <a:lnTo>
                  <a:pt x="0" y="0"/>
                </a:lnTo>
                <a:lnTo>
                  <a:pt x="0" y="4114800"/>
                </a:lnTo>
                <a:lnTo>
                  <a:pt x="5540339" y="4114800"/>
                </a:lnTo>
                <a:lnTo>
                  <a:pt x="5540339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86" r="0" b="-86"/>
            </a:stretch>
          </a:blipFill>
        </p:spPr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567349" y="8494637"/>
            <a:ext cx="5540339" cy="4114800"/>
          </a:xfrm>
          <a:custGeom>
            <a:avLst/>
            <a:gdLst/>
            <a:ahLst/>
            <a:cxnLst/>
            <a:rect r="r" b="b" t="t" l="l"/>
            <a:pathLst>
              <a:path h="4114800" w="5540339">
                <a:moveTo>
                  <a:pt x="0" y="0"/>
                </a:moveTo>
                <a:lnTo>
                  <a:pt x="5540339" y="0"/>
                </a:lnTo>
                <a:lnTo>
                  <a:pt x="554033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28" t="0" r="-28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180312" y="8494637"/>
            <a:ext cx="5540339" cy="4114800"/>
          </a:xfrm>
          <a:custGeom>
            <a:avLst/>
            <a:gdLst/>
            <a:ahLst/>
            <a:cxnLst/>
            <a:rect r="r" b="b" t="t" l="l"/>
            <a:pathLst>
              <a:path h="4114800" w="5540339">
                <a:moveTo>
                  <a:pt x="5540339" y="0"/>
                </a:moveTo>
                <a:lnTo>
                  <a:pt x="0" y="0"/>
                </a:lnTo>
                <a:lnTo>
                  <a:pt x="0" y="4114800"/>
                </a:lnTo>
                <a:lnTo>
                  <a:pt x="5540339" y="4114800"/>
                </a:lnTo>
                <a:lnTo>
                  <a:pt x="5540339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28" t="0" r="-28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true" rot="0">
            <a:off x="14279580" y="-2839063"/>
            <a:ext cx="5540339" cy="4114800"/>
          </a:xfrm>
          <a:custGeom>
            <a:avLst/>
            <a:gdLst/>
            <a:ahLst/>
            <a:cxnLst/>
            <a:rect r="r" b="b" t="t" l="l"/>
            <a:pathLst>
              <a:path h="4114800" w="5540339">
                <a:moveTo>
                  <a:pt x="5540339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5540339" y="0"/>
                </a:lnTo>
                <a:lnTo>
                  <a:pt x="5540339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28" t="0" r="-28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true" rot="-5282141">
            <a:off x="15660705" y="-2057400"/>
            <a:ext cx="5540339" cy="4114800"/>
          </a:xfrm>
          <a:custGeom>
            <a:avLst/>
            <a:gdLst/>
            <a:ahLst/>
            <a:cxnLst/>
            <a:rect r="r" b="b" t="t" l="l"/>
            <a:pathLst>
              <a:path h="4114800" w="5540339">
                <a:moveTo>
                  <a:pt x="5540339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5540339" y="0"/>
                </a:lnTo>
                <a:lnTo>
                  <a:pt x="5540339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86" r="0" b="-86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true" rot="0">
            <a:off x="-1455720" y="-2839063"/>
            <a:ext cx="5540339" cy="4114800"/>
          </a:xfrm>
          <a:custGeom>
            <a:avLst/>
            <a:gdLst/>
            <a:ahLst/>
            <a:cxnLst/>
            <a:rect r="r" b="b" t="t" l="l"/>
            <a:pathLst>
              <a:path h="4114800" w="5540339">
                <a:moveTo>
                  <a:pt x="0" y="4114800"/>
                </a:moveTo>
                <a:lnTo>
                  <a:pt x="5540339" y="4114800"/>
                </a:lnTo>
                <a:lnTo>
                  <a:pt x="5540339" y="0"/>
                </a:lnTo>
                <a:lnTo>
                  <a:pt x="0" y="0"/>
                </a:lnTo>
                <a:lnTo>
                  <a:pt x="0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28" t="0" r="-28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false" rot="-5282141">
            <a:off x="-2770170" y="-2057400"/>
            <a:ext cx="5540339" cy="4114800"/>
          </a:xfrm>
          <a:custGeom>
            <a:avLst/>
            <a:gdLst/>
            <a:ahLst/>
            <a:cxnLst/>
            <a:rect r="r" b="b" t="t" l="l"/>
            <a:pathLst>
              <a:path h="4114800" w="5540339">
                <a:moveTo>
                  <a:pt x="5540339" y="0"/>
                </a:moveTo>
                <a:lnTo>
                  <a:pt x="0" y="0"/>
                </a:lnTo>
                <a:lnTo>
                  <a:pt x="0" y="4114800"/>
                </a:lnTo>
                <a:lnTo>
                  <a:pt x="5540339" y="4114800"/>
                </a:lnTo>
                <a:lnTo>
                  <a:pt x="5540339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86" r="0" b="-86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3696705" y="1837094"/>
            <a:ext cx="11640813" cy="6096186"/>
            <a:chOff x="0" y="0"/>
            <a:chExt cx="15521084" cy="812824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5521051" cy="8128254"/>
            </a:xfrm>
            <a:custGeom>
              <a:avLst/>
              <a:gdLst/>
              <a:ahLst/>
              <a:cxnLst/>
              <a:rect r="r" b="b" t="t" l="l"/>
              <a:pathLst>
                <a:path h="8128254" w="15521051">
                  <a:moveTo>
                    <a:pt x="0" y="0"/>
                  </a:moveTo>
                  <a:lnTo>
                    <a:pt x="15521051" y="0"/>
                  </a:lnTo>
                  <a:lnTo>
                    <a:pt x="15521051" y="8128254"/>
                  </a:lnTo>
                  <a:lnTo>
                    <a:pt x="0" y="812825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</p:spPr>
        </p:sp>
      </p:grp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567349" y="8494637"/>
            <a:ext cx="5540339" cy="4114800"/>
          </a:xfrm>
          <a:custGeom>
            <a:avLst/>
            <a:gdLst/>
            <a:ahLst/>
            <a:cxnLst/>
            <a:rect r="r" b="b" t="t" l="l"/>
            <a:pathLst>
              <a:path h="4114800" w="5540339">
                <a:moveTo>
                  <a:pt x="0" y="0"/>
                </a:moveTo>
                <a:lnTo>
                  <a:pt x="5540339" y="0"/>
                </a:lnTo>
                <a:lnTo>
                  <a:pt x="554033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28" t="0" r="-28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180312" y="8494637"/>
            <a:ext cx="5540339" cy="4114800"/>
          </a:xfrm>
          <a:custGeom>
            <a:avLst/>
            <a:gdLst/>
            <a:ahLst/>
            <a:cxnLst/>
            <a:rect r="r" b="b" t="t" l="l"/>
            <a:pathLst>
              <a:path h="4114800" w="5540339">
                <a:moveTo>
                  <a:pt x="5540339" y="0"/>
                </a:moveTo>
                <a:lnTo>
                  <a:pt x="0" y="0"/>
                </a:lnTo>
                <a:lnTo>
                  <a:pt x="0" y="4114800"/>
                </a:lnTo>
                <a:lnTo>
                  <a:pt x="5540339" y="4114800"/>
                </a:lnTo>
                <a:lnTo>
                  <a:pt x="5540339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28" t="0" r="-28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true" rot="0">
            <a:off x="14279580" y="-2839063"/>
            <a:ext cx="5540339" cy="4114800"/>
          </a:xfrm>
          <a:custGeom>
            <a:avLst/>
            <a:gdLst/>
            <a:ahLst/>
            <a:cxnLst/>
            <a:rect r="r" b="b" t="t" l="l"/>
            <a:pathLst>
              <a:path h="4114800" w="5540339">
                <a:moveTo>
                  <a:pt x="5540339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5540339" y="0"/>
                </a:lnTo>
                <a:lnTo>
                  <a:pt x="5540339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28" t="0" r="-28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true" rot="-5282141">
            <a:off x="15660705" y="-2057400"/>
            <a:ext cx="5540339" cy="4114800"/>
          </a:xfrm>
          <a:custGeom>
            <a:avLst/>
            <a:gdLst/>
            <a:ahLst/>
            <a:cxnLst/>
            <a:rect r="r" b="b" t="t" l="l"/>
            <a:pathLst>
              <a:path h="4114800" w="5540339">
                <a:moveTo>
                  <a:pt x="5540339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5540339" y="0"/>
                </a:lnTo>
                <a:lnTo>
                  <a:pt x="5540339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86" r="0" b="-86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true" rot="0">
            <a:off x="-1455720" y="-2839063"/>
            <a:ext cx="5540339" cy="4114800"/>
          </a:xfrm>
          <a:custGeom>
            <a:avLst/>
            <a:gdLst/>
            <a:ahLst/>
            <a:cxnLst/>
            <a:rect r="r" b="b" t="t" l="l"/>
            <a:pathLst>
              <a:path h="4114800" w="5540339">
                <a:moveTo>
                  <a:pt x="0" y="4114800"/>
                </a:moveTo>
                <a:lnTo>
                  <a:pt x="5540339" y="4114800"/>
                </a:lnTo>
                <a:lnTo>
                  <a:pt x="5540339" y="0"/>
                </a:lnTo>
                <a:lnTo>
                  <a:pt x="0" y="0"/>
                </a:lnTo>
                <a:lnTo>
                  <a:pt x="0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28" t="0" r="-28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false" rot="-5282141">
            <a:off x="-2770170" y="-2057400"/>
            <a:ext cx="5540339" cy="4114800"/>
          </a:xfrm>
          <a:custGeom>
            <a:avLst/>
            <a:gdLst/>
            <a:ahLst/>
            <a:cxnLst/>
            <a:rect r="r" b="b" t="t" l="l"/>
            <a:pathLst>
              <a:path h="4114800" w="5540339">
                <a:moveTo>
                  <a:pt x="5540339" y="0"/>
                </a:moveTo>
                <a:lnTo>
                  <a:pt x="0" y="0"/>
                </a:lnTo>
                <a:lnTo>
                  <a:pt x="0" y="4114800"/>
                </a:lnTo>
                <a:lnTo>
                  <a:pt x="5540339" y="4114800"/>
                </a:lnTo>
                <a:lnTo>
                  <a:pt x="5540339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86" r="0" b="-86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3501312" y="1028700"/>
            <a:ext cx="10945371" cy="7734729"/>
            <a:chOff x="0" y="0"/>
            <a:chExt cx="14593828" cy="1031297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4593824" cy="10313035"/>
            </a:xfrm>
            <a:custGeom>
              <a:avLst/>
              <a:gdLst/>
              <a:ahLst/>
              <a:cxnLst/>
              <a:rect r="r" b="b" t="t" l="l"/>
              <a:pathLst>
                <a:path h="10313035" w="14593824">
                  <a:moveTo>
                    <a:pt x="0" y="0"/>
                  </a:moveTo>
                  <a:lnTo>
                    <a:pt x="14593824" y="0"/>
                  </a:lnTo>
                  <a:lnTo>
                    <a:pt x="14593824" y="10313035"/>
                  </a:lnTo>
                  <a:lnTo>
                    <a:pt x="0" y="1031303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</p:spPr>
        </p:sp>
      </p:grp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567349" y="8494637"/>
            <a:ext cx="5540339" cy="4114800"/>
          </a:xfrm>
          <a:custGeom>
            <a:avLst/>
            <a:gdLst/>
            <a:ahLst/>
            <a:cxnLst/>
            <a:rect r="r" b="b" t="t" l="l"/>
            <a:pathLst>
              <a:path h="4114800" w="5540339">
                <a:moveTo>
                  <a:pt x="0" y="0"/>
                </a:moveTo>
                <a:lnTo>
                  <a:pt x="5540339" y="0"/>
                </a:lnTo>
                <a:lnTo>
                  <a:pt x="554033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28" t="0" r="-28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180312" y="8494637"/>
            <a:ext cx="5540339" cy="4114800"/>
          </a:xfrm>
          <a:custGeom>
            <a:avLst/>
            <a:gdLst/>
            <a:ahLst/>
            <a:cxnLst/>
            <a:rect r="r" b="b" t="t" l="l"/>
            <a:pathLst>
              <a:path h="4114800" w="5540339">
                <a:moveTo>
                  <a:pt x="5540339" y="0"/>
                </a:moveTo>
                <a:lnTo>
                  <a:pt x="0" y="0"/>
                </a:lnTo>
                <a:lnTo>
                  <a:pt x="0" y="4114800"/>
                </a:lnTo>
                <a:lnTo>
                  <a:pt x="5540339" y="4114800"/>
                </a:lnTo>
                <a:lnTo>
                  <a:pt x="5540339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28" t="0" r="-28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true" rot="0">
            <a:off x="14279580" y="-2839063"/>
            <a:ext cx="5540339" cy="4114800"/>
          </a:xfrm>
          <a:custGeom>
            <a:avLst/>
            <a:gdLst/>
            <a:ahLst/>
            <a:cxnLst/>
            <a:rect r="r" b="b" t="t" l="l"/>
            <a:pathLst>
              <a:path h="4114800" w="5540339">
                <a:moveTo>
                  <a:pt x="5540339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5540339" y="0"/>
                </a:lnTo>
                <a:lnTo>
                  <a:pt x="5540339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28" t="0" r="-28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true" rot="-5282141">
            <a:off x="15660705" y="-2057400"/>
            <a:ext cx="5540339" cy="4114800"/>
          </a:xfrm>
          <a:custGeom>
            <a:avLst/>
            <a:gdLst/>
            <a:ahLst/>
            <a:cxnLst/>
            <a:rect r="r" b="b" t="t" l="l"/>
            <a:pathLst>
              <a:path h="4114800" w="5540339">
                <a:moveTo>
                  <a:pt x="5540339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5540339" y="0"/>
                </a:lnTo>
                <a:lnTo>
                  <a:pt x="5540339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86" r="0" b="-86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true" rot="0">
            <a:off x="-1455720" y="-2839063"/>
            <a:ext cx="5540339" cy="4114800"/>
          </a:xfrm>
          <a:custGeom>
            <a:avLst/>
            <a:gdLst/>
            <a:ahLst/>
            <a:cxnLst/>
            <a:rect r="r" b="b" t="t" l="l"/>
            <a:pathLst>
              <a:path h="4114800" w="5540339">
                <a:moveTo>
                  <a:pt x="0" y="4114800"/>
                </a:moveTo>
                <a:lnTo>
                  <a:pt x="5540339" y="4114800"/>
                </a:lnTo>
                <a:lnTo>
                  <a:pt x="5540339" y="0"/>
                </a:lnTo>
                <a:lnTo>
                  <a:pt x="0" y="0"/>
                </a:lnTo>
                <a:lnTo>
                  <a:pt x="0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28" t="0" r="-28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false" rot="-5282141">
            <a:off x="-2770170" y="-2057400"/>
            <a:ext cx="5540339" cy="4114800"/>
          </a:xfrm>
          <a:custGeom>
            <a:avLst/>
            <a:gdLst/>
            <a:ahLst/>
            <a:cxnLst/>
            <a:rect r="r" b="b" t="t" l="l"/>
            <a:pathLst>
              <a:path h="4114800" w="5540339">
                <a:moveTo>
                  <a:pt x="5540339" y="0"/>
                </a:moveTo>
                <a:lnTo>
                  <a:pt x="0" y="0"/>
                </a:lnTo>
                <a:lnTo>
                  <a:pt x="0" y="4114800"/>
                </a:lnTo>
                <a:lnTo>
                  <a:pt x="5540339" y="4114800"/>
                </a:lnTo>
                <a:lnTo>
                  <a:pt x="5540339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86" r="0" b="-86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3299371" y="1701200"/>
            <a:ext cx="10792690" cy="6884600"/>
            <a:chOff x="0" y="0"/>
            <a:chExt cx="14390253" cy="9179467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4390243" cy="9179433"/>
            </a:xfrm>
            <a:custGeom>
              <a:avLst/>
              <a:gdLst/>
              <a:ahLst/>
              <a:cxnLst/>
              <a:rect r="r" b="b" t="t" l="l"/>
              <a:pathLst>
                <a:path h="9179433" w="14390243">
                  <a:moveTo>
                    <a:pt x="0" y="0"/>
                  </a:moveTo>
                  <a:lnTo>
                    <a:pt x="14390243" y="0"/>
                  </a:lnTo>
                  <a:lnTo>
                    <a:pt x="14390243" y="9179433"/>
                  </a:lnTo>
                  <a:lnTo>
                    <a:pt x="0" y="917943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</p:spPr>
        </p:sp>
      </p:grp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567349" y="8494637"/>
            <a:ext cx="5540339" cy="4114800"/>
          </a:xfrm>
          <a:custGeom>
            <a:avLst/>
            <a:gdLst/>
            <a:ahLst/>
            <a:cxnLst/>
            <a:rect r="r" b="b" t="t" l="l"/>
            <a:pathLst>
              <a:path h="4114800" w="5540339">
                <a:moveTo>
                  <a:pt x="0" y="0"/>
                </a:moveTo>
                <a:lnTo>
                  <a:pt x="5540339" y="0"/>
                </a:lnTo>
                <a:lnTo>
                  <a:pt x="554033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28" t="0" r="-28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180312" y="8494637"/>
            <a:ext cx="5540339" cy="4114800"/>
          </a:xfrm>
          <a:custGeom>
            <a:avLst/>
            <a:gdLst/>
            <a:ahLst/>
            <a:cxnLst/>
            <a:rect r="r" b="b" t="t" l="l"/>
            <a:pathLst>
              <a:path h="4114800" w="5540339">
                <a:moveTo>
                  <a:pt x="5540339" y="0"/>
                </a:moveTo>
                <a:lnTo>
                  <a:pt x="0" y="0"/>
                </a:lnTo>
                <a:lnTo>
                  <a:pt x="0" y="4114800"/>
                </a:lnTo>
                <a:lnTo>
                  <a:pt x="5540339" y="4114800"/>
                </a:lnTo>
                <a:lnTo>
                  <a:pt x="5540339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28" t="0" r="-28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true" rot="0">
            <a:off x="14279580" y="-2839063"/>
            <a:ext cx="5540339" cy="4114800"/>
          </a:xfrm>
          <a:custGeom>
            <a:avLst/>
            <a:gdLst/>
            <a:ahLst/>
            <a:cxnLst/>
            <a:rect r="r" b="b" t="t" l="l"/>
            <a:pathLst>
              <a:path h="4114800" w="5540339">
                <a:moveTo>
                  <a:pt x="5540339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5540339" y="0"/>
                </a:lnTo>
                <a:lnTo>
                  <a:pt x="5540339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28" t="0" r="-28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true" rot="-5282141">
            <a:off x="15660705" y="-2057400"/>
            <a:ext cx="5540339" cy="4114800"/>
          </a:xfrm>
          <a:custGeom>
            <a:avLst/>
            <a:gdLst/>
            <a:ahLst/>
            <a:cxnLst/>
            <a:rect r="r" b="b" t="t" l="l"/>
            <a:pathLst>
              <a:path h="4114800" w="5540339">
                <a:moveTo>
                  <a:pt x="5540339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5540339" y="0"/>
                </a:lnTo>
                <a:lnTo>
                  <a:pt x="5540339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86" r="0" b="-86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true" rot="0">
            <a:off x="-1455720" y="-2839063"/>
            <a:ext cx="5540339" cy="4114800"/>
          </a:xfrm>
          <a:custGeom>
            <a:avLst/>
            <a:gdLst/>
            <a:ahLst/>
            <a:cxnLst/>
            <a:rect r="r" b="b" t="t" l="l"/>
            <a:pathLst>
              <a:path h="4114800" w="5540339">
                <a:moveTo>
                  <a:pt x="0" y="4114800"/>
                </a:moveTo>
                <a:lnTo>
                  <a:pt x="5540339" y="4114800"/>
                </a:lnTo>
                <a:lnTo>
                  <a:pt x="5540339" y="0"/>
                </a:lnTo>
                <a:lnTo>
                  <a:pt x="0" y="0"/>
                </a:lnTo>
                <a:lnTo>
                  <a:pt x="0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28" t="0" r="-28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false" rot="-5282141">
            <a:off x="-2770170" y="-2057400"/>
            <a:ext cx="5540339" cy="4114800"/>
          </a:xfrm>
          <a:custGeom>
            <a:avLst/>
            <a:gdLst/>
            <a:ahLst/>
            <a:cxnLst/>
            <a:rect r="r" b="b" t="t" l="l"/>
            <a:pathLst>
              <a:path h="4114800" w="5540339">
                <a:moveTo>
                  <a:pt x="5540339" y="0"/>
                </a:moveTo>
                <a:lnTo>
                  <a:pt x="0" y="0"/>
                </a:lnTo>
                <a:lnTo>
                  <a:pt x="0" y="4114800"/>
                </a:lnTo>
                <a:lnTo>
                  <a:pt x="5540339" y="4114800"/>
                </a:lnTo>
                <a:lnTo>
                  <a:pt x="5540339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86" r="0" b="-86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4084620" y="4370839"/>
            <a:ext cx="11074343" cy="4461864"/>
            <a:chOff x="0" y="0"/>
            <a:chExt cx="14765791" cy="594915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4765782" cy="5949188"/>
            </a:xfrm>
            <a:custGeom>
              <a:avLst/>
              <a:gdLst/>
              <a:ahLst/>
              <a:cxnLst/>
              <a:rect r="r" b="b" t="t" l="l"/>
              <a:pathLst>
                <a:path h="5949188" w="14765782">
                  <a:moveTo>
                    <a:pt x="0" y="0"/>
                  </a:moveTo>
                  <a:lnTo>
                    <a:pt x="14765782" y="0"/>
                  </a:lnTo>
                  <a:lnTo>
                    <a:pt x="14765782" y="5949188"/>
                  </a:lnTo>
                  <a:lnTo>
                    <a:pt x="0" y="594918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-1849" r="0" b="-1849"/>
              </a:stretch>
            </a:blip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4322177" y="895350"/>
            <a:ext cx="9719846" cy="38699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95"/>
              </a:lnSpc>
            </a:pPr>
          </a:p>
          <a:p>
            <a:pPr algn="l">
              <a:lnSpc>
                <a:spcPts val="5095"/>
              </a:lnSpc>
            </a:pPr>
            <a:r>
              <a:rPr lang="en-US" sz="3640">
                <a:solidFill>
                  <a:srgbClr val="000000"/>
                </a:solidFill>
                <a:latin typeface="Aristotelica Pro"/>
                <a:ea typeface="Aristotelica Pro"/>
                <a:cs typeface="Aristotelica Pro"/>
                <a:sym typeface="Aristotelica Pro"/>
              </a:rPr>
              <a:t>•Overloading: Same method, different params (Compile time)</a:t>
            </a:r>
          </a:p>
          <a:p>
            <a:pPr algn="l">
              <a:lnSpc>
                <a:spcPts val="5095"/>
              </a:lnSpc>
            </a:pPr>
            <a:r>
              <a:rPr lang="en-US" sz="3640">
                <a:solidFill>
                  <a:srgbClr val="000000"/>
                </a:solidFill>
                <a:latin typeface="Aristotelica Pro"/>
                <a:ea typeface="Aristotelica Pro"/>
                <a:cs typeface="Aristotelica Pro"/>
                <a:sym typeface="Aristotelica Pro"/>
              </a:rPr>
              <a:t>•Overriding: Subclass redefines parent method (Runtime)</a:t>
            </a:r>
          </a:p>
          <a:p>
            <a:pPr algn="l">
              <a:lnSpc>
                <a:spcPts val="5095"/>
              </a:lnSpc>
            </a:pP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046520" y="1149417"/>
            <a:ext cx="10194961" cy="30363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68"/>
              </a:lnSpc>
            </a:pPr>
            <a:r>
              <a:rPr lang="en-US" sz="8191" b="true">
                <a:solidFill>
                  <a:srgbClr val="000000"/>
                </a:solidFill>
                <a:latin typeface="Aristotelica Pro Bold"/>
                <a:ea typeface="Aristotelica Pro Bold"/>
                <a:cs typeface="Aristotelica Pro Bold"/>
                <a:sym typeface="Aristotelica Pro Bold"/>
              </a:rPr>
              <a:t>INTERFACE &amp; ABSTRACT CLASSES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4046520" y="4020102"/>
            <a:ext cx="11605061" cy="51462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95"/>
              </a:lnSpc>
            </a:pPr>
          </a:p>
          <a:p>
            <a:pPr algn="l" marL="832132" indent="-277377" lvl="2">
              <a:lnSpc>
                <a:spcPts val="5095"/>
              </a:lnSpc>
              <a:buFont typeface="Arial"/>
              <a:buChar char="⚬"/>
            </a:pPr>
            <a:r>
              <a:rPr lang="en-US" sz="3640">
                <a:solidFill>
                  <a:srgbClr val="000000"/>
                </a:solidFill>
                <a:latin typeface="Aristotelica Pro"/>
                <a:ea typeface="Aristotelica Pro"/>
                <a:cs typeface="Aristotelica Pro"/>
                <a:sym typeface="Aristotelica Pro"/>
              </a:rPr>
              <a:t>Interface: Blueprint of a class with abstract methods</a:t>
            </a:r>
          </a:p>
          <a:p>
            <a:pPr algn="l" marL="832132" indent="-277377" lvl="2">
              <a:lnSpc>
                <a:spcPts val="5095"/>
              </a:lnSpc>
              <a:buFont typeface="Arial"/>
              <a:buChar char="⚬"/>
            </a:pPr>
            <a:r>
              <a:rPr lang="en-US" sz="3640">
                <a:solidFill>
                  <a:srgbClr val="000000"/>
                </a:solidFill>
                <a:latin typeface="Aristotelica Pro"/>
                <a:ea typeface="Aristotelica Pro"/>
                <a:cs typeface="Aristotelica Pro"/>
                <a:sym typeface="Aristotelica Pro"/>
              </a:rPr>
              <a:t>Supports multiple inheritance of type</a:t>
            </a:r>
          </a:p>
          <a:p>
            <a:pPr algn="l" marL="832132" indent="-277377" lvl="2">
              <a:lnSpc>
                <a:spcPts val="5095"/>
              </a:lnSpc>
              <a:buFont typeface="Arial"/>
              <a:buChar char="⚬"/>
            </a:pPr>
            <a:r>
              <a:rPr lang="en-US" sz="3640">
                <a:solidFill>
                  <a:srgbClr val="000000"/>
                </a:solidFill>
                <a:latin typeface="Aristotelica Pro"/>
                <a:ea typeface="Aristotelica Pro"/>
                <a:cs typeface="Aristotelica Pro"/>
                <a:sym typeface="Aristotelica Pro"/>
              </a:rPr>
              <a:t>All methods are public and abstract by default</a:t>
            </a:r>
          </a:p>
          <a:p>
            <a:pPr algn="l" marL="832132" indent="-277377" lvl="2">
              <a:lnSpc>
                <a:spcPts val="5095"/>
              </a:lnSpc>
              <a:buFont typeface="Arial"/>
              <a:buChar char="⚬"/>
            </a:pPr>
            <a:r>
              <a:rPr lang="en-US" sz="3640">
                <a:solidFill>
                  <a:srgbClr val="000000"/>
                </a:solidFill>
                <a:latin typeface="Aristotelica Pro"/>
                <a:ea typeface="Aristotelica Pro"/>
                <a:cs typeface="Aristotelica Pro"/>
                <a:sym typeface="Aristotelica Pro"/>
              </a:rPr>
              <a:t>Abstract Class: Cannot be instantiated; has abstract methods</a:t>
            </a:r>
          </a:p>
          <a:p>
            <a:pPr algn="l" marL="832132" indent="-277377" lvl="2">
              <a:lnSpc>
                <a:spcPts val="5095"/>
              </a:lnSpc>
              <a:buFont typeface="Arial"/>
              <a:buChar char="⚬"/>
            </a:pPr>
            <a:r>
              <a:rPr lang="en-US" sz="3640">
                <a:solidFill>
                  <a:srgbClr val="000000"/>
                </a:solidFill>
                <a:latin typeface="Aristotelica Pro"/>
                <a:ea typeface="Aristotelica Pro"/>
                <a:cs typeface="Aristotelica Pro"/>
                <a:sym typeface="Aristotelica Pro"/>
              </a:rPr>
              <a:t>Used to achieve reusability &amp; structure</a:t>
            </a:r>
          </a:p>
          <a:p>
            <a:pPr algn="l" marL="832132" indent="-277377" lvl="2">
              <a:lnSpc>
                <a:spcPts val="5095"/>
              </a:lnSpc>
            </a:pP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2567349" y="8494637"/>
            <a:ext cx="5540339" cy="4114800"/>
          </a:xfrm>
          <a:custGeom>
            <a:avLst/>
            <a:gdLst/>
            <a:ahLst/>
            <a:cxnLst/>
            <a:rect r="r" b="b" t="t" l="l"/>
            <a:pathLst>
              <a:path h="4114800" w="5540339">
                <a:moveTo>
                  <a:pt x="0" y="0"/>
                </a:moveTo>
                <a:lnTo>
                  <a:pt x="5540339" y="0"/>
                </a:lnTo>
                <a:lnTo>
                  <a:pt x="554033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28" t="0" r="-28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false" rot="0">
            <a:off x="180312" y="8494637"/>
            <a:ext cx="5540339" cy="4114800"/>
          </a:xfrm>
          <a:custGeom>
            <a:avLst/>
            <a:gdLst/>
            <a:ahLst/>
            <a:cxnLst/>
            <a:rect r="r" b="b" t="t" l="l"/>
            <a:pathLst>
              <a:path h="4114800" w="5540339">
                <a:moveTo>
                  <a:pt x="5540339" y="0"/>
                </a:moveTo>
                <a:lnTo>
                  <a:pt x="0" y="0"/>
                </a:lnTo>
                <a:lnTo>
                  <a:pt x="0" y="4114800"/>
                </a:lnTo>
                <a:lnTo>
                  <a:pt x="5540339" y="4114800"/>
                </a:lnTo>
                <a:lnTo>
                  <a:pt x="5540339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28" t="0" r="-28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true" rot="0">
            <a:off x="14279580" y="-2839063"/>
            <a:ext cx="5540339" cy="4114800"/>
          </a:xfrm>
          <a:custGeom>
            <a:avLst/>
            <a:gdLst/>
            <a:ahLst/>
            <a:cxnLst/>
            <a:rect r="r" b="b" t="t" l="l"/>
            <a:pathLst>
              <a:path h="4114800" w="5540339">
                <a:moveTo>
                  <a:pt x="5540339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5540339" y="0"/>
                </a:lnTo>
                <a:lnTo>
                  <a:pt x="5540339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28" t="0" r="-28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true" rot="-5282141">
            <a:off x="15660705" y="-2057400"/>
            <a:ext cx="5540339" cy="4114800"/>
          </a:xfrm>
          <a:custGeom>
            <a:avLst/>
            <a:gdLst/>
            <a:ahLst/>
            <a:cxnLst/>
            <a:rect r="r" b="b" t="t" l="l"/>
            <a:pathLst>
              <a:path h="4114800" w="5540339">
                <a:moveTo>
                  <a:pt x="5540339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5540339" y="0"/>
                </a:lnTo>
                <a:lnTo>
                  <a:pt x="5540339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86" r="0" b="-86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true" rot="0">
            <a:off x="-1455720" y="-2839063"/>
            <a:ext cx="5540339" cy="4114800"/>
          </a:xfrm>
          <a:custGeom>
            <a:avLst/>
            <a:gdLst/>
            <a:ahLst/>
            <a:cxnLst/>
            <a:rect r="r" b="b" t="t" l="l"/>
            <a:pathLst>
              <a:path h="4114800" w="5540339">
                <a:moveTo>
                  <a:pt x="0" y="4114800"/>
                </a:moveTo>
                <a:lnTo>
                  <a:pt x="5540339" y="4114800"/>
                </a:lnTo>
                <a:lnTo>
                  <a:pt x="5540339" y="0"/>
                </a:lnTo>
                <a:lnTo>
                  <a:pt x="0" y="0"/>
                </a:lnTo>
                <a:lnTo>
                  <a:pt x="0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28" t="0" r="-28" b="0"/>
            </a:stretch>
          </a:blipFill>
        </p:spPr>
      </p:sp>
      <p:sp>
        <p:nvSpPr>
          <p:cNvPr name="Freeform 9" id="9"/>
          <p:cNvSpPr/>
          <p:nvPr/>
        </p:nvSpPr>
        <p:spPr>
          <a:xfrm flipH="true" flipV="false" rot="-5282141">
            <a:off x="-2770170" y="-2057400"/>
            <a:ext cx="5540339" cy="4114800"/>
          </a:xfrm>
          <a:custGeom>
            <a:avLst/>
            <a:gdLst/>
            <a:ahLst/>
            <a:cxnLst/>
            <a:rect r="r" b="b" t="t" l="l"/>
            <a:pathLst>
              <a:path h="4114800" w="5540339">
                <a:moveTo>
                  <a:pt x="5540339" y="0"/>
                </a:moveTo>
                <a:lnTo>
                  <a:pt x="0" y="0"/>
                </a:lnTo>
                <a:lnTo>
                  <a:pt x="0" y="4114800"/>
                </a:lnTo>
                <a:lnTo>
                  <a:pt x="5540339" y="4114800"/>
                </a:lnTo>
                <a:lnTo>
                  <a:pt x="5540339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86" r="0" b="-86"/>
            </a:stretch>
          </a:blipFill>
        </p:spPr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046520" y="1149417"/>
            <a:ext cx="10194961" cy="15856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68"/>
              </a:lnSpc>
            </a:pPr>
            <a:r>
              <a:rPr lang="en-US" sz="8191" b="true">
                <a:solidFill>
                  <a:srgbClr val="000000"/>
                </a:solidFill>
                <a:latin typeface="Aristotelica Pro Bold"/>
                <a:ea typeface="Aristotelica Pro Bold"/>
                <a:cs typeface="Aristotelica Pro Bold"/>
                <a:sym typeface="Aristotelica Pro Bold"/>
              </a:rPr>
              <a:t>INTERFACE 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4084620" y="2344856"/>
            <a:ext cx="11540968" cy="57177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95"/>
              </a:lnSpc>
            </a:pPr>
          </a:p>
          <a:p>
            <a:pPr algn="l">
              <a:lnSpc>
                <a:spcPts val="5095"/>
              </a:lnSpc>
            </a:pPr>
            <a:r>
              <a:rPr lang="en-US" sz="3640">
                <a:solidFill>
                  <a:srgbClr val="000000"/>
                </a:solidFill>
                <a:latin typeface="Aristotelica Pro"/>
                <a:ea typeface="Aristotelica Pro"/>
                <a:cs typeface="Aristotelica Pro"/>
                <a:sym typeface="Aristotelica Pro"/>
              </a:rPr>
              <a:t>public interface UserDao {</a:t>
            </a:r>
          </a:p>
          <a:p>
            <a:pPr algn="l">
              <a:lnSpc>
                <a:spcPts val="5095"/>
              </a:lnSpc>
            </a:pPr>
            <a:r>
              <a:rPr lang="en-US" sz="3640">
                <a:solidFill>
                  <a:srgbClr val="000000"/>
                </a:solidFill>
                <a:latin typeface="Aristotelica Pro"/>
                <a:ea typeface="Aristotelica Pro"/>
                <a:cs typeface="Aristotelica Pro"/>
                <a:sym typeface="Aristotelica Pro"/>
              </a:rPr>
              <a:t> User getUserById(String userId) throws Exception;</a:t>
            </a:r>
          </a:p>
          <a:p>
            <a:pPr algn="l">
              <a:lnSpc>
                <a:spcPts val="5095"/>
              </a:lnSpc>
            </a:pPr>
            <a:r>
              <a:rPr lang="en-US" sz="3640">
                <a:solidFill>
                  <a:srgbClr val="000000"/>
                </a:solidFill>
                <a:latin typeface="Aristotelica Pro"/>
                <a:ea typeface="Aristotelica Pro"/>
                <a:cs typeface="Aristotelica Pro"/>
                <a:sym typeface="Aristotelica Pro"/>
              </a:rPr>
              <a:t> void save(User user) throws Exception;</a:t>
            </a:r>
          </a:p>
          <a:p>
            <a:pPr algn="l">
              <a:lnSpc>
                <a:spcPts val="5095"/>
              </a:lnSpc>
            </a:pPr>
            <a:r>
              <a:rPr lang="en-US" sz="3640">
                <a:solidFill>
                  <a:srgbClr val="000000"/>
                </a:solidFill>
                <a:latin typeface="Aristotelica Pro"/>
                <a:ea typeface="Aristotelica Pro"/>
                <a:cs typeface="Aristotelica Pro"/>
                <a:sym typeface="Aristotelica Pro"/>
              </a:rPr>
              <a:t> </a:t>
            </a:r>
          </a:p>
          <a:p>
            <a:pPr algn="l">
              <a:lnSpc>
                <a:spcPts val="5095"/>
              </a:lnSpc>
            </a:pPr>
            <a:r>
              <a:rPr lang="en-US" sz="3640">
                <a:solidFill>
                  <a:srgbClr val="000000"/>
                </a:solidFill>
                <a:latin typeface="Aristotelica Pro"/>
                <a:ea typeface="Aristotelica Pro"/>
                <a:cs typeface="Aristotelica Pro"/>
                <a:sym typeface="Aristotelica Pro"/>
              </a:rPr>
              <a:t>public class UserDaoImpl implements UserDao {</a:t>
            </a:r>
          </a:p>
          <a:p>
            <a:pPr algn="l">
              <a:lnSpc>
                <a:spcPts val="5095"/>
              </a:lnSpc>
            </a:pPr>
            <a:r>
              <a:rPr lang="en-US" sz="3640">
                <a:solidFill>
                  <a:srgbClr val="000000"/>
                </a:solidFill>
                <a:latin typeface="Aristotelica Pro"/>
                <a:ea typeface="Aristotelica Pro"/>
                <a:cs typeface="Aristotelica Pro"/>
                <a:sym typeface="Aristotelica Pro"/>
              </a:rPr>
              <a:t> @Override</a:t>
            </a:r>
          </a:p>
          <a:p>
            <a:pPr algn="l">
              <a:lnSpc>
                <a:spcPts val="5095"/>
              </a:lnSpc>
            </a:pPr>
            <a:r>
              <a:rPr lang="en-US" sz="3640">
                <a:solidFill>
                  <a:srgbClr val="000000"/>
                </a:solidFill>
                <a:latin typeface="Aristotelica Pro"/>
                <a:ea typeface="Aristotelica Pro"/>
                <a:cs typeface="Aristotelica Pro"/>
                <a:sym typeface="Aristotelica Pro"/>
              </a:rPr>
              <a:t> public void save(User user) throws Exception { }</a:t>
            </a:r>
          </a:p>
          <a:p>
            <a:pPr algn="l">
              <a:lnSpc>
                <a:spcPts val="5095"/>
              </a:lnSpc>
            </a:pP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2567349" y="8494637"/>
            <a:ext cx="5540339" cy="4114800"/>
          </a:xfrm>
          <a:custGeom>
            <a:avLst/>
            <a:gdLst/>
            <a:ahLst/>
            <a:cxnLst/>
            <a:rect r="r" b="b" t="t" l="l"/>
            <a:pathLst>
              <a:path h="4114800" w="5540339">
                <a:moveTo>
                  <a:pt x="0" y="0"/>
                </a:moveTo>
                <a:lnTo>
                  <a:pt x="5540339" y="0"/>
                </a:lnTo>
                <a:lnTo>
                  <a:pt x="554033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28" t="0" r="-28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false" rot="0">
            <a:off x="180312" y="8494637"/>
            <a:ext cx="5540339" cy="4114800"/>
          </a:xfrm>
          <a:custGeom>
            <a:avLst/>
            <a:gdLst/>
            <a:ahLst/>
            <a:cxnLst/>
            <a:rect r="r" b="b" t="t" l="l"/>
            <a:pathLst>
              <a:path h="4114800" w="5540339">
                <a:moveTo>
                  <a:pt x="5540339" y="0"/>
                </a:moveTo>
                <a:lnTo>
                  <a:pt x="0" y="0"/>
                </a:lnTo>
                <a:lnTo>
                  <a:pt x="0" y="4114800"/>
                </a:lnTo>
                <a:lnTo>
                  <a:pt x="5540339" y="4114800"/>
                </a:lnTo>
                <a:lnTo>
                  <a:pt x="5540339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28" t="0" r="-28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true" rot="0">
            <a:off x="14279580" y="-2839063"/>
            <a:ext cx="5540339" cy="4114800"/>
          </a:xfrm>
          <a:custGeom>
            <a:avLst/>
            <a:gdLst/>
            <a:ahLst/>
            <a:cxnLst/>
            <a:rect r="r" b="b" t="t" l="l"/>
            <a:pathLst>
              <a:path h="4114800" w="5540339">
                <a:moveTo>
                  <a:pt x="5540339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5540339" y="0"/>
                </a:lnTo>
                <a:lnTo>
                  <a:pt x="5540339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28" t="0" r="-28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true" rot="-5282141">
            <a:off x="15660705" y="-2057400"/>
            <a:ext cx="5540339" cy="4114800"/>
          </a:xfrm>
          <a:custGeom>
            <a:avLst/>
            <a:gdLst/>
            <a:ahLst/>
            <a:cxnLst/>
            <a:rect r="r" b="b" t="t" l="l"/>
            <a:pathLst>
              <a:path h="4114800" w="5540339">
                <a:moveTo>
                  <a:pt x="5540339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5540339" y="0"/>
                </a:lnTo>
                <a:lnTo>
                  <a:pt x="5540339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86" r="0" b="-86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true" rot="0">
            <a:off x="-1455720" y="-2839063"/>
            <a:ext cx="5540339" cy="4114800"/>
          </a:xfrm>
          <a:custGeom>
            <a:avLst/>
            <a:gdLst/>
            <a:ahLst/>
            <a:cxnLst/>
            <a:rect r="r" b="b" t="t" l="l"/>
            <a:pathLst>
              <a:path h="4114800" w="5540339">
                <a:moveTo>
                  <a:pt x="0" y="4114800"/>
                </a:moveTo>
                <a:lnTo>
                  <a:pt x="5540339" y="4114800"/>
                </a:lnTo>
                <a:lnTo>
                  <a:pt x="5540339" y="0"/>
                </a:lnTo>
                <a:lnTo>
                  <a:pt x="0" y="0"/>
                </a:lnTo>
                <a:lnTo>
                  <a:pt x="0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28" t="0" r="-28" b="0"/>
            </a:stretch>
          </a:blipFill>
        </p:spPr>
      </p:sp>
      <p:sp>
        <p:nvSpPr>
          <p:cNvPr name="Freeform 9" id="9"/>
          <p:cNvSpPr/>
          <p:nvPr/>
        </p:nvSpPr>
        <p:spPr>
          <a:xfrm flipH="true" flipV="false" rot="-5282141">
            <a:off x="-2770170" y="-2057400"/>
            <a:ext cx="5540339" cy="4114800"/>
          </a:xfrm>
          <a:custGeom>
            <a:avLst/>
            <a:gdLst/>
            <a:ahLst/>
            <a:cxnLst/>
            <a:rect r="r" b="b" t="t" l="l"/>
            <a:pathLst>
              <a:path h="4114800" w="5540339">
                <a:moveTo>
                  <a:pt x="5540339" y="0"/>
                </a:moveTo>
                <a:lnTo>
                  <a:pt x="0" y="0"/>
                </a:lnTo>
                <a:lnTo>
                  <a:pt x="0" y="4114800"/>
                </a:lnTo>
                <a:lnTo>
                  <a:pt x="5540339" y="4114800"/>
                </a:lnTo>
                <a:lnTo>
                  <a:pt x="5540339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86" r="0" b="-86"/>
            </a:stretch>
          </a:blipFill>
        </p:spPr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046520" y="1149417"/>
            <a:ext cx="10194961" cy="15856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68"/>
              </a:lnSpc>
            </a:pPr>
            <a:r>
              <a:rPr lang="en-US" sz="8191" b="true">
                <a:solidFill>
                  <a:srgbClr val="000000"/>
                </a:solidFill>
                <a:latin typeface="Aristotelica Pro Bold"/>
                <a:ea typeface="Aristotelica Pro Bold"/>
                <a:cs typeface="Aristotelica Pro Bold"/>
                <a:sym typeface="Aristotelica Pro Bold"/>
              </a:rPr>
              <a:t>ABSTRACTION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2567349" y="8494637"/>
            <a:ext cx="5540339" cy="4114800"/>
          </a:xfrm>
          <a:custGeom>
            <a:avLst/>
            <a:gdLst/>
            <a:ahLst/>
            <a:cxnLst/>
            <a:rect r="r" b="b" t="t" l="l"/>
            <a:pathLst>
              <a:path h="4114800" w="5540339">
                <a:moveTo>
                  <a:pt x="0" y="0"/>
                </a:moveTo>
                <a:lnTo>
                  <a:pt x="5540339" y="0"/>
                </a:lnTo>
                <a:lnTo>
                  <a:pt x="554033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28" t="0" r="-28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180312" y="8494637"/>
            <a:ext cx="5540339" cy="4114800"/>
          </a:xfrm>
          <a:custGeom>
            <a:avLst/>
            <a:gdLst/>
            <a:ahLst/>
            <a:cxnLst/>
            <a:rect r="r" b="b" t="t" l="l"/>
            <a:pathLst>
              <a:path h="4114800" w="5540339">
                <a:moveTo>
                  <a:pt x="5540339" y="0"/>
                </a:moveTo>
                <a:lnTo>
                  <a:pt x="0" y="0"/>
                </a:lnTo>
                <a:lnTo>
                  <a:pt x="0" y="4114800"/>
                </a:lnTo>
                <a:lnTo>
                  <a:pt x="5540339" y="4114800"/>
                </a:lnTo>
                <a:lnTo>
                  <a:pt x="5540339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28" t="0" r="-28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true" rot="0">
            <a:off x="14279580" y="-2839063"/>
            <a:ext cx="5540339" cy="4114800"/>
          </a:xfrm>
          <a:custGeom>
            <a:avLst/>
            <a:gdLst/>
            <a:ahLst/>
            <a:cxnLst/>
            <a:rect r="r" b="b" t="t" l="l"/>
            <a:pathLst>
              <a:path h="4114800" w="5540339">
                <a:moveTo>
                  <a:pt x="5540339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5540339" y="0"/>
                </a:lnTo>
                <a:lnTo>
                  <a:pt x="5540339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28" t="0" r="-28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true" rot="-5282141">
            <a:off x="15660705" y="-2057400"/>
            <a:ext cx="5540339" cy="4114800"/>
          </a:xfrm>
          <a:custGeom>
            <a:avLst/>
            <a:gdLst/>
            <a:ahLst/>
            <a:cxnLst/>
            <a:rect r="r" b="b" t="t" l="l"/>
            <a:pathLst>
              <a:path h="4114800" w="5540339">
                <a:moveTo>
                  <a:pt x="5540339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5540339" y="0"/>
                </a:lnTo>
                <a:lnTo>
                  <a:pt x="5540339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86" r="0" b="-86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true" rot="0">
            <a:off x="-1455720" y="-2839063"/>
            <a:ext cx="5540339" cy="4114800"/>
          </a:xfrm>
          <a:custGeom>
            <a:avLst/>
            <a:gdLst/>
            <a:ahLst/>
            <a:cxnLst/>
            <a:rect r="r" b="b" t="t" l="l"/>
            <a:pathLst>
              <a:path h="4114800" w="5540339">
                <a:moveTo>
                  <a:pt x="0" y="4114800"/>
                </a:moveTo>
                <a:lnTo>
                  <a:pt x="5540339" y="4114800"/>
                </a:lnTo>
                <a:lnTo>
                  <a:pt x="5540339" y="0"/>
                </a:lnTo>
                <a:lnTo>
                  <a:pt x="0" y="0"/>
                </a:lnTo>
                <a:lnTo>
                  <a:pt x="0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28" t="0" r="-28" b="0"/>
            </a:stretch>
          </a:blipFill>
        </p:spPr>
      </p:sp>
      <p:sp>
        <p:nvSpPr>
          <p:cNvPr name="Freeform 8" id="8"/>
          <p:cNvSpPr/>
          <p:nvPr/>
        </p:nvSpPr>
        <p:spPr>
          <a:xfrm flipH="true" flipV="false" rot="-5282141">
            <a:off x="-2770170" y="-2057400"/>
            <a:ext cx="5540339" cy="4114800"/>
          </a:xfrm>
          <a:custGeom>
            <a:avLst/>
            <a:gdLst/>
            <a:ahLst/>
            <a:cxnLst/>
            <a:rect r="r" b="b" t="t" l="l"/>
            <a:pathLst>
              <a:path h="4114800" w="5540339">
                <a:moveTo>
                  <a:pt x="5540339" y="0"/>
                </a:moveTo>
                <a:lnTo>
                  <a:pt x="0" y="0"/>
                </a:lnTo>
                <a:lnTo>
                  <a:pt x="0" y="4114800"/>
                </a:lnTo>
                <a:lnTo>
                  <a:pt x="5540339" y="4114800"/>
                </a:lnTo>
                <a:lnTo>
                  <a:pt x="5540339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86" r="0" b="-86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5404128" y="2735021"/>
            <a:ext cx="7479744" cy="6039130"/>
            <a:chOff x="0" y="0"/>
            <a:chExt cx="9972992" cy="8052173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9972929" cy="8052181"/>
            </a:xfrm>
            <a:custGeom>
              <a:avLst/>
              <a:gdLst/>
              <a:ahLst/>
              <a:cxnLst/>
              <a:rect r="r" b="b" t="t" l="l"/>
              <a:pathLst>
                <a:path h="8052181" w="9972929">
                  <a:moveTo>
                    <a:pt x="0" y="0"/>
                  </a:moveTo>
                  <a:lnTo>
                    <a:pt x="9972929" y="0"/>
                  </a:lnTo>
                  <a:lnTo>
                    <a:pt x="9972929" y="8052181"/>
                  </a:lnTo>
                  <a:lnTo>
                    <a:pt x="0" y="805218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</p:spPr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875411" y="2120683"/>
            <a:ext cx="8537178" cy="14111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68"/>
              </a:lnSpc>
            </a:pPr>
            <a:r>
              <a:rPr lang="en-US" sz="8191" b="true">
                <a:solidFill>
                  <a:srgbClr val="000000"/>
                </a:solidFill>
                <a:latin typeface="Aristotelica Pro Bold"/>
                <a:ea typeface="Aristotelica Pro Bold"/>
                <a:cs typeface="Aristotelica Pro Bold"/>
                <a:sym typeface="Aristotelica Pro Bold"/>
              </a:rPr>
              <a:t>Table of Contents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2567349" y="8494637"/>
            <a:ext cx="5540339" cy="4114800"/>
          </a:xfrm>
          <a:custGeom>
            <a:avLst/>
            <a:gdLst/>
            <a:ahLst/>
            <a:cxnLst/>
            <a:rect r="r" b="b" t="t" l="l"/>
            <a:pathLst>
              <a:path h="4114800" w="5540339">
                <a:moveTo>
                  <a:pt x="0" y="0"/>
                </a:moveTo>
                <a:lnTo>
                  <a:pt x="5540339" y="0"/>
                </a:lnTo>
                <a:lnTo>
                  <a:pt x="554033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28" t="0" r="-28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180312" y="8494637"/>
            <a:ext cx="5540339" cy="4114800"/>
          </a:xfrm>
          <a:custGeom>
            <a:avLst/>
            <a:gdLst/>
            <a:ahLst/>
            <a:cxnLst/>
            <a:rect r="r" b="b" t="t" l="l"/>
            <a:pathLst>
              <a:path h="4114800" w="5540339">
                <a:moveTo>
                  <a:pt x="5540339" y="0"/>
                </a:moveTo>
                <a:lnTo>
                  <a:pt x="0" y="0"/>
                </a:lnTo>
                <a:lnTo>
                  <a:pt x="0" y="4114800"/>
                </a:lnTo>
                <a:lnTo>
                  <a:pt x="5540339" y="4114800"/>
                </a:lnTo>
                <a:lnTo>
                  <a:pt x="5540339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28" t="0" r="-28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true" rot="0">
            <a:off x="14279580" y="-2839063"/>
            <a:ext cx="5540339" cy="4114800"/>
          </a:xfrm>
          <a:custGeom>
            <a:avLst/>
            <a:gdLst/>
            <a:ahLst/>
            <a:cxnLst/>
            <a:rect r="r" b="b" t="t" l="l"/>
            <a:pathLst>
              <a:path h="4114800" w="5540339">
                <a:moveTo>
                  <a:pt x="5540339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5540339" y="0"/>
                </a:lnTo>
                <a:lnTo>
                  <a:pt x="5540339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28" t="0" r="-28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true" rot="-5282141">
            <a:off x="15660705" y="-2057400"/>
            <a:ext cx="5540339" cy="4114800"/>
          </a:xfrm>
          <a:custGeom>
            <a:avLst/>
            <a:gdLst/>
            <a:ahLst/>
            <a:cxnLst/>
            <a:rect r="r" b="b" t="t" l="l"/>
            <a:pathLst>
              <a:path h="4114800" w="5540339">
                <a:moveTo>
                  <a:pt x="5540339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5540339" y="0"/>
                </a:lnTo>
                <a:lnTo>
                  <a:pt x="5540339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86" r="0" b="-86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true" rot="0">
            <a:off x="-1455720" y="-2839063"/>
            <a:ext cx="5540339" cy="4114800"/>
          </a:xfrm>
          <a:custGeom>
            <a:avLst/>
            <a:gdLst/>
            <a:ahLst/>
            <a:cxnLst/>
            <a:rect r="r" b="b" t="t" l="l"/>
            <a:pathLst>
              <a:path h="4114800" w="5540339">
                <a:moveTo>
                  <a:pt x="0" y="4114800"/>
                </a:moveTo>
                <a:lnTo>
                  <a:pt x="5540339" y="4114800"/>
                </a:lnTo>
                <a:lnTo>
                  <a:pt x="5540339" y="0"/>
                </a:lnTo>
                <a:lnTo>
                  <a:pt x="0" y="0"/>
                </a:lnTo>
                <a:lnTo>
                  <a:pt x="0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28" t="0" r="-28" b="0"/>
            </a:stretch>
          </a:blipFill>
        </p:spPr>
      </p:sp>
      <p:sp>
        <p:nvSpPr>
          <p:cNvPr name="Freeform 8" id="8"/>
          <p:cNvSpPr/>
          <p:nvPr/>
        </p:nvSpPr>
        <p:spPr>
          <a:xfrm flipH="true" flipV="false" rot="-5282141">
            <a:off x="-2770170" y="-2057400"/>
            <a:ext cx="5540339" cy="4114800"/>
          </a:xfrm>
          <a:custGeom>
            <a:avLst/>
            <a:gdLst/>
            <a:ahLst/>
            <a:cxnLst/>
            <a:rect r="r" b="b" t="t" l="l"/>
            <a:pathLst>
              <a:path h="4114800" w="5540339">
                <a:moveTo>
                  <a:pt x="5540339" y="0"/>
                </a:moveTo>
                <a:lnTo>
                  <a:pt x="0" y="0"/>
                </a:lnTo>
                <a:lnTo>
                  <a:pt x="0" y="4114800"/>
                </a:lnTo>
                <a:lnTo>
                  <a:pt x="5540339" y="4114800"/>
                </a:lnTo>
                <a:lnTo>
                  <a:pt x="5540339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86" r="0" b="-86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2876426" y="3852848"/>
            <a:ext cx="1159049" cy="1110020"/>
            <a:chOff x="0" y="0"/>
            <a:chExt cx="1545399" cy="1480027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545336" cy="1480058"/>
            </a:xfrm>
            <a:custGeom>
              <a:avLst/>
              <a:gdLst/>
              <a:ahLst/>
              <a:cxnLst/>
              <a:rect r="r" b="b" t="t" l="l"/>
              <a:pathLst>
                <a:path h="1480058" w="1545336">
                  <a:moveTo>
                    <a:pt x="772668" y="0"/>
                  </a:moveTo>
                  <a:cubicBezTo>
                    <a:pt x="345948" y="0"/>
                    <a:pt x="0" y="331343"/>
                    <a:pt x="0" y="740029"/>
                  </a:cubicBezTo>
                  <a:cubicBezTo>
                    <a:pt x="0" y="1148715"/>
                    <a:pt x="345948" y="1480058"/>
                    <a:pt x="772668" y="1480058"/>
                  </a:cubicBezTo>
                  <a:cubicBezTo>
                    <a:pt x="1199388" y="1480058"/>
                    <a:pt x="1545336" y="1148715"/>
                    <a:pt x="1545336" y="740029"/>
                  </a:cubicBezTo>
                  <a:cubicBezTo>
                    <a:pt x="1545336" y="331343"/>
                    <a:pt x="1199388" y="0"/>
                    <a:pt x="772668" y="0"/>
                  </a:cubicBezTo>
                  <a:close/>
                </a:path>
              </a:pathLst>
            </a:custGeom>
            <a:solidFill>
              <a:srgbClr val="292F33"/>
            </a:solid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2985087" y="3834947"/>
            <a:ext cx="941728" cy="1023857"/>
            <a:chOff x="0" y="0"/>
            <a:chExt cx="1255637" cy="1365143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255637" cy="1365143"/>
            </a:xfrm>
            <a:custGeom>
              <a:avLst/>
              <a:gdLst/>
              <a:ahLst/>
              <a:cxnLst/>
              <a:rect r="r" b="b" t="t" l="l"/>
              <a:pathLst>
                <a:path h="1365143" w="1255637">
                  <a:moveTo>
                    <a:pt x="0" y="0"/>
                  </a:moveTo>
                  <a:lnTo>
                    <a:pt x="1255637" y="0"/>
                  </a:lnTo>
                  <a:lnTo>
                    <a:pt x="1255637" y="1365143"/>
                  </a:lnTo>
                  <a:lnTo>
                    <a:pt x="0" y="136514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95250"/>
              <a:ext cx="1255637" cy="1460393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4311"/>
                </a:lnSpc>
              </a:pPr>
              <a:r>
                <a:rPr lang="en-US" sz="3079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01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6670184" y="3852848"/>
            <a:ext cx="1159049" cy="1110020"/>
            <a:chOff x="0" y="0"/>
            <a:chExt cx="1545399" cy="1480027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545336" cy="1480058"/>
            </a:xfrm>
            <a:custGeom>
              <a:avLst/>
              <a:gdLst/>
              <a:ahLst/>
              <a:cxnLst/>
              <a:rect r="r" b="b" t="t" l="l"/>
              <a:pathLst>
                <a:path h="1480058" w="1545336">
                  <a:moveTo>
                    <a:pt x="772668" y="0"/>
                  </a:moveTo>
                  <a:cubicBezTo>
                    <a:pt x="345948" y="0"/>
                    <a:pt x="0" y="331343"/>
                    <a:pt x="0" y="740029"/>
                  </a:cubicBezTo>
                  <a:cubicBezTo>
                    <a:pt x="0" y="1148715"/>
                    <a:pt x="345948" y="1480058"/>
                    <a:pt x="772668" y="1480058"/>
                  </a:cubicBezTo>
                  <a:cubicBezTo>
                    <a:pt x="1199388" y="1480058"/>
                    <a:pt x="1545336" y="1148715"/>
                    <a:pt x="1545336" y="740029"/>
                  </a:cubicBezTo>
                  <a:cubicBezTo>
                    <a:pt x="1545336" y="331343"/>
                    <a:pt x="1199388" y="0"/>
                    <a:pt x="772668" y="0"/>
                  </a:cubicBezTo>
                  <a:close/>
                </a:path>
              </a:pathLst>
            </a:custGeom>
            <a:solidFill>
              <a:srgbClr val="292F33"/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6778845" y="3834947"/>
            <a:ext cx="941728" cy="1023857"/>
            <a:chOff x="0" y="0"/>
            <a:chExt cx="1255637" cy="1365143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255637" cy="1365143"/>
            </a:xfrm>
            <a:custGeom>
              <a:avLst/>
              <a:gdLst/>
              <a:ahLst/>
              <a:cxnLst/>
              <a:rect r="r" b="b" t="t" l="l"/>
              <a:pathLst>
                <a:path h="1365143" w="1255637">
                  <a:moveTo>
                    <a:pt x="0" y="0"/>
                  </a:moveTo>
                  <a:lnTo>
                    <a:pt x="1255637" y="0"/>
                  </a:lnTo>
                  <a:lnTo>
                    <a:pt x="1255637" y="1365143"/>
                  </a:lnTo>
                  <a:lnTo>
                    <a:pt x="0" y="136514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95250"/>
              <a:ext cx="1255637" cy="1460393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4311"/>
                </a:lnSpc>
              </a:pPr>
              <a:r>
                <a:rPr lang="en-US" sz="3079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02</a:t>
              </a: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10461355" y="3852848"/>
            <a:ext cx="1159049" cy="1110020"/>
            <a:chOff x="0" y="0"/>
            <a:chExt cx="1545399" cy="1480027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1545336" cy="1480058"/>
            </a:xfrm>
            <a:custGeom>
              <a:avLst/>
              <a:gdLst/>
              <a:ahLst/>
              <a:cxnLst/>
              <a:rect r="r" b="b" t="t" l="l"/>
              <a:pathLst>
                <a:path h="1480058" w="1545336">
                  <a:moveTo>
                    <a:pt x="772668" y="0"/>
                  </a:moveTo>
                  <a:cubicBezTo>
                    <a:pt x="345948" y="0"/>
                    <a:pt x="0" y="331343"/>
                    <a:pt x="0" y="740029"/>
                  </a:cubicBezTo>
                  <a:cubicBezTo>
                    <a:pt x="0" y="1148715"/>
                    <a:pt x="345948" y="1480058"/>
                    <a:pt x="772668" y="1480058"/>
                  </a:cubicBezTo>
                  <a:cubicBezTo>
                    <a:pt x="1199388" y="1480058"/>
                    <a:pt x="1545336" y="1148715"/>
                    <a:pt x="1545336" y="740029"/>
                  </a:cubicBezTo>
                  <a:cubicBezTo>
                    <a:pt x="1545336" y="331343"/>
                    <a:pt x="1199388" y="0"/>
                    <a:pt x="772668" y="0"/>
                  </a:cubicBezTo>
                  <a:close/>
                </a:path>
              </a:pathLst>
            </a:custGeom>
            <a:solidFill>
              <a:srgbClr val="292F33"/>
            </a:solidFill>
          </p:spPr>
        </p:sp>
      </p:grpSp>
      <p:grpSp>
        <p:nvGrpSpPr>
          <p:cNvPr name="Group 21" id="21"/>
          <p:cNvGrpSpPr/>
          <p:nvPr/>
        </p:nvGrpSpPr>
        <p:grpSpPr>
          <a:xfrm rot="0">
            <a:off x="10570016" y="3834947"/>
            <a:ext cx="941728" cy="1023857"/>
            <a:chOff x="0" y="0"/>
            <a:chExt cx="1255637" cy="1365143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1255637" cy="1365143"/>
            </a:xfrm>
            <a:custGeom>
              <a:avLst/>
              <a:gdLst/>
              <a:ahLst/>
              <a:cxnLst/>
              <a:rect r="r" b="b" t="t" l="l"/>
              <a:pathLst>
                <a:path h="1365143" w="1255637">
                  <a:moveTo>
                    <a:pt x="0" y="0"/>
                  </a:moveTo>
                  <a:lnTo>
                    <a:pt x="1255637" y="0"/>
                  </a:lnTo>
                  <a:lnTo>
                    <a:pt x="1255637" y="1365143"/>
                  </a:lnTo>
                  <a:lnTo>
                    <a:pt x="0" y="136514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0" y="-95250"/>
              <a:ext cx="1255637" cy="1460393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4311"/>
                </a:lnSpc>
              </a:pPr>
              <a:r>
                <a:rPr lang="en-US" sz="3079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03</a:t>
              </a: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14252526" y="3852848"/>
            <a:ext cx="1159049" cy="1110020"/>
            <a:chOff x="0" y="0"/>
            <a:chExt cx="1545399" cy="1480027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1545336" cy="1480058"/>
            </a:xfrm>
            <a:custGeom>
              <a:avLst/>
              <a:gdLst/>
              <a:ahLst/>
              <a:cxnLst/>
              <a:rect r="r" b="b" t="t" l="l"/>
              <a:pathLst>
                <a:path h="1480058" w="1545336">
                  <a:moveTo>
                    <a:pt x="772668" y="0"/>
                  </a:moveTo>
                  <a:cubicBezTo>
                    <a:pt x="345948" y="0"/>
                    <a:pt x="0" y="331343"/>
                    <a:pt x="0" y="740029"/>
                  </a:cubicBezTo>
                  <a:cubicBezTo>
                    <a:pt x="0" y="1148715"/>
                    <a:pt x="345948" y="1480058"/>
                    <a:pt x="772668" y="1480058"/>
                  </a:cubicBezTo>
                  <a:cubicBezTo>
                    <a:pt x="1199388" y="1480058"/>
                    <a:pt x="1545336" y="1148715"/>
                    <a:pt x="1545336" y="740029"/>
                  </a:cubicBezTo>
                  <a:cubicBezTo>
                    <a:pt x="1545336" y="331343"/>
                    <a:pt x="1199388" y="0"/>
                    <a:pt x="772668" y="0"/>
                  </a:cubicBezTo>
                  <a:close/>
                </a:path>
              </a:pathLst>
            </a:custGeom>
            <a:solidFill>
              <a:srgbClr val="292F33"/>
            </a:solid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14361187" y="3834947"/>
            <a:ext cx="941728" cy="1023857"/>
            <a:chOff x="0" y="0"/>
            <a:chExt cx="1255637" cy="1365143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1255637" cy="1365143"/>
            </a:xfrm>
            <a:custGeom>
              <a:avLst/>
              <a:gdLst/>
              <a:ahLst/>
              <a:cxnLst/>
              <a:rect r="r" b="b" t="t" l="l"/>
              <a:pathLst>
                <a:path h="1365143" w="1255637">
                  <a:moveTo>
                    <a:pt x="0" y="0"/>
                  </a:moveTo>
                  <a:lnTo>
                    <a:pt x="1255637" y="0"/>
                  </a:lnTo>
                  <a:lnTo>
                    <a:pt x="1255637" y="1365143"/>
                  </a:lnTo>
                  <a:lnTo>
                    <a:pt x="0" y="136514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0" y="-95250"/>
              <a:ext cx="1255637" cy="1460393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4311"/>
                </a:lnSpc>
              </a:pPr>
              <a:r>
                <a:rPr lang="en-US" sz="3079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04</a:t>
              </a: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2876426" y="6358622"/>
            <a:ext cx="1159049" cy="1110020"/>
            <a:chOff x="0" y="0"/>
            <a:chExt cx="1545399" cy="1480027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1545336" cy="1480058"/>
            </a:xfrm>
            <a:custGeom>
              <a:avLst/>
              <a:gdLst/>
              <a:ahLst/>
              <a:cxnLst/>
              <a:rect r="r" b="b" t="t" l="l"/>
              <a:pathLst>
                <a:path h="1480058" w="1545336">
                  <a:moveTo>
                    <a:pt x="772668" y="0"/>
                  </a:moveTo>
                  <a:cubicBezTo>
                    <a:pt x="345948" y="0"/>
                    <a:pt x="0" y="331343"/>
                    <a:pt x="0" y="740029"/>
                  </a:cubicBezTo>
                  <a:cubicBezTo>
                    <a:pt x="0" y="1148715"/>
                    <a:pt x="345948" y="1480058"/>
                    <a:pt x="772668" y="1480058"/>
                  </a:cubicBezTo>
                  <a:cubicBezTo>
                    <a:pt x="1199388" y="1480058"/>
                    <a:pt x="1545336" y="1148715"/>
                    <a:pt x="1545336" y="740029"/>
                  </a:cubicBezTo>
                  <a:cubicBezTo>
                    <a:pt x="1545336" y="331343"/>
                    <a:pt x="1199388" y="0"/>
                    <a:pt x="772668" y="0"/>
                  </a:cubicBezTo>
                  <a:close/>
                </a:path>
              </a:pathLst>
            </a:custGeom>
            <a:solidFill>
              <a:srgbClr val="292F33"/>
            </a:solidFill>
          </p:spPr>
        </p:sp>
      </p:grpSp>
      <p:grpSp>
        <p:nvGrpSpPr>
          <p:cNvPr name="Group 31" id="31"/>
          <p:cNvGrpSpPr/>
          <p:nvPr/>
        </p:nvGrpSpPr>
        <p:grpSpPr>
          <a:xfrm rot="0">
            <a:off x="2985087" y="6340721"/>
            <a:ext cx="941728" cy="1023857"/>
            <a:chOff x="0" y="0"/>
            <a:chExt cx="1255637" cy="1365143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1255637" cy="1365143"/>
            </a:xfrm>
            <a:custGeom>
              <a:avLst/>
              <a:gdLst/>
              <a:ahLst/>
              <a:cxnLst/>
              <a:rect r="r" b="b" t="t" l="l"/>
              <a:pathLst>
                <a:path h="1365143" w="1255637">
                  <a:moveTo>
                    <a:pt x="0" y="0"/>
                  </a:moveTo>
                  <a:lnTo>
                    <a:pt x="1255637" y="0"/>
                  </a:lnTo>
                  <a:lnTo>
                    <a:pt x="1255637" y="1365143"/>
                  </a:lnTo>
                  <a:lnTo>
                    <a:pt x="0" y="136514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33" id="33"/>
            <p:cNvSpPr txBox="true"/>
            <p:nvPr/>
          </p:nvSpPr>
          <p:spPr>
            <a:xfrm>
              <a:off x="0" y="-95250"/>
              <a:ext cx="1255637" cy="1460393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4311"/>
                </a:lnSpc>
              </a:pPr>
              <a:r>
                <a:rPr lang="en-US" sz="3079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05</a:t>
              </a:r>
            </a:p>
          </p:txBody>
        </p:sp>
      </p:grpSp>
      <p:grpSp>
        <p:nvGrpSpPr>
          <p:cNvPr name="Group 34" id="34"/>
          <p:cNvGrpSpPr/>
          <p:nvPr/>
        </p:nvGrpSpPr>
        <p:grpSpPr>
          <a:xfrm rot="0">
            <a:off x="6670184" y="6358622"/>
            <a:ext cx="1159049" cy="1110020"/>
            <a:chOff x="0" y="0"/>
            <a:chExt cx="1545399" cy="1480027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1545336" cy="1480058"/>
            </a:xfrm>
            <a:custGeom>
              <a:avLst/>
              <a:gdLst/>
              <a:ahLst/>
              <a:cxnLst/>
              <a:rect r="r" b="b" t="t" l="l"/>
              <a:pathLst>
                <a:path h="1480058" w="1545336">
                  <a:moveTo>
                    <a:pt x="772668" y="0"/>
                  </a:moveTo>
                  <a:cubicBezTo>
                    <a:pt x="345948" y="0"/>
                    <a:pt x="0" y="331343"/>
                    <a:pt x="0" y="740029"/>
                  </a:cubicBezTo>
                  <a:cubicBezTo>
                    <a:pt x="0" y="1148715"/>
                    <a:pt x="345948" y="1480058"/>
                    <a:pt x="772668" y="1480058"/>
                  </a:cubicBezTo>
                  <a:cubicBezTo>
                    <a:pt x="1199388" y="1480058"/>
                    <a:pt x="1545336" y="1148715"/>
                    <a:pt x="1545336" y="740029"/>
                  </a:cubicBezTo>
                  <a:cubicBezTo>
                    <a:pt x="1545336" y="331343"/>
                    <a:pt x="1199388" y="0"/>
                    <a:pt x="772668" y="0"/>
                  </a:cubicBezTo>
                  <a:close/>
                </a:path>
              </a:pathLst>
            </a:custGeom>
            <a:solidFill>
              <a:srgbClr val="292F33"/>
            </a:solidFill>
          </p:spPr>
        </p:sp>
      </p:grpSp>
      <p:grpSp>
        <p:nvGrpSpPr>
          <p:cNvPr name="Group 36" id="36"/>
          <p:cNvGrpSpPr/>
          <p:nvPr/>
        </p:nvGrpSpPr>
        <p:grpSpPr>
          <a:xfrm rot="0">
            <a:off x="6778845" y="6340721"/>
            <a:ext cx="941728" cy="1023857"/>
            <a:chOff x="0" y="0"/>
            <a:chExt cx="1255637" cy="1365143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1255637" cy="1365143"/>
            </a:xfrm>
            <a:custGeom>
              <a:avLst/>
              <a:gdLst/>
              <a:ahLst/>
              <a:cxnLst/>
              <a:rect r="r" b="b" t="t" l="l"/>
              <a:pathLst>
                <a:path h="1365143" w="1255637">
                  <a:moveTo>
                    <a:pt x="0" y="0"/>
                  </a:moveTo>
                  <a:lnTo>
                    <a:pt x="1255637" y="0"/>
                  </a:lnTo>
                  <a:lnTo>
                    <a:pt x="1255637" y="1365143"/>
                  </a:lnTo>
                  <a:lnTo>
                    <a:pt x="0" y="136514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38" id="38"/>
            <p:cNvSpPr txBox="true"/>
            <p:nvPr/>
          </p:nvSpPr>
          <p:spPr>
            <a:xfrm>
              <a:off x="0" y="-95250"/>
              <a:ext cx="1255637" cy="1460393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4311"/>
                </a:lnSpc>
              </a:pPr>
              <a:r>
                <a:rPr lang="en-US" sz="3079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06</a:t>
              </a:r>
            </a:p>
          </p:txBody>
        </p:sp>
      </p:grpSp>
      <p:grpSp>
        <p:nvGrpSpPr>
          <p:cNvPr name="Group 39" id="39"/>
          <p:cNvGrpSpPr/>
          <p:nvPr/>
        </p:nvGrpSpPr>
        <p:grpSpPr>
          <a:xfrm rot="0">
            <a:off x="10461355" y="6358622"/>
            <a:ext cx="1159049" cy="1110020"/>
            <a:chOff x="0" y="0"/>
            <a:chExt cx="1545399" cy="1480027"/>
          </a:xfrm>
        </p:grpSpPr>
        <p:sp>
          <p:nvSpPr>
            <p:cNvPr name="Freeform 40" id="40"/>
            <p:cNvSpPr/>
            <p:nvPr/>
          </p:nvSpPr>
          <p:spPr>
            <a:xfrm flipH="false" flipV="false" rot="0">
              <a:off x="0" y="0"/>
              <a:ext cx="1545336" cy="1480058"/>
            </a:xfrm>
            <a:custGeom>
              <a:avLst/>
              <a:gdLst/>
              <a:ahLst/>
              <a:cxnLst/>
              <a:rect r="r" b="b" t="t" l="l"/>
              <a:pathLst>
                <a:path h="1480058" w="1545336">
                  <a:moveTo>
                    <a:pt x="772668" y="0"/>
                  </a:moveTo>
                  <a:cubicBezTo>
                    <a:pt x="345948" y="0"/>
                    <a:pt x="0" y="331343"/>
                    <a:pt x="0" y="740029"/>
                  </a:cubicBezTo>
                  <a:cubicBezTo>
                    <a:pt x="0" y="1148715"/>
                    <a:pt x="345948" y="1480058"/>
                    <a:pt x="772668" y="1480058"/>
                  </a:cubicBezTo>
                  <a:cubicBezTo>
                    <a:pt x="1199388" y="1480058"/>
                    <a:pt x="1545336" y="1148715"/>
                    <a:pt x="1545336" y="740029"/>
                  </a:cubicBezTo>
                  <a:cubicBezTo>
                    <a:pt x="1545336" y="331343"/>
                    <a:pt x="1199388" y="0"/>
                    <a:pt x="772668" y="0"/>
                  </a:cubicBezTo>
                  <a:close/>
                </a:path>
              </a:pathLst>
            </a:custGeom>
            <a:solidFill>
              <a:srgbClr val="292F33"/>
            </a:solidFill>
          </p:spPr>
        </p:sp>
      </p:grpSp>
      <p:grpSp>
        <p:nvGrpSpPr>
          <p:cNvPr name="Group 41" id="41"/>
          <p:cNvGrpSpPr/>
          <p:nvPr/>
        </p:nvGrpSpPr>
        <p:grpSpPr>
          <a:xfrm rot="0">
            <a:off x="10570016" y="6340721"/>
            <a:ext cx="941728" cy="1023857"/>
            <a:chOff x="0" y="0"/>
            <a:chExt cx="1255637" cy="1365143"/>
          </a:xfrm>
        </p:grpSpPr>
        <p:sp>
          <p:nvSpPr>
            <p:cNvPr name="Freeform 42" id="42"/>
            <p:cNvSpPr/>
            <p:nvPr/>
          </p:nvSpPr>
          <p:spPr>
            <a:xfrm flipH="false" flipV="false" rot="0">
              <a:off x="0" y="0"/>
              <a:ext cx="1255637" cy="1365143"/>
            </a:xfrm>
            <a:custGeom>
              <a:avLst/>
              <a:gdLst/>
              <a:ahLst/>
              <a:cxnLst/>
              <a:rect r="r" b="b" t="t" l="l"/>
              <a:pathLst>
                <a:path h="1365143" w="1255637">
                  <a:moveTo>
                    <a:pt x="0" y="0"/>
                  </a:moveTo>
                  <a:lnTo>
                    <a:pt x="1255637" y="0"/>
                  </a:lnTo>
                  <a:lnTo>
                    <a:pt x="1255637" y="1365143"/>
                  </a:lnTo>
                  <a:lnTo>
                    <a:pt x="0" y="136514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3" id="43"/>
            <p:cNvSpPr txBox="true"/>
            <p:nvPr/>
          </p:nvSpPr>
          <p:spPr>
            <a:xfrm>
              <a:off x="0" y="-95250"/>
              <a:ext cx="1255637" cy="1460393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4311"/>
                </a:lnSpc>
              </a:pPr>
              <a:r>
                <a:rPr lang="en-US" sz="3079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07</a:t>
              </a:r>
            </a:p>
          </p:txBody>
        </p:sp>
      </p:grpSp>
      <p:grpSp>
        <p:nvGrpSpPr>
          <p:cNvPr name="Group 44" id="44"/>
          <p:cNvGrpSpPr/>
          <p:nvPr/>
        </p:nvGrpSpPr>
        <p:grpSpPr>
          <a:xfrm rot="0">
            <a:off x="14252526" y="6358622"/>
            <a:ext cx="1159049" cy="1110020"/>
            <a:chOff x="0" y="0"/>
            <a:chExt cx="1545399" cy="1480027"/>
          </a:xfrm>
        </p:grpSpPr>
        <p:sp>
          <p:nvSpPr>
            <p:cNvPr name="Freeform 45" id="45"/>
            <p:cNvSpPr/>
            <p:nvPr/>
          </p:nvSpPr>
          <p:spPr>
            <a:xfrm flipH="false" flipV="false" rot="0">
              <a:off x="0" y="0"/>
              <a:ext cx="1545336" cy="1480058"/>
            </a:xfrm>
            <a:custGeom>
              <a:avLst/>
              <a:gdLst/>
              <a:ahLst/>
              <a:cxnLst/>
              <a:rect r="r" b="b" t="t" l="l"/>
              <a:pathLst>
                <a:path h="1480058" w="1545336">
                  <a:moveTo>
                    <a:pt x="772668" y="0"/>
                  </a:moveTo>
                  <a:cubicBezTo>
                    <a:pt x="345948" y="0"/>
                    <a:pt x="0" y="331343"/>
                    <a:pt x="0" y="740029"/>
                  </a:cubicBezTo>
                  <a:cubicBezTo>
                    <a:pt x="0" y="1148715"/>
                    <a:pt x="345948" y="1480058"/>
                    <a:pt x="772668" y="1480058"/>
                  </a:cubicBezTo>
                  <a:cubicBezTo>
                    <a:pt x="1199388" y="1480058"/>
                    <a:pt x="1545336" y="1148715"/>
                    <a:pt x="1545336" y="740029"/>
                  </a:cubicBezTo>
                  <a:cubicBezTo>
                    <a:pt x="1545336" y="331343"/>
                    <a:pt x="1199388" y="0"/>
                    <a:pt x="772668" y="0"/>
                  </a:cubicBezTo>
                  <a:close/>
                </a:path>
              </a:pathLst>
            </a:custGeom>
            <a:solidFill>
              <a:srgbClr val="292F33"/>
            </a:solidFill>
          </p:spPr>
        </p:sp>
      </p:grpSp>
      <p:grpSp>
        <p:nvGrpSpPr>
          <p:cNvPr name="Group 46" id="46"/>
          <p:cNvGrpSpPr/>
          <p:nvPr/>
        </p:nvGrpSpPr>
        <p:grpSpPr>
          <a:xfrm rot="0">
            <a:off x="14361187" y="6340721"/>
            <a:ext cx="941728" cy="1023857"/>
            <a:chOff x="0" y="0"/>
            <a:chExt cx="1255637" cy="1365143"/>
          </a:xfrm>
        </p:grpSpPr>
        <p:sp>
          <p:nvSpPr>
            <p:cNvPr name="Freeform 47" id="47"/>
            <p:cNvSpPr/>
            <p:nvPr/>
          </p:nvSpPr>
          <p:spPr>
            <a:xfrm flipH="false" flipV="false" rot="0">
              <a:off x="0" y="0"/>
              <a:ext cx="1255637" cy="1365143"/>
            </a:xfrm>
            <a:custGeom>
              <a:avLst/>
              <a:gdLst/>
              <a:ahLst/>
              <a:cxnLst/>
              <a:rect r="r" b="b" t="t" l="l"/>
              <a:pathLst>
                <a:path h="1365143" w="1255637">
                  <a:moveTo>
                    <a:pt x="0" y="0"/>
                  </a:moveTo>
                  <a:lnTo>
                    <a:pt x="1255637" y="0"/>
                  </a:lnTo>
                  <a:lnTo>
                    <a:pt x="1255637" y="1365143"/>
                  </a:lnTo>
                  <a:lnTo>
                    <a:pt x="0" y="136514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8" id="48"/>
            <p:cNvSpPr txBox="true"/>
            <p:nvPr/>
          </p:nvSpPr>
          <p:spPr>
            <a:xfrm>
              <a:off x="0" y="-95250"/>
              <a:ext cx="1255637" cy="1460393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4311"/>
                </a:lnSpc>
              </a:pPr>
              <a:r>
                <a:rPr lang="en-US" sz="3079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08</a:t>
              </a:r>
            </a:p>
          </p:txBody>
        </p:sp>
      </p:grpSp>
      <p:sp>
        <p:nvSpPr>
          <p:cNvPr name="TextBox 49" id="49"/>
          <p:cNvSpPr txBox="true"/>
          <p:nvPr/>
        </p:nvSpPr>
        <p:spPr>
          <a:xfrm rot="0">
            <a:off x="5619975" y="7499232"/>
            <a:ext cx="3259466" cy="3855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00"/>
              </a:lnSpc>
            </a:pPr>
            <a:r>
              <a:rPr lang="en-US" sz="2071" b="true">
                <a:solidFill>
                  <a:srgbClr val="292F33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Project Architecture </a:t>
            </a:r>
          </a:p>
        </p:txBody>
      </p:sp>
      <p:sp>
        <p:nvSpPr>
          <p:cNvPr name="TextBox 50" id="50"/>
          <p:cNvSpPr txBox="true"/>
          <p:nvPr/>
        </p:nvSpPr>
        <p:spPr>
          <a:xfrm rot="0">
            <a:off x="9411146" y="7499232"/>
            <a:ext cx="3259466" cy="3855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00"/>
              </a:lnSpc>
            </a:pPr>
            <a:r>
              <a:rPr lang="en-US" sz="2071" b="true">
                <a:solidFill>
                  <a:srgbClr val="292F33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Key Features </a:t>
            </a:r>
          </a:p>
        </p:txBody>
      </p:sp>
      <p:sp>
        <p:nvSpPr>
          <p:cNvPr name="TextBox 51" id="51"/>
          <p:cNvSpPr txBox="true"/>
          <p:nvPr/>
        </p:nvSpPr>
        <p:spPr>
          <a:xfrm rot="0">
            <a:off x="13202317" y="7499232"/>
            <a:ext cx="3259466" cy="3855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00"/>
              </a:lnSpc>
            </a:pPr>
            <a:r>
              <a:rPr lang="en-US" sz="2071" b="true">
                <a:solidFill>
                  <a:srgbClr val="292F33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Conclusion &amp; Learnings </a:t>
            </a:r>
          </a:p>
        </p:txBody>
      </p:sp>
      <p:sp>
        <p:nvSpPr>
          <p:cNvPr name="TextBox 52" id="52"/>
          <p:cNvSpPr txBox="true"/>
          <p:nvPr/>
        </p:nvSpPr>
        <p:spPr>
          <a:xfrm rot="0">
            <a:off x="1826217" y="4993459"/>
            <a:ext cx="3259466" cy="7474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00"/>
              </a:lnSpc>
            </a:pPr>
            <a:r>
              <a:rPr lang="en-US" sz="2071" b="true">
                <a:solidFill>
                  <a:srgbClr val="292F33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Java Platform Overview</a:t>
            </a:r>
          </a:p>
        </p:txBody>
      </p:sp>
      <p:sp>
        <p:nvSpPr>
          <p:cNvPr name="TextBox 53" id="53"/>
          <p:cNvSpPr txBox="true"/>
          <p:nvPr/>
        </p:nvSpPr>
        <p:spPr>
          <a:xfrm rot="0">
            <a:off x="9411146" y="4993459"/>
            <a:ext cx="3259466" cy="7474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00"/>
              </a:lnSpc>
            </a:pPr>
            <a:r>
              <a:rPr lang="en-US" sz="2071" b="true">
                <a:solidFill>
                  <a:srgbClr val="292F33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Object-Oriented Programming in Java</a:t>
            </a:r>
          </a:p>
        </p:txBody>
      </p:sp>
      <p:sp>
        <p:nvSpPr>
          <p:cNvPr name="TextBox 54" id="54"/>
          <p:cNvSpPr txBox="true"/>
          <p:nvPr/>
        </p:nvSpPr>
        <p:spPr>
          <a:xfrm rot="0">
            <a:off x="13202317" y="4993459"/>
            <a:ext cx="3259466" cy="3855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00"/>
              </a:lnSpc>
            </a:pPr>
            <a:r>
              <a:rPr lang="en-US" sz="2071" b="true">
                <a:solidFill>
                  <a:srgbClr val="292F33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Java Web Components</a:t>
            </a:r>
          </a:p>
        </p:txBody>
      </p:sp>
      <p:sp>
        <p:nvSpPr>
          <p:cNvPr name="TextBox 55" id="55"/>
          <p:cNvSpPr txBox="true"/>
          <p:nvPr/>
        </p:nvSpPr>
        <p:spPr>
          <a:xfrm rot="0">
            <a:off x="1826217" y="7499232"/>
            <a:ext cx="3259466" cy="7474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00"/>
              </a:lnSpc>
            </a:pPr>
            <a:r>
              <a:rPr lang="en-US" sz="2071" b="true">
                <a:solidFill>
                  <a:srgbClr val="292F33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JDBC (Java Database Connectivity)</a:t>
            </a:r>
          </a:p>
        </p:txBody>
      </p:sp>
      <p:sp>
        <p:nvSpPr>
          <p:cNvPr name="TextBox 56" id="56"/>
          <p:cNvSpPr txBox="true"/>
          <p:nvPr/>
        </p:nvSpPr>
        <p:spPr>
          <a:xfrm rot="0">
            <a:off x="5619975" y="4993459"/>
            <a:ext cx="3259466" cy="3855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00"/>
              </a:lnSpc>
            </a:pPr>
            <a:r>
              <a:rPr lang="en-US" sz="2071" b="true">
                <a:solidFill>
                  <a:srgbClr val="292F33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Core Java Basics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046520" y="1149417"/>
            <a:ext cx="10194961" cy="30363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68"/>
              </a:lnSpc>
            </a:pPr>
            <a:r>
              <a:rPr lang="en-US" sz="8191" b="true">
                <a:solidFill>
                  <a:srgbClr val="000000"/>
                </a:solidFill>
                <a:latin typeface="Aristotelica Pro Bold"/>
                <a:ea typeface="Aristotelica Pro Bold"/>
                <a:cs typeface="Aristotelica Pro Bold"/>
                <a:sym typeface="Aristotelica Pro Bold"/>
              </a:rPr>
              <a:t>EXCEPTION HANDLING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3373516" y="4624700"/>
            <a:ext cx="11540968" cy="38699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2207513" indent="-441503" lvl="4">
              <a:lnSpc>
                <a:spcPts val="5095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Aristotelica Pro"/>
                <a:ea typeface="Aristotelica Pro"/>
                <a:cs typeface="Aristotelica Pro"/>
                <a:sym typeface="Aristotelica Pro"/>
              </a:rPr>
              <a:t>Handles runtime errors using try, catch, finally, throw, throws</a:t>
            </a:r>
          </a:p>
          <a:p>
            <a:pPr algn="l" marL="2207513" indent="-441503" lvl="4">
              <a:lnSpc>
                <a:spcPts val="5095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Aristotelica Pro"/>
                <a:ea typeface="Aristotelica Pro"/>
                <a:cs typeface="Aristotelica Pro"/>
                <a:sym typeface="Aristotelica Pro"/>
              </a:rPr>
              <a:t>Types: Checked &amp; Unchecked exceptions</a:t>
            </a:r>
          </a:p>
          <a:p>
            <a:pPr algn="l" marL="2207513" indent="-441503" lvl="4">
              <a:lnSpc>
                <a:spcPts val="5095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Aristotelica Pro"/>
                <a:ea typeface="Aristotelica Pro"/>
                <a:cs typeface="Aristotelica Pro"/>
                <a:sym typeface="Aristotelica Pro"/>
              </a:rPr>
              <a:t>Custom Exception: Create class extending Exception or RuntimeException</a:t>
            </a:r>
          </a:p>
          <a:p>
            <a:pPr algn="l" marL="2207513" indent="-441503" lvl="4">
              <a:lnSpc>
                <a:spcPts val="5095"/>
              </a:lnSpc>
            </a:pP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2567349" y="8494637"/>
            <a:ext cx="5540339" cy="4114800"/>
          </a:xfrm>
          <a:custGeom>
            <a:avLst/>
            <a:gdLst/>
            <a:ahLst/>
            <a:cxnLst/>
            <a:rect r="r" b="b" t="t" l="l"/>
            <a:pathLst>
              <a:path h="4114800" w="5540339">
                <a:moveTo>
                  <a:pt x="0" y="0"/>
                </a:moveTo>
                <a:lnTo>
                  <a:pt x="5540339" y="0"/>
                </a:lnTo>
                <a:lnTo>
                  <a:pt x="554033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28" t="0" r="-28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false" rot="0">
            <a:off x="180312" y="8494637"/>
            <a:ext cx="5540339" cy="4114800"/>
          </a:xfrm>
          <a:custGeom>
            <a:avLst/>
            <a:gdLst/>
            <a:ahLst/>
            <a:cxnLst/>
            <a:rect r="r" b="b" t="t" l="l"/>
            <a:pathLst>
              <a:path h="4114800" w="5540339">
                <a:moveTo>
                  <a:pt x="5540339" y="0"/>
                </a:moveTo>
                <a:lnTo>
                  <a:pt x="0" y="0"/>
                </a:lnTo>
                <a:lnTo>
                  <a:pt x="0" y="4114800"/>
                </a:lnTo>
                <a:lnTo>
                  <a:pt x="5540339" y="4114800"/>
                </a:lnTo>
                <a:lnTo>
                  <a:pt x="5540339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28" t="0" r="-28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true" rot="0">
            <a:off x="14279580" y="-2839063"/>
            <a:ext cx="5540339" cy="4114800"/>
          </a:xfrm>
          <a:custGeom>
            <a:avLst/>
            <a:gdLst/>
            <a:ahLst/>
            <a:cxnLst/>
            <a:rect r="r" b="b" t="t" l="l"/>
            <a:pathLst>
              <a:path h="4114800" w="5540339">
                <a:moveTo>
                  <a:pt x="5540339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5540339" y="0"/>
                </a:lnTo>
                <a:lnTo>
                  <a:pt x="5540339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28" t="0" r="-28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true" rot="-5282141">
            <a:off x="15660705" y="-2057400"/>
            <a:ext cx="5540339" cy="4114800"/>
          </a:xfrm>
          <a:custGeom>
            <a:avLst/>
            <a:gdLst/>
            <a:ahLst/>
            <a:cxnLst/>
            <a:rect r="r" b="b" t="t" l="l"/>
            <a:pathLst>
              <a:path h="4114800" w="5540339">
                <a:moveTo>
                  <a:pt x="5540339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5540339" y="0"/>
                </a:lnTo>
                <a:lnTo>
                  <a:pt x="5540339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86" r="0" b="-86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true" rot="0">
            <a:off x="-1455720" y="-2839063"/>
            <a:ext cx="5540339" cy="4114800"/>
          </a:xfrm>
          <a:custGeom>
            <a:avLst/>
            <a:gdLst/>
            <a:ahLst/>
            <a:cxnLst/>
            <a:rect r="r" b="b" t="t" l="l"/>
            <a:pathLst>
              <a:path h="4114800" w="5540339">
                <a:moveTo>
                  <a:pt x="0" y="4114800"/>
                </a:moveTo>
                <a:lnTo>
                  <a:pt x="5540339" y="4114800"/>
                </a:lnTo>
                <a:lnTo>
                  <a:pt x="5540339" y="0"/>
                </a:lnTo>
                <a:lnTo>
                  <a:pt x="0" y="0"/>
                </a:lnTo>
                <a:lnTo>
                  <a:pt x="0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28" t="0" r="-28" b="0"/>
            </a:stretch>
          </a:blipFill>
        </p:spPr>
      </p:sp>
      <p:sp>
        <p:nvSpPr>
          <p:cNvPr name="Freeform 9" id="9"/>
          <p:cNvSpPr/>
          <p:nvPr/>
        </p:nvSpPr>
        <p:spPr>
          <a:xfrm flipH="true" flipV="false" rot="-5282141">
            <a:off x="-2770170" y="-2057400"/>
            <a:ext cx="5540339" cy="4114800"/>
          </a:xfrm>
          <a:custGeom>
            <a:avLst/>
            <a:gdLst/>
            <a:ahLst/>
            <a:cxnLst/>
            <a:rect r="r" b="b" t="t" l="l"/>
            <a:pathLst>
              <a:path h="4114800" w="5540339">
                <a:moveTo>
                  <a:pt x="5540339" y="0"/>
                </a:moveTo>
                <a:lnTo>
                  <a:pt x="0" y="0"/>
                </a:lnTo>
                <a:lnTo>
                  <a:pt x="0" y="4114800"/>
                </a:lnTo>
                <a:lnTo>
                  <a:pt x="5540339" y="4114800"/>
                </a:lnTo>
                <a:lnTo>
                  <a:pt x="5540339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86" r="0" b="-86"/>
            </a:stretch>
          </a:blipFill>
        </p:spPr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567349" y="8494637"/>
            <a:ext cx="5540339" cy="4114800"/>
          </a:xfrm>
          <a:custGeom>
            <a:avLst/>
            <a:gdLst/>
            <a:ahLst/>
            <a:cxnLst/>
            <a:rect r="r" b="b" t="t" l="l"/>
            <a:pathLst>
              <a:path h="4114800" w="5540339">
                <a:moveTo>
                  <a:pt x="0" y="0"/>
                </a:moveTo>
                <a:lnTo>
                  <a:pt x="5540339" y="0"/>
                </a:lnTo>
                <a:lnTo>
                  <a:pt x="554033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28" t="0" r="-28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180312" y="8494637"/>
            <a:ext cx="5540339" cy="4114800"/>
          </a:xfrm>
          <a:custGeom>
            <a:avLst/>
            <a:gdLst/>
            <a:ahLst/>
            <a:cxnLst/>
            <a:rect r="r" b="b" t="t" l="l"/>
            <a:pathLst>
              <a:path h="4114800" w="5540339">
                <a:moveTo>
                  <a:pt x="5540339" y="0"/>
                </a:moveTo>
                <a:lnTo>
                  <a:pt x="0" y="0"/>
                </a:lnTo>
                <a:lnTo>
                  <a:pt x="0" y="4114800"/>
                </a:lnTo>
                <a:lnTo>
                  <a:pt x="5540339" y="4114800"/>
                </a:lnTo>
                <a:lnTo>
                  <a:pt x="5540339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28" t="0" r="-28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true" rot="0">
            <a:off x="14279580" y="-2839063"/>
            <a:ext cx="5540339" cy="4114800"/>
          </a:xfrm>
          <a:custGeom>
            <a:avLst/>
            <a:gdLst/>
            <a:ahLst/>
            <a:cxnLst/>
            <a:rect r="r" b="b" t="t" l="l"/>
            <a:pathLst>
              <a:path h="4114800" w="5540339">
                <a:moveTo>
                  <a:pt x="5540339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5540339" y="0"/>
                </a:lnTo>
                <a:lnTo>
                  <a:pt x="5540339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28" t="0" r="-28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true" rot="-5282141">
            <a:off x="15660705" y="-2057400"/>
            <a:ext cx="5540339" cy="4114800"/>
          </a:xfrm>
          <a:custGeom>
            <a:avLst/>
            <a:gdLst/>
            <a:ahLst/>
            <a:cxnLst/>
            <a:rect r="r" b="b" t="t" l="l"/>
            <a:pathLst>
              <a:path h="4114800" w="5540339">
                <a:moveTo>
                  <a:pt x="5540339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5540339" y="0"/>
                </a:lnTo>
                <a:lnTo>
                  <a:pt x="5540339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86" r="0" b="-86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true" rot="0">
            <a:off x="-1455720" y="-2839063"/>
            <a:ext cx="5540339" cy="4114800"/>
          </a:xfrm>
          <a:custGeom>
            <a:avLst/>
            <a:gdLst/>
            <a:ahLst/>
            <a:cxnLst/>
            <a:rect r="r" b="b" t="t" l="l"/>
            <a:pathLst>
              <a:path h="4114800" w="5540339">
                <a:moveTo>
                  <a:pt x="0" y="4114800"/>
                </a:moveTo>
                <a:lnTo>
                  <a:pt x="5540339" y="4114800"/>
                </a:lnTo>
                <a:lnTo>
                  <a:pt x="5540339" y="0"/>
                </a:lnTo>
                <a:lnTo>
                  <a:pt x="0" y="0"/>
                </a:lnTo>
                <a:lnTo>
                  <a:pt x="0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28" t="0" r="-28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false" rot="-5282141">
            <a:off x="-2770170" y="-2057400"/>
            <a:ext cx="5540339" cy="4114800"/>
          </a:xfrm>
          <a:custGeom>
            <a:avLst/>
            <a:gdLst/>
            <a:ahLst/>
            <a:cxnLst/>
            <a:rect r="r" b="b" t="t" l="l"/>
            <a:pathLst>
              <a:path h="4114800" w="5540339">
                <a:moveTo>
                  <a:pt x="5540339" y="0"/>
                </a:moveTo>
                <a:lnTo>
                  <a:pt x="0" y="0"/>
                </a:lnTo>
                <a:lnTo>
                  <a:pt x="0" y="4114800"/>
                </a:lnTo>
                <a:lnTo>
                  <a:pt x="5540339" y="4114800"/>
                </a:lnTo>
                <a:lnTo>
                  <a:pt x="5540339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86" r="0" b="-86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3493371" y="2431198"/>
            <a:ext cx="12632165" cy="6063439"/>
            <a:chOff x="0" y="0"/>
            <a:chExt cx="16842887" cy="808458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6842867" cy="8084566"/>
            </a:xfrm>
            <a:custGeom>
              <a:avLst/>
              <a:gdLst/>
              <a:ahLst/>
              <a:cxnLst/>
              <a:rect r="r" b="b" t="t" l="l"/>
              <a:pathLst>
                <a:path h="8084566" w="16842867">
                  <a:moveTo>
                    <a:pt x="0" y="0"/>
                  </a:moveTo>
                  <a:lnTo>
                    <a:pt x="16842867" y="0"/>
                  </a:lnTo>
                  <a:lnTo>
                    <a:pt x="16842867" y="8084566"/>
                  </a:lnTo>
                  <a:lnTo>
                    <a:pt x="0" y="808456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14" t="0" r="-14" b="0"/>
              </a:stretch>
            </a:blipFill>
          </p:spPr>
        </p:sp>
      </p:grp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875411" y="2120683"/>
            <a:ext cx="8537178" cy="15856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68"/>
              </a:lnSpc>
            </a:pPr>
            <a:r>
              <a:rPr lang="en-US" sz="8191" b="true">
                <a:solidFill>
                  <a:srgbClr val="000000"/>
                </a:solidFill>
                <a:latin typeface="Aristotelica Pro Bold"/>
                <a:ea typeface="Aristotelica Pro Bold"/>
                <a:cs typeface="Aristotelica Pro Bold"/>
                <a:sym typeface="Aristotelica Pro Bold"/>
              </a:rPr>
              <a:t>MULTITHREADING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2709931" y="4624700"/>
            <a:ext cx="9857418" cy="45081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2207513" indent="-441503" lvl="4">
              <a:lnSpc>
                <a:spcPts val="5095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Aristotelica Pro"/>
                <a:ea typeface="Aristotelica Pro"/>
                <a:cs typeface="Aristotelica Pro"/>
                <a:sym typeface="Aristotelica Pro"/>
              </a:rPr>
              <a:t>Concurrent execution of two or more threads</a:t>
            </a:r>
          </a:p>
          <a:p>
            <a:pPr algn="l" marL="2207513" indent="-441503" lvl="4">
              <a:lnSpc>
                <a:spcPts val="5095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Aristotelica Pro"/>
                <a:ea typeface="Aristotelica Pro"/>
                <a:cs typeface="Aristotelica Pro"/>
                <a:sym typeface="Aristotelica Pro"/>
              </a:rPr>
              <a:t>Thread creation: Thread class or Runnable interface</a:t>
            </a:r>
          </a:p>
          <a:p>
            <a:pPr algn="l" marL="2207513" indent="-441503" lvl="4">
              <a:lnSpc>
                <a:spcPts val="5095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Aristotelica Pro"/>
                <a:ea typeface="Aristotelica Pro"/>
                <a:cs typeface="Aristotelica Pro"/>
                <a:sym typeface="Aristotelica Pro"/>
              </a:rPr>
              <a:t>Methods: start(), sleep(), join(), synchronized</a:t>
            </a:r>
          </a:p>
          <a:p>
            <a:pPr algn="l" marL="2207513" indent="-441503" lvl="4">
              <a:lnSpc>
                <a:spcPts val="5095"/>
              </a:lnSpc>
            </a:pP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2567349" y="8494637"/>
            <a:ext cx="5540339" cy="4114800"/>
          </a:xfrm>
          <a:custGeom>
            <a:avLst/>
            <a:gdLst/>
            <a:ahLst/>
            <a:cxnLst/>
            <a:rect r="r" b="b" t="t" l="l"/>
            <a:pathLst>
              <a:path h="4114800" w="5540339">
                <a:moveTo>
                  <a:pt x="0" y="0"/>
                </a:moveTo>
                <a:lnTo>
                  <a:pt x="5540339" y="0"/>
                </a:lnTo>
                <a:lnTo>
                  <a:pt x="554033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28" t="0" r="-28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false" rot="0">
            <a:off x="180312" y="8494637"/>
            <a:ext cx="5540339" cy="4114800"/>
          </a:xfrm>
          <a:custGeom>
            <a:avLst/>
            <a:gdLst/>
            <a:ahLst/>
            <a:cxnLst/>
            <a:rect r="r" b="b" t="t" l="l"/>
            <a:pathLst>
              <a:path h="4114800" w="5540339">
                <a:moveTo>
                  <a:pt x="5540339" y="0"/>
                </a:moveTo>
                <a:lnTo>
                  <a:pt x="0" y="0"/>
                </a:lnTo>
                <a:lnTo>
                  <a:pt x="0" y="4114800"/>
                </a:lnTo>
                <a:lnTo>
                  <a:pt x="5540339" y="4114800"/>
                </a:lnTo>
                <a:lnTo>
                  <a:pt x="5540339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28" t="0" r="-28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true" rot="0">
            <a:off x="14279580" y="-2839063"/>
            <a:ext cx="5540339" cy="4114800"/>
          </a:xfrm>
          <a:custGeom>
            <a:avLst/>
            <a:gdLst/>
            <a:ahLst/>
            <a:cxnLst/>
            <a:rect r="r" b="b" t="t" l="l"/>
            <a:pathLst>
              <a:path h="4114800" w="5540339">
                <a:moveTo>
                  <a:pt x="5540339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5540339" y="0"/>
                </a:lnTo>
                <a:lnTo>
                  <a:pt x="5540339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28" t="0" r="-28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true" rot="-5282141">
            <a:off x="15660705" y="-2057400"/>
            <a:ext cx="5540339" cy="4114800"/>
          </a:xfrm>
          <a:custGeom>
            <a:avLst/>
            <a:gdLst/>
            <a:ahLst/>
            <a:cxnLst/>
            <a:rect r="r" b="b" t="t" l="l"/>
            <a:pathLst>
              <a:path h="4114800" w="5540339">
                <a:moveTo>
                  <a:pt x="5540339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5540339" y="0"/>
                </a:lnTo>
                <a:lnTo>
                  <a:pt x="5540339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86" r="0" b="-86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true" rot="0">
            <a:off x="-1455720" y="-2839063"/>
            <a:ext cx="5540339" cy="4114800"/>
          </a:xfrm>
          <a:custGeom>
            <a:avLst/>
            <a:gdLst/>
            <a:ahLst/>
            <a:cxnLst/>
            <a:rect r="r" b="b" t="t" l="l"/>
            <a:pathLst>
              <a:path h="4114800" w="5540339">
                <a:moveTo>
                  <a:pt x="0" y="4114800"/>
                </a:moveTo>
                <a:lnTo>
                  <a:pt x="5540339" y="4114800"/>
                </a:lnTo>
                <a:lnTo>
                  <a:pt x="5540339" y="0"/>
                </a:lnTo>
                <a:lnTo>
                  <a:pt x="0" y="0"/>
                </a:lnTo>
                <a:lnTo>
                  <a:pt x="0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28" t="0" r="-28" b="0"/>
            </a:stretch>
          </a:blipFill>
        </p:spPr>
      </p:sp>
      <p:sp>
        <p:nvSpPr>
          <p:cNvPr name="Freeform 9" id="9"/>
          <p:cNvSpPr/>
          <p:nvPr/>
        </p:nvSpPr>
        <p:spPr>
          <a:xfrm flipH="true" flipV="false" rot="-5282141">
            <a:off x="-2770170" y="-2057400"/>
            <a:ext cx="5540339" cy="4114800"/>
          </a:xfrm>
          <a:custGeom>
            <a:avLst/>
            <a:gdLst/>
            <a:ahLst/>
            <a:cxnLst/>
            <a:rect r="r" b="b" t="t" l="l"/>
            <a:pathLst>
              <a:path h="4114800" w="5540339">
                <a:moveTo>
                  <a:pt x="5540339" y="0"/>
                </a:moveTo>
                <a:lnTo>
                  <a:pt x="0" y="0"/>
                </a:lnTo>
                <a:lnTo>
                  <a:pt x="0" y="4114800"/>
                </a:lnTo>
                <a:lnTo>
                  <a:pt x="5540339" y="4114800"/>
                </a:lnTo>
                <a:lnTo>
                  <a:pt x="5540339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86" r="0" b="-86"/>
            </a:stretch>
          </a:blipFill>
        </p:spPr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875411" y="2120683"/>
            <a:ext cx="8537178" cy="15856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68"/>
              </a:lnSpc>
            </a:pPr>
            <a:r>
              <a:rPr lang="en-US" sz="8191" b="true">
                <a:solidFill>
                  <a:srgbClr val="000000"/>
                </a:solidFill>
                <a:latin typeface="Aristotelica Pro Bold"/>
                <a:ea typeface="Aristotelica Pro Bold"/>
                <a:cs typeface="Aristotelica Pro Bold"/>
                <a:sym typeface="Aristotelica Pro Bold"/>
              </a:rPr>
              <a:t>MULTITHREADING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2567349" y="8494637"/>
            <a:ext cx="5540339" cy="4114800"/>
          </a:xfrm>
          <a:custGeom>
            <a:avLst/>
            <a:gdLst/>
            <a:ahLst/>
            <a:cxnLst/>
            <a:rect r="r" b="b" t="t" l="l"/>
            <a:pathLst>
              <a:path h="4114800" w="5540339">
                <a:moveTo>
                  <a:pt x="0" y="0"/>
                </a:moveTo>
                <a:lnTo>
                  <a:pt x="5540339" y="0"/>
                </a:lnTo>
                <a:lnTo>
                  <a:pt x="554033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28" t="0" r="-28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180312" y="8494637"/>
            <a:ext cx="5540339" cy="4114800"/>
          </a:xfrm>
          <a:custGeom>
            <a:avLst/>
            <a:gdLst/>
            <a:ahLst/>
            <a:cxnLst/>
            <a:rect r="r" b="b" t="t" l="l"/>
            <a:pathLst>
              <a:path h="4114800" w="5540339">
                <a:moveTo>
                  <a:pt x="5540339" y="0"/>
                </a:moveTo>
                <a:lnTo>
                  <a:pt x="0" y="0"/>
                </a:lnTo>
                <a:lnTo>
                  <a:pt x="0" y="4114800"/>
                </a:lnTo>
                <a:lnTo>
                  <a:pt x="5540339" y="4114800"/>
                </a:lnTo>
                <a:lnTo>
                  <a:pt x="5540339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28" t="0" r="-28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true" rot="0">
            <a:off x="14279580" y="-2839063"/>
            <a:ext cx="5540339" cy="4114800"/>
          </a:xfrm>
          <a:custGeom>
            <a:avLst/>
            <a:gdLst/>
            <a:ahLst/>
            <a:cxnLst/>
            <a:rect r="r" b="b" t="t" l="l"/>
            <a:pathLst>
              <a:path h="4114800" w="5540339">
                <a:moveTo>
                  <a:pt x="5540339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5540339" y="0"/>
                </a:lnTo>
                <a:lnTo>
                  <a:pt x="5540339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28" t="0" r="-28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true" rot="-5282141">
            <a:off x="15660705" y="-2057400"/>
            <a:ext cx="5540339" cy="4114800"/>
          </a:xfrm>
          <a:custGeom>
            <a:avLst/>
            <a:gdLst/>
            <a:ahLst/>
            <a:cxnLst/>
            <a:rect r="r" b="b" t="t" l="l"/>
            <a:pathLst>
              <a:path h="4114800" w="5540339">
                <a:moveTo>
                  <a:pt x="5540339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5540339" y="0"/>
                </a:lnTo>
                <a:lnTo>
                  <a:pt x="5540339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86" r="0" b="-86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true" rot="0">
            <a:off x="-1455720" y="-2839063"/>
            <a:ext cx="5540339" cy="4114800"/>
          </a:xfrm>
          <a:custGeom>
            <a:avLst/>
            <a:gdLst/>
            <a:ahLst/>
            <a:cxnLst/>
            <a:rect r="r" b="b" t="t" l="l"/>
            <a:pathLst>
              <a:path h="4114800" w="5540339">
                <a:moveTo>
                  <a:pt x="0" y="4114800"/>
                </a:moveTo>
                <a:lnTo>
                  <a:pt x="5540339" y="4114800"/>
                </a:lnTo>
                <a:lnTo>
                  <a:pt x="5540339" y="0"/>
                </a:lnTo>
                <a:lnTo>
                  <a:pt x="0" y="0"/>
                </a:lnTo>
                <a:lnTo>
                  <a:pt x="0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28" t="0" r="-28" b="0"/>
            </a:stretch>
          </a:blipFill>
        </p:spPr>
      </p:sp>
      <p:sp>
        <p:nvSpPr>
          <p:cNvPr name="Freeform 8" id="8"/>
          <p:cNvSpPr/>
          <p:nvPr/>
        </p:nvSpPr>
        <p:spPr>
          <a:xfrm flipH="true" flipV="false" rot="-5282141">
            <a:off x="-2770170" y="-2057400"/>
            <a:ext cx="5540339" cy="4114800"/>
          </a:xfrm>
          <a:custGeom>
            <a:avLst/>
            <a:gdLst/>
            <a:ahLst/>
            <a:cxnLst/>
            <a:rect r="r" b="b" t="t" l="l"/>
            <a:pathLst>
              <a:path h="4114800" w="5540339">
                <a:moveTo>
                  <a:pt x="5540339" y="0"/>
                </a:moveTo>
                <a:lnTo>
                  <a:pt x="0" y="0"/>
                </a:lnTo>
                <a:lnTo>
                  <a:pt x="0" y="4114800"/>
                </a:lnTo>
                <a:lnTo>
                  <a:pt x="5540339" y="4114800"/>
                </a:lnTo>
                <a:lnTo>
                  <a:pt x="5540339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86" r="0" b="-86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4233535" y="3706287"/>
            <a:ext cx="10046017" cy="5763673"/>
            <a:chOff x="0" y="0"/>
            <a:chExt cx="13394689" cy="7684897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3394689" cy="7684897"/>
            </a:xfrm>
            <a:custGeom>
              <a:avLst/>
              <a:gdLst/>
              <a:ahLst/>
              <a:cxnLst/>
              <a:rect r="r" b="b" t="t" l="l"/>
              <a:pathLst>
                <a:path h="7684897" w="13394689">
                  <a:moveTo>
                    <a:pt x="0" y="0"/>
                  </a:moveTo>
                  <a:lnTo>
                    <a:pt x="13394689" y="0"/>
                  </a:lnTo>
                  <a:lnTo>
                    <a:pt x="13394689" y="7684897"/>
                  </a:lnTo>
                  <a:lnTo>
                    <a:pt x="0" y="768489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6273" t="0" r="-6273" b="0"/>
              </a:stretch>
            </a:blipFill>
          </p:spPr>
        </p:sp>
      </p:grp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046520" y="1149417"/>
            <a:ext cx="10194961" cy="30363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68"/>
              </a:lnSpc>
            </a:pPr>
            <a:r>
              <a:rPr lang="en-US" sz="8191" b="true">
                <a:solidFill>
                  <a:srgbClr val="000000"/>
                </a:solidFill>
                <a:latin typeface="Aristotelica Pro Bold"/>
                <a:ea typeface="Aristotelica Pro Bold"/>
                <a:cs typeface="Aristotelica Pro Bold"/>
                <a:sym typeface="Aristotelica Pro Bold"/>
              </a:rPr>
              <a:t>COLLECTION FRAMEWORK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3373516" y="4624700"/>
            <a:ext cx="11540968" cy="45081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2207513" indent="-441503" lvl="4">
              <a:lnSpc>
                <a:spcPts val="5095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Aristotelica Pro"/>
                <a:ea typeface="Aristotelica Pro"/>
                <a:cs typeface="Aristotelica Pro"/>
                <a:sym typeface="Aristotelica Pro"/>
              </a:rPr>
              <a:t>Unified architecture for storing/manipulating objects</a:t>
            </a:r>
          </a:p>
          <a:p>
            <a:pPr algn="l" marL="2207513" indent="-441503" lvl="4">
              <a:lnSpc>
                <a:spcPts val="5095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Aristotelica Pro"/>
                <a:ea typeface="Aristotelica Pro"/>
                <a:cs typeface="Aristotelica Pro"/>
                <a:sym typeface="Aristotelica Pro"/>
              </a:rPr>
              <a:t>List: Ordered, allows duplicates (ArrayList, LinkedList)</a:t>
            </a:r>
          </a:p>
          <a:p>
            <a:pPr algn="l" marL="2207513" indent="-441503" lvl="4">
              <a:lnSpc>
                <a:spcPts val="5095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Aristotelica Pro"/>
                <a:ea typeface="Aristotelica Pro"/>
                <a:cs typeface="Aristotelica Pro"/>
                <a:sym typeface="Aristotelica Pro"/>
              </a:rPr>
              <a:t>Set: No duplicates (HashSet, TreeSet), Map: Key-value (HashMap, TreeMap)</a:t>
            </a:r>
          </a:p>
          <a:p>
            <a:pPr algn="l" marL="2207513" indent="-441503" lvl="4">
              <a:lnSpc>
                <a:spcPts val="5095"/>
              </a:lnSpc>
            </a:pP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2567349" y="8494637"/>
            <a:ext cx="5540339" cy="4114800"/>
          </a:xfrm>
          <a:custGeom>
            <a:avLst/>
            <a:gdLst/>
            <a:ahLst/>
            <a:cxnLst/>
            <a:rect r="r" b="b" t="t" l="l"/>
            <a:pathLst>
              <a:path h="4114800" w="5540339">
                <a:moveTo>
                  <a:pt x="0" y="0"/>
                </a:moveTo>
                <a:lnTo>
                  <a:pt x="5540339" y="0"/>
                </a:lnTo>
                <a:lnTo>
                  <a:pt x="554033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28" t="0" r="-28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false" rot="0">
            <a:off x="180312" y="8494637"/>
            <a:ext cx="5540339" cy="4114800"/>
          </a:xfrm>
          <a:custGeom>
            <a:avLst/>
            <a:gdLst/>
            <a:ahLst/>
            <a:cxnLst/>
            <a:rect r="r" b="b" t="t" l="l"/>
            <a:pathLst>
              <a:path h="4114800" w="5540339">
                <a:moveTo>
                  <a:pt x="5540339" y="0"/>
                </a:moveTo>
                <a:lnTo>
                  <a:pt x="0" y="0"/>
                </a:lnTo>
                <a:lnTo>
                  <a:pt x="0" y="4114800"/>
                </a:lnTo>
                <a:lnTo>
                  <a:pt x="5540339" y="4114800"/>
                </a:lnTo>
                <a:lnTo>
                  <a:pt x="5540339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28" t="0" r="-28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true" rot="0">
            <a:off x="14279580" y="-2839063"/>
            <a:ext cx="5540339" cy="4114800"/>
          </a:xfrm>
          <a:custGeom>
            <a:avLst/>
            <a:gdLst/>
            <a:ahLst/>
            <a:cxnLst/>
            <a:rect r="r" b="b" t="t" l="l"/>
            <a:pathLst>
              <a:path h="4114800" w="5540339">
                <a:moveTo>
                  <a:pt x="5540339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5540339" y="0"/>
                </a:lnTo>
                <a:lnTo>
                  <a:pt x="5540339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28" t="0" r="-28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true" rot="-5282141">
            <a:off x="15660705" y="-2057400"/>
            <a:ext cx="5540339" cy="4114800"/>
          </a:xfrm>
          <a:custGeom>
            <a:avLst/>
            <a:gdLst/>
            <a:ahLst/>
            <a:cxnLst/>
            <a:rect r="r" b="b" t="t" l="l"/>
            <a:pathLst>
              <a:path h="4114800" w="5540339">
                <a:moveTo>
                  <a:pt x="5540339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5540339" y="0"/>
                </a:lnTo>
                <a:lnTo>
                  <a:pt x="5540339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86" r="0" b="-86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true" rot="0">
            <a:off x="-1455720" y="-2839063"/>
            <a:ext cx="5540339" cy="4114800"/>
          </a:xfrm>
          <a:custGeom>
            <a:avLst/>
            <a:gdLst/>
            <a:ahLst/>
            <a:cxnLst/>
            <a:rect r="r" b="b" t="t" l="l"/>
            <a:pathLst>
              <a:path h="4114800" w="5540339">
                <a:moveTo>
                  <a:pt x="0" y="4114800"/>
                </a:moveTo>
                <a:lnTo>
                  <a:pt x="5540339" y="4114800"/>
                </a:lnTo>
                <a:lnTo>
                  <a:pt x="5540339" y="0"/>
                </a:lnTo>
                <a:lnTo>
                  <a:pt x="0" y="0"/>
                </a:lnTo>
                <a:lnTo>
                  <a:pt x="0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28" t="0" r="-28" b="0"/>
            </a:stretch>
          </a:blipFill>
        </p:spPr>
      </p:sp>
      <p:sp>
        <p:nvSpPr>
          <p:cNvPr name="Freeform 9" id="9"/>
          <p:cNvSpPr/>
          <p:nvPr/>
        </p:nvSpPr>
        <p:spPr>
          <a:xfrm flipH="true" flipV="false" rot="-5282141">
            <a:off x="-2770170" y="-2057400"/>
            <a:ext cx="5540339" cy="4114800"/>
          </a:xfrm>
          <a:custGeom>
            <a:avLst/>
            <a:gdLst/>
            <a:ahLst/>
            <a:cxnLst/>
            <a:rect r="r" b="b" t="t" l="l"/>
            <a:pathLst>
              <a:path h="4114800" w="5540339">
                <a:moveTo>
                  <a:pt x="5540339" y="0"/>
                </a:moveTo>
                <a:lnTo>
                  <a:pt x="0" y="0"/>
                </a:lnTo>
                <a:lnTo>
                  <a:pt x="0" y="4114800"/>
                </a:lnTo>
                <a:lnTo>
                  <a:pt x="5540339" y="4114800"/>
                </a:lnTo>
                <a:lnTo>
                  <a:pt x="5540339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86" r="0" b="-86"/>
            </a:stretch>
          </a:blipFill>
        </p:spPr>
      </p: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875411" y="932837"/>
            <a:ext cx="8537178" cy="15856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68"/>
              </a:lnSpc>
            </a:pPr>
            <a:r>
              <a:rPr lang="en-US" sz="8191" b="true">
                <a:solidFill>
                  <a:srgbClr val="000000"/>
                </a:solidFill>
                <a:latin typeface="Aristotelica Pro Bold"/>
                <a:ea typeface="Aristotelica Pro Bold"/>
                <a:cs typeface="Aristotelica Pro Bold"/>
                <a:sym typeface="Aristotelica Pro Bold"/>
              </a:rPr>
              <a:t>SERVLET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3406489" y="3185808"/>
            <a:ext cx="10873091" cy="45081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2207513" indent="-441503" lvl="4">
              <a:lnSpc>
                <a:spcPts val="5095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Aristotelica Pro"/>
                <a:ea typeface="Aristotelica Pro"/>
                <a:cs typeface="Aristotelica Pro"/>
                <a:sym typeface="Aristotelica Pro"/>
              </a:rPr>
              <a:t>Java class that handles HTTP requests/responses</a:t>
            </a:r>
          </a:p>
          <a:p>
            <a:pPr algn="l" marL="2207513" indent="-441503" lvl="4">
              <a:lnSpc>
                <a:spcPts val="5095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Aristotelica Pro"/>
                <a:ea typeface="Aristotelica Pro"/>
                <a:cs typeface="Aristotelica Pro"/>
                <a:sym typeface="Aristotelica Pro"/>
              </a:rPr>
              <a:t>Lifecycle: init(), service(), destroy()</a:t>
            </a:r>
          </a:p>
          <a:p>
            <a:pPr algn="l" marL="2207513" indent="-441503" lvl="4">
              <a:lnSpc>
                <a:spcPts val="5095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Aristotelica Pro"/>
                <a:ea typeface="Aristotelica Pro"/>
                <a:cs typeface="Aristotelica Pro"/>
                <a:sym typeface="Aristotelica Pro"/>
              </a:rPr>
              <a:t>Uses web.xml or annotations (@WebServlet)</a:t>
            </a:r>
          </a:p>
          <a:p>
            <a:pPr algn="l" marL="2207513" indent="-441503" lvl="4">
              <a:lnSpc>
                <a:spcPts val="5095"/>
              </a:lnSpc>
            </a:pPr>
          </a:p>
          <a:p>
            <a:pPr algn="l" marL="2207513" indent="-441503" lvl="4">
              <a:lnSpc>
                <a:spcPts val="5095"/>
              </a:lnSpc>
            </a:pP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2567349" y="8494637"/>
            <a:ext cx="5540339" cy="4114800"/>
          </a:xfrm>
          <a:custGeom>
            <a:avLst/>
            <a:gdLst/>
            <a:ahLst/>
            <a:cxnLst/>
            <a:rect r="r" b="b" t="t" l="l"/>
            <a:pathLst>
              <a:path h="4114800" w="5540339">
                <a:moveTo>
                  <a:pt x="0" y="0"/>
                </a:moveTo>
                <a:lnTo>
                  <a:pt x="5540339" y="0"/>
                </a:lnTo>
                <a:lnTo>
                  <a:pt x="554033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28" t="0" r="-28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false" rot="0">
            <a:off x="180312" y="8494637"/>
            <a:ext cx="5540339" cy="4114800"/>
          </a:xfrm>
          <a:custGeom>
            <a:avLst/>
            <a:gdLst/>
            <a:ahLst/>
            <a:cxnLst/>
            <a:rect r="r" b="b" t="t" l="l"/>
            <a:pathLst>
              <a:path h="4114800" w="5540339">
                <a:moveTo>
                  <a:pt x="5540339" y="0"/>
                </a:moveTo>
                <a:lnTo>
                  <a:pt x="0" y="0"/>
                </a:lnTo>
                <a:lnTo>
                  <a:pt x="0" y="4114800"/>
                </a:lnTo>
                <a:lnTo>
                  <a:pt x="5540339" y="4114800"/>
                </a:lnTo>
                <a:lnTo>
                  <a:pt x="5540339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28" t="0" r="-28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true" rot="0">
            <a:off x="14279580" y="-2839063"/>
            <a:ext cx="5540339" cy="4114800"/>
          </a:xfrm>
          <a:custGeom>
            <a:avLst/>
            <a:gdLst/>
            <a:ahLst/>
            <a:cxnLst/>
            <a:rect r="r" b="b" t="t" l="l"/>
            <a:pathLst>
              <a:path h="4114800" w="5540339">
                <a:moveTo>
                  <a:pt x="5540339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5540339" y="0"/>
                </a:lnTo>
                <a:lnTo>
                  <a:pt x="5540339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28" t="0" r="-28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true" rot="-5282141">
            <a:off x="15660705" y="-2057400"/>
            <a:ext cx="5540339" cy="4114800"/>
          </a:xfrm>
          <a:custGeom>
            <a:avLst/>
            <a:gdLst/>
            <a:ahLst/>
            <a:cxnLst/>
            <a:rect r="r" b="b" t="t" l="l"/>
            <a:pathLst>
              <a:path h="4114800" w="5540339">
                <a:moveTo>
                  <a:pt x="5540339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5540339" y="0"/>
                </a:lnTo>
                <a:lnTo>
                  <a:pt x="5540339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86" r="0" b="-86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true" rot="0">
            <a:off x="-1455720" y="-2839063"/>
            <a:ext cx="5540339" cy="4114800"/>
          </a:xfrm>
          <a:custGeom>
            <a:avLst/>
            <a:gdLst/>
            <a:ahLst/>
            <a:cxnLst/>
            <a:rect r="r" b="b" t="t" l="l"/>
            <a:pathLst>
              <a:path h="4114800" w="5540339">
                <a:moveTo>
                  <a:pt x="0" y="4114800"/>
                </a:moveTo>
                <a:lnTo>
                  <a:pt x="5540339" y="4114800"/>
                </a:lnTo>
                <a:lnTo>
                  <a:pt x="5540339" y="0"/>
                </a:lnTo>
                <a:lnTo>
                  <a:pt x="0" y="0"/>
                </a:lnTo>
                <a:lnTo>
                  <a:pt x="0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28" t="0" r="-28" b="0"/>
            </a:stretch>
          </a:blipFill>
        </p:spPr>
      </p:sp>
      <p:sp>
        <p:nvSpPr>
          <p:cNvPr name="Freeform 9" id="9"/>
          <p:cNvSpPr/>
          <p:nvPr/>
        </p:nvSpPr>
        <p:spPr>
          <a:xfrm flipH="true" flipV="false" rot="-5282141">
            <a:off x="-2770170" y="-2057400"/>
            <a:ext cx="5540339" cy="4114800"/>
          </a:xfrm>
          <a:custGeom>
            <a:avLst/>
            <a:gdLst/>
            <a:ahLst/>
            <a:cxnLst/>
            <a:rect r="r" b="b" t="t" l="l"/>
            <a:pathLst>
              <a:path h="4114800" w="5540339">
                <a:moveTo>
                  <a:pt x="5540339" y="0"/>
                </a:moveTo>
                <a:lnTo>
                  <a:pt x="0" y="0"/>
                </a:lnTo>
                <a:lnTo>
                  <a:pt x="0" y="4114800"/>
                </a:lnTo>
                <a:lnTo>
                  <a:pt x="5540339" y="4114800"/>
                </a:lnTo>
                <a:lnTo>
                  <a:pt x="5540339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86" r="0" b="-86"/>
            </a:stretch>
          </a:blipFill>
        </p:spPr>
      </p:sp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875411" y="932837"/>
            <a:ext cx="8537178" cy="15856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68"/>
              </a:lnSpc>
            </a:pPr>
            <a:r>
              <a:rPr lang="en-US" sz="8191" b="true">
                <a:solidFill>
                  <a:srgbClr val="000000"/>
                </a:solidFill>
                <a:latin typeface="Aristotelica Pro Bold"/>
                <a:ea typeface="Aristotelica Pro Bold"/>
                <a:cs typeface="Aristotelica Pro Bold"/>
                <a:sym typeface="Aristotelica Pro Bold"/>
              </a:rPr>
              <a:t>SERVLET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-253263" y="3001228"/>
            <a:ext cx="7294612" cy="45081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95"/>
              </a:lnSpc>
            </a:pPr>
          </a:p>
          <a:p>
            <a:pPr algn="l" marL="2207264" indent="-441453" lvl="4">
              <a:lnSpc>
                <a:spcPts val="5095"/>
              </a:lnSpc>
              <a:buFont typeface="Arial"/>
              <a:buChar char="•"/>
            </a:pPr>
            <a:r>
              <a:rPr lang="en-US" sz="3639">
                <a:solidFill>
                  <a:srgbClr val="000000"/>
                </a:solidFill>
                <a:latin typeface="Aristotelica Pro"/>
                <a:ea typeface="Aristotelica Pro"/>
                <a:cs typeface="Aristotelica Pro"/>
                <a:sym typeface="Aristotelica Pro"/>
              </a:rPr>
              <a:t>Handles form data via doGet() or doPost()</a:t>
            </a:r>
          </a:p>
          <a:p>
            <a:pPr algn="l" marL="2207264" indent="-441453" lvl="4">
              <a:lnSpc>
                <a:spcPts val="5095"/>
              </a:lnSpc>
              <a:buFont typeface="Arial"/>
              <a:buChar char="•"/>
            </a:pPr>
            <a:r>
              <a:rPr lang="en-US" sz="3639">
                <a:solidFill>
                  <a:srgbClr val="000000"/>
                </a:solidFill>
                <a:latin typeface="Aristotelica Pro"/>
                <a:ea typeface="Aristotelica Pro"/>
                <a:cs typeface="Aristotelica Pro"/>
                <a:sym typeface="Aristotelica Pro"/>
              </a:rPr>
              <a:t>Access request data: request.getParameter("name")</a:t>
            </a:r>
          </a:p>
          <a:p>
            <a:pPr algn="l" marL="2207264" indent="-441453" lvl="4">
              <a:lnSpc>
                <a:spcPts val="5095"/>
              </a:lnSpc>
            </a:pP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2567349" y="8494637"/>
            <a:ext cx="5540339" cy="4114800"/>
          </a:xfrm>
          <a:custGeom>
            <a:avLst/>
            <a:gdLst/>
            <a:ahLst/>
            <a:cxnLst/>
            <a:rect r="r" b="b" t="t" l="l"/>
            <a:pathLst>
              <a:path h="4114800" w="5540339">
                <a:moveTo>
                  <a:pt x="0" y="0"/>
                </a:moveTo>
                <a:lnTo>
                  <a:pt x="5540339" y="0"/>
                </a:lnTo>
                <a:lnTo>
                  <a:pt x="554033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28" t="0" r="-28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false" rot="0">
            <a:off x="180312" y="8494637"/>
            <a:ext cx="5540339" cy="4114800"/>
          </a:xfrm>
          <a:custGeom>
            <a:avLst/>
            <a:gdLst/>
            <a:ahLst/>
            <a:cxnLst/>
            <a:rect r="r" b="b" t="t" l="l"/>
            <a:pathLst>
              <a:path h="4114800" w="5540339">
                <a:moveTo>
                  <a:pt x="5540339" y="0"/>
                </a:moveTo>
                <a:lnTo>
                  <a:pt x="0" y="0"/>
                </a:lnTo>
                <a:lnTo>
                  <a:pt x="0" y="4114800"/>
                </a:lnTo>
                <a:lnTo>
                  <a:pt x="5540339" y="4114800"/>
                </a:lnTo>
                <a:lnTo>
                  <a:pt x="5540339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28" t="0" r="-28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true" rot="0">
            <a:off x="14279580" y="-2839063"/>
            <a:ext cx="5540339" cy="4114800"/>
          </a:xfrm>
          <a:custGeom>
            <a:avLst/>
            <a:gdLst/>
            <a:ahLst/>
            <a:cxnLst/>
            <a:rect r="r" b="b" t="t" l="l"/>
            <a:pathLst>
              <a:path h="4114800" w="5540339">
                <a:moveTo>
                  <a:pt x="5540339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5540339" y="0"/>
                </a:lnTo>
                <a:lnTo>
                  <a:pt x="5540339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28" t="0" r="-28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true" rot="-5282141">
            <a:off x="15660705" y="-2057400"/>
            <a:ext cx="5540339" cy="4114800"/>
          </a:xfrm>
          <a:custGeom>
            <a:avLst/>
            <a:gdLst/>
            <a:ahLst/>
            <a:cxnLst/>
            <a:rect r="r" b="b" t="t" l="l"/>
            <a:pathLst>
              <a:path h="4114800" w="5540339">
                <a:moveTo>
                  <a:pt x="5540339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5540339" y="0"/>
                </a:lnTo>
                <a:lnTo>
                  <a:pt x="5540339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86" r="0" b="-86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true" rot="0">
            <a:off x="-1455720" y="-2839063"/>
            <a:ext cx="5540339" cy="4114800"/>
          </a:xfrm>
          <a:custGeom>
            <a:avLst/>
            <a:gdLst/>
            <a:ahLst/>
            <a:cxnLst/>
            <a:rect r="r" b="b" t="t" l="l"/>
            <a:pathLst>
              <a:path h="4114800" w="5540339">
                <a:moveTo>
                  <a:pt x="0" y="4114800"/>
                </a:moveTo>
                <a:lnTo>
                  <a:pt x="5540339" y="4114800"/>
                </a:lnTo>
                <a:lnTo>
                  <a:pt x="5540339" y="0"/>
                </a:lnTo>
                <a:lnTo>
                  <a:pt x="0" y="0"/>
                </a:lnTo>
                <a:lnTo>
                  <a:pt x="0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28" t="0" r="-28" b="0"/>
            </a:stretch>
          </a:blipFill>
        </p:spPr>
      </p:sp>
      <p:sp>
        <p:nvSpPr>
          <p:cNvPr name="Freeform 9" id="9"/>
          <p:cNvSpPr/>
          <p:nvPr/>
        </p:nvSpPr>
        <p:spPr>
          <a:xfrm flipH="true" flipV="false" rot="-5282141">
            <a:off x="-2770170" y="-2057400"/>
            <a:ext cx="5540339" cy="4114800"/>
          </a:xfrm>
          <a:custGeom>
            <a:avLst/>
            <a:gdLst/>
            <a:ahLst/>
            <a:cxnLst/>
            <a:rect r="r" b="b" t="t" l="l"/>
            <a:pathLst>
              <a:path h="4114800" w="5540339">
                <a:moveTo>
                  <a:pt x="5540339" y="0"/>
                </a:moveTo>
                <a:lnTo>
                  <a:pt x="0" y="0"/>
                </a:lnTo>
                <a:lnTo>
                  <a:pt x="0" y="4114800"/>
                </a:lnTo>
                <a:lnTo>
                  <a:pt x="5540339" y="4114800"/>
                </a:lnTo>
                <a:lnTo>
                  <a:pt x="5540339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86" r="0" b="-86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7977766" y="3134578"/>
            <a:ext cx="10869614" cy="4743907"/>
            <a:chOff x="0" y="0"/>
            <a:chExt cx="14492818" cy="6325209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4492860" cy="6325235"/>
            </a:xfrm>
            <a:custGeom>
              <a:avLst/>
              <a:gdLst/>
              <a:ahLst/>
              <a:cxnLst/>
              <a:rect r="r" b="b" t="t" l="l"/>
              <a:pathLst>
                <a:path h="6325235" w="14492860">
                  <a:moveTo>
                    <a:pt x="0" y="0"/>
                  </a:moveTo>
                  <a:lnTo>
                    <a:pt x="14492860" y="0"/>
                  </a:lnTo>
                  <a:lnTo>
                    <a:pt x="14492860" y="6325235"/>
                  </a:lnTo>
                  <a:lnTo>
                    <a:pt x="0" y="632523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4348" t="0" r="-4348" b="0"/>
              </a:stretch>
            </a:blipFill>
          </p:spPr>
        </p:sp>
      </p:grpSp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946773" y="932837"/>
            <a:ext cx="8537178" cy="15856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68"/>
              </a:lnSpc>
            </a:pPr>
            <a:r>
              <a:rPr lang="en-US" sz="8191" b="true">
                <a:solidFill>
                  <a:srgbClr val="000000"/>
                </a:solidFill>
                <a:latin typeface="Aristotelica Pro Bold"/>
                <a:ea typeface="Aristotelica Pro Bold"/>
                <a:cs typeface="Aristotelica Pro Bold"/>
                <a:sym typeface="Aristotelica Pro Bold"/>
              </a:rPr>
              <a:t>JSP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2950481" y="2705713"/>
            <a:ext cx="10873091" cy="64226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2207513" indent="-441503" lvl="4">
              <a:lnSpc>
                <a:spcPts val="5095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Aristotelica Pro"/>
                <a:ea typeface="Aristotelica Pro"/>
                <a:cs typeface="Aristotelica Pro"/>
                <a:sym typeface="Aristotelica Pro"/>
              </a:rPr>
              <a:t>Java + HTML for dynamic content generation</a:t>
            </a:r>
          </a:p>
          <a:p>
            <a:pPr algn="l" marL="2207513" indent="-441503" lvl="4">
              <a:lnSpc>
                <a:spcPts val="5095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Aristotelica Pro"/>
                <a:ea typeface="Aristotelica Pro"/>
                <a:cs typeface="Aristotelica Pro"/>
                <a:sym typeface="Aristotelica Pro"/>
              </a:rPr>
              <a:t>Lifecycle: Translation → Compilation → Execution</a:t>
            </a:r>
          </a:p>
          <a:p>
            <a:pPr algn="l" marL="2207513" indent="-441503" lvl="4">
              <a:lnSpc>
                <a:spcPts val="5095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Aristotelica Pro"/>
                <a:ea typeface="Aristotelica Pro"/>
                <a:cs typeface="Aristotelica Pro"/>
                <a:sym typeface="Aristotelica Pro"/>
              </a:rPr>
              <a:t>Implicit Objects: request, response, session, application, out</a:t>
            </a:r>
          </a:p>
          <a:p>
            <a:pPr algn="l" marL="2207513" indent="-441503" lvl="4">
              <a:lnSpc>
                <a:spcPts val="5095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Aristotelica Pro"/>
                <a:ea typeface="Aristotelica Pro"/>
                <a:cs typeface="Aristotelica Pro"/>
                <a:sym typeface="Aristotelica Pro"/>
              </a:rPr>
              <a:t>Ideal for view layer in MVC</a:t>
            </a:r>
          </a:p>
          <a:p>
            <a:pPr algn="l" marL="2207513" indent="-441503" lvl="4">
              <a:lnSpc>
                <a:spcPts val="5095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Aristotelica Pro"/>
                <a:ea typeface="Aristotelica Pro"/>
                <a:cs typeface="Aristotelica Pro"/>
                <a:sym typeface="Aristotelica Pro"/>
              </a:rPr>
              <a:t>Supports JSTL &amp; Expression Language (EL)</a:t>
            </a:r>
          </a:p>
          <a:p>
            <a:pPr algn="l" marL="2207513" indent="-441503" lvl="4">
              <a:lnSpc>
                <a:spcPts val="5095"/>
              </a:lnSpc>
            </a:pP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2567349" y="8494637"/>
            <a:ext cx="5540339" cy="4114800"/>
          </a:xfrm>
          <a:custGeom>
            <a:avLst/>
            <a:gdLst/>
            <a:ahLst/>
            <a:cxnLst/>
            <a:rect r="r" b="b" t="t" l="l"/>
            <a:pathLst>
              <a:path h="4114800" w="5540339">
                <a:moveTo>
                  <a:pt x="0" y="0"/>
                </a:moveTo>
                <a:lnTo>
                  <a:pt x="5540339" y="0"/>
                </a:lnTo>
                <a:lnTo>
                  <a:pt x="554033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28" t="0" r="-28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false" rot="0">
            <a:off x="180312" y="8494637"/>
            <a:ext cx="5540339" cy="4114800"/>
          </a:xfrm>
          <a:custGeom>
            <a:avLst/>
            <a:gdLst/>
            <a:ahLst/>
            <a:cxnLst/>
            <a:rect r="r" b="b" t="t" l="l"/>
            <a:pathLst>
              <a:path h="4114800" w="5540339">
                <a:moveTo>
                  <a:pt x="5540339" y="0"/>
                </a:moveTo>
                <a:lnTo>
                  <a:pt x="0" y="0"/>
                </a:lnTo>
                <a:lnTo>
                  <a:pt x="0" y="4114800"/>
                </a:lnTo>
                <a:lnTo>
                  <a:pt x="5540339" y="4114800"/>
                </a:lnTo>
                <a:lnTo>
                  <a:pt x="5540339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28" t="0" r="-28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true" rot="0">
            <a:off x="14279580" y="-2839063"/>
            <a:ext cx="5540339" cy="4114800"/>
          </a:xfrm>
          <a:custGeom>
            <a:avLst/>
            <a:gdLst/>
            <a:ahLst/>
            <a:cxnLst/>
            <a:rect r="r" b="b" t="t" l="l"/>
            <a:pathLst>
              <a:path h="4114800" w="5540339">
                <a:moveTo>
                  <a:pt x="5540339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5540339" y="0"/>
                </a:lnTo>
                <a:lnTo>
                  <a:pt x="5540339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28" t="0" r="-28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true" rot="-5282141">
            <a:off x="15660705" y="-2057400"/>
            <a:ext cx="5540339" cy="4114800"/>
          </a:xfrm>
          <a:custGeom>
            <a:avLst/>
            <a:gdLst/>
            <a:ahLst/>
            <a:cxnLst/>
            <a:rect r="r" b="b" t="t" l="l"/>
            <a:pathLst>
              <a:path h="4114800" w="5540339">
                <a:moveTo>
                  <a:pt x="5540339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5540339" y="0"/>
                </a:lnTo>
                <a:lnTo>
                  <a:pt x="5540339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86" r="0" b="-86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true" rot="0">
            <a:off x="-1455720" y="-2839063"/>
            <a:ext cx="5540339" cy="4114800"/>
          </a:xfrm>
          <a:custGeom>
            <a:avLst/>
            <a:gdLst/>
            <a:ahLst/>
            <a:cxnLst/>
            <a:rect r="r" b="b" t="t" l="l"/>
            <a:pathLst>
              <a:path h="4114800" w="5540339">
                <a:moveTo>
                  <a:pt x="0" y="4114800"/>
                </a:moveTo>
                <a:lnTo>
                  <a:pt x="5540339" y="4114800"/>
                </a:lnTo>
                <a:lnTo>
                  <a:pt x="5540339" y="0"/>
                </a:lnTo>
                <a:lnTo>
                  <a:pt x="0" y="0"/>
                </a:lnTo>
                <a:lnTo>
                  <a:pt x="0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28" t="0" r="-28" b="0"/>
            </a:stretch>
          </a:blipFill>
        </p:spPr>
      </p:sp>
      <p:sp>
        <p:nvSpPr>
          <p:cNvPr name="Freeform 9" id="9"/>
          <p:cNvSpPr/>
          <p:nvPr/>
        </p:nvSpPr>
        <p:spPr>
          <a:xfrm flipH="true" flipV="false" rot="-5282141">
            <a:off x="-2770170" y="-2057400"/>
            <a:ext cx="5540339" cy="4114800"/>
          </a:xfrm>
          <a:custGeom>
            <a:avLst/>
            <a:gdLst/>
            <a:ahLst/>
            <a:cxnLst/>
            <a:rect r="r" b="b" t="t" l="l"/>
            <a:pathLst>
              <a:path h="4114800" w="5540339">
                <a:moveTo>
                  <a:pt x="5540339" y="0"/>
                </a:moveTo>
                <a:lnTo>
                  <a:pt x="0" y="0"/>
                </a:lnTo>
                <a:lnTo>
                  <a:pt x="0" y="4114800"/>
                </a:lnTo>
                <a:lnTo>
                  <a:pt x="5540339" y="4114800"/>
                </a:lnTo>
                <a:lnTo>
                  <a:pt x="5540339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86" r="0" b="-86"/>
            </a:stretch>
          </a:blipFill>
        </p:spPr>
      </p:sp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046520" y="1149417"/>
            <a:ext cx="10194961" cy="15856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68"/>
              </a:lnSpc>
            </a:pPr>
            <a:r>
              <a:rPr lang="en-US" sz="8191" b="true">
                <a:solidFill>
                  <a:srgbClr val="000000"/>
                </a:solidFill>
                <a:latin typeface="Aristotelica Pro Bold"/>
                <a:ea typeface="Aristotelica Pro Bold"/>
                <a:cs typeface="Aristotelica Pro Bold"/>
                <a:sym typeface="Aristotelica Pro Bold"/>
              </a:rPr>
              <a:t>SESSION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3373516" y="3348350"/>
            <a:ext cx="11540968" cy="51462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2207513" indent="-441503" lvl="4">
              <a:lnSpc>
                <a:spcPts val="5095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Aristotelica Pro"/>
                <a:ea typeface="Aristotelica Pro"/>
                <a:cs typeface="Aristotelica Pro"/>
                <a:sym typeface="Aristotelica Pro"/>
              </a:rPr>
              <a:t>Maintains user state across requests</a:t>
            </a:r>
          </a:p>
          <a:p>
            <a:pPr algn="l" marL="2207513" indent="-441503" lvl="4">
              <a:lnSpc>
                <a:spcPts val="5095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Aristotelica Pro"/>
                <a:ea typeface="Aristotelica Pro"/>
                <a:cs typeface="Aristotelica Pro"/>
                <a:sym typeface="Aristotelica Pro"/>
              </a:rPr>
              <a:t>Managed using HttpSession object</a:t>
            </a:r>
          </a:p>
          <a:p>
            <a:pPr algn="l" marL="2207513" indent="-441503" lvl="4">
              <a:lnSpc>
                <a:spcPts val="5095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Aristotelica Pro"/>
                <a:ea typeface="Aristotelica Pro"/>
                <a:cs typeface="Aristotelica Pro"/>
                <a:sym typeface="Aristotelica Pro"/>
              </a:rPr>
              <a:t>Methods: setAttribute(), getAttribute(), invalidate()</a:t>
            </a:r>
          </a:p>
          <a:p>
            <a:pPr algn="l" marL="2207513" indent="-441503" lvl="4">
              <a:lnSpc>
                <a:spcPts val="5095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Aristotelica Pro"/>
                <a:ea typeface="Aristotelica Pro"/>
                <a:cs typeface="Aristotelica Pro"/>
                <a:sym typeface="Aristotelica Pro"/>
              </a:rPr>
              <a:t>Session is server-side and temporary</a:t>
            </a:r>
          </a:p>
          <a:p>
            <a:pPr algn="l" marL="2207513" indent="-441503" lvl="4">
              <a:lnSpc>
                <a:spcPts val="5095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Aristotelica Pro"/>
                <a:ea typeface="Aristotelica Pro"/>
                <a:cs typeface="Aristotelica Pro"/>
                <a:sym typeface="Aristotelica Pro"/>
              </a:rPr>
              <a:t>Can store user data like name, ID, preferences</a:t>
            </a:r>
          </a:p>
          <a:p>
            <a:pPr algn="l" marL="2207513" indent="-441503" lvl="4">
              <a:lnSpc>
                <a:spcPts val="5095"/>
              </a:lnSpc>
            </a:pP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2567349" y="8494637"/>
            <a:ext cx="5540339" cy="4114800"/>
          </a:xfrm>
          <a:custGeom>
            <a:avLst/>
            <a:gdLst/>
            <a:ahLst/>
            <a:cxnLst/>
            <a:rect r="r" b="b" t="t" l="l"/>
            <a:pathLst>
              <a:path h="4114800" w="5540339">
                <a:moveTo>
                  <a:pt x="0" y="0"/>
                </a:moveTo>
                <a:lnTo>
                  <a:pt x="5540339" y="0"/>
                </a:lnTo>
                <a:lnTo>
                  <a:pt x="554033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28" t="0" r="-28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false" rot="0">
            <a:off x="180312" y="8494637"/>
            <a:ext cx="5540339" cy="4114800"/>
          </a:xfrm>
          <a:custGeom>
            <a:avLst/>
            <a:gdLst/>
            <a:ahLst/>
            <a:cxnLst/>
            <a:rect r="r" b="b" t="t" l="l"/>
            <a:pathLst>
              <a:path h="4114800" w="5540339">
                <a:moveTo>
                  <a:pt x="5540339" y="0"/>
                </a:moveTo>
                <a:lnTo>
                  <a:pt x="0" y="0"/>
                </a:lnTo>
                <a:lnTo>
                  <a:pt x="0" y="4114800"/>
                </a:lnTo>
                <a:lnTo>
                  <a:pt x="5540339" y="4114800"/>
                </a:lnTo>
                <a:lnTo>
                  <a:pt x="5540339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28" t="0" r="-28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true" rot="0">
            <a:off x="14279580" y="-2839063"/>
            <a:ext cx="5540339" cy="4114800"/>
          </a:xfrm>
          <a:custGeom>
            <a:avLst/>
            <a:gdLst/>
            <a:ahLst/>
            <a:cxnLst/>
            <a:rect r="r" b="b" t="t" l="l"/>
            <a:pathLst>
              <a:path h="4114800" w="5540339">
                <a:moveTo>
                  <a:pt x="5540339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5540339" y="0"/>
                </a:lnTo>
                <a:lnTo>
                  <a:pt x="5540339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28" t="0" r="-28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true" rot="-5282141">
            <a:off x="15660705" y="-2057400"/>
            <a:ext cx="5540339" cy="4114800"/>
          </a:xfrm>
          <a:custGeom>
            <a:avLst/>
            <a:gdLst/>
            <a:ahLst/>
            <a:cxnLst/>
            <a:rect r="r" b="b" t="t" l="l"/>
            <a:pathLst>
              <a:path h="4114800" w="5540339">
                <a:moveTo>
                  <a:pt x="5540339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5540339" y="0"/>
                </a:lnTo>
                <a:lnTo>
                  <a:pt x="5540339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86" r="0" b="-86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true" rot="0">
            <a:off x="-1455720" y="-2839063"/>
            <a:ext cx="5540339" cy="4114800"/>
          </a:xfrm>
          <a:custGeom>
            <a:avLst/>
            <a:gdLst/>
            <a:ahLst/>
            <a:cxnLst/>
            <a:rect r="r" b="b" t="t" l="l"/>
            <a:pathLst>
              <a:path h="4114800" w="5540339">
                <a:moveTo>
                  <a:pt x="0" y="4114800"/>
                </a:moveTo>
                <a:lnTo>
                  <a:pt x="5540339" y="4114800"/>
                </a:lnTo>
                <a:lnTo>
                  <a:pt x="5540339" y="0"/>
                </a:lnTo>
                <a:lnTo>
                  <a:pt x="0" y="0"/>
                </a:lnTo>
                <a:lnTo>
                  <a:pt x="0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28" t="0" r="-28" b="0"/>
            </a:stretch>
          </a:blipFill>
        </p:spPr>
      </p:sp>
      <p:sp>
        <p:nvSpPr>
          <p:cNvPr name="Freeform 9" id="9"/>
          <p:cNvSpPr/>
          <p:nvPr/>
        </p:nvSpPr>
        <p:spPr>
          <a:xfrm flipH="true" flipV="false" rot="-5282141">
            <a:off x="-2770170" y="-2057400"/>
            <a:ext cx="5540339" cy="4114800"/>
          </a:xfrm>
          <a:custGeom>
            <a:avLst/>
            <a:gdLst/>
            <a:ahLst/>
            <a:cxnLst/>
            <a:rect r="r" b="b" t="t" l="l"/>
            <a:pathLst>
              <a:path h="4114800" w="5540339">
                <a:moveTo>
                  <a:pt x="5540339" y="0"/>
                </a:moveTo>
                <a:lnTo>
                  <a:pt x="0" y="0"/>
                </a:lnTo>
                <a:lnTo>
                  <a:pt x="0" y="4114800"/>
                </a:lnTo>
                <a:lnTo>
                  <a:pt x="5540339" y="4114800"/>
                </a:lnTo>
                <a:lnTo>
                  <a:pt x="5540339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86" r="0" b="-86"/>
            </a:stretch>
          </a:blipFill>
        </p:spPr>
      </p:sp>
    </p:spTree>
  </p:cSld>
  <p:clrMapOvr>
    <a:masterClrMapping/>
  </p:clrMapOvr>
</p:sld>
</file>

<file path=ppt/slides/slide2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046520" y="1149417"/>
            <a:ext cx="10194961" cy="15856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68"/>
              </a:lnSpc>
            </a:pPr>
            <a:r>
              <a:rPr lang="en-US" sz="8191" b="true">
                <a:solidFill>
                  <a:srgbClr val="000000"/>
                </a:solidFill>
                <a:latin typeface="Aristotelica Pro Bold"/>
                <a:ea typeface="Aristotelica Pro Bold"/>
                <a:cs typeface="Aristotelica Pro Bold"/>
                <a:sym typeface="Aristotelica Pro Bold"/>
              </a:rPr>
              <a:t>COOKIES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3373516" y="3348350"/>
            <a:ext cx="11540968" cy="45081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2207513" indent="-441503" lvl="4">
              <a:lnSpc>
                <a:spcPts val="5095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Aristotelica Pro"/>
                <a:ea typeface="Aristotelica Pro"/>
                <a:cs typeface="Aristotelica Pro"/>
                <a:sym typeface="Aristotelica Pro"/>
              </a:rPr>
              <a:t>Small files stored on client browser</a:t>
            </a:r>
          </a:p>
          <a:p>
            <a:pPr algn="l" marL="2207513" indent="-441503" lvl="4">
              <a:lnSpc>
                <a:spcPts val="5095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Aristotelica Pro"/>
                <a:ea typeface="Aristotelica Pro"/>
                <a:cs typeface="Aristotelica Pro"/>
                <a:sym typeface="Aristotelica Pro"/>
              </a:rPr>
              <a:t>Used for remembering user login/info</a:t>
            </a:r>
          </a:p>
          <a:p>
            <a:pPr algn="l" marL="2207513" indent="-441503" lvl="4">
              <a:lnSpc>
                <a:spcPts val="5095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Aristotelica Pro"/>
                <a:ea typeface="Aristotelica Pro"/>
                <a:cs typeface="Aristotelica Pro"/>
                <a:sym typeface="Aristotelica Pro"/>
              </a:rPr>
              <a:t>Created with Cookie class and added via response.addCookie()</a:t>
            </a:r>
          </a:p>
          <a:p>
            <a:pPr algn="l" marL="2207513" indent="-441503" lvl="4">
              <a:lnSpc>
                <a:spcPts val="5095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Aristotelica Pro"/>
                <a:ea typeface="Aristotelica Pro"/>
                <a:cs typeface="Aristotelica Pro"/>
                <a:sym typeface="Aristotelica Pro"/>
              </a:rPr>
              <a:t>Read using request.getCookies()</a:t>
            </a:r>
          </a:p>
          <a:p>
            <a:pPr algn="l" marL="2207513" indent="-441503" lvl="4">
              <a:lnSpc>
                <a:spcPts val="5095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Aristotelica Pro"/>
                <a:ea typeface="Aristotelica Pro"/>
                <a:cs typeface="Aristotelica Pro"/>
                <a:sym typeface="Aristotelica Pro"/>
              </a:rPr>
              <a:t>Used when client-side persistence is required</a:t>
            </a:r>
          </a:p>
          <a:p>
            <a:pPr algn="l" marL="2207513" indent="-441503" lvl="4">
              <a:lnSpc>
                <a:spcPts val="5095"/>
              </a:lnSpc>
            </a:pP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2567349" y="8494637"/>
            <a:ext cx="5540339" cy="4114800"/>
          </a:xfrm>
          <a:custGeom>
            <a:avLst/>
            <a:gdLst/>
            <a:ahLst/>
            <a:cxnLst/>
            <a:rect r="r" b="b" t="t" l="l"/>
            <a:pathLst>
              <a:path h="4114800" w="5540339">
                <a:moveTo>
                  <a:pt x="0" y="0"/>
                </a:moveTo>
                <a:lnTo>
                  <a:pt x="5540339" y="0"/>
                </a:lnTo>
                <a:lnTo>
                  <a:pt x="554033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28" t="0" r="-28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false" rot="0">
            <a:off x="180312" y="8494637"/>
            <a:ext cx="5540339" cy="4114800"/>
          </a:xfrm>
          <a:custGeom>
            <a:avLst/>
            <a:gdLst/>
            <a:ahLst/>
            <a:cxnLst/>
            <a:rect r="r" b="b" t="t" l="l"/>
            <a:pathLst>
              <a:path h="4114800" w="5540339">
                <a:moveTo>
                  <a:pt x="5540339" y="0"/>
                </a:moveTo>
                <a:lnTo>
                  <a:pt x="0" y="0"/>
                </a:lnTo>
                <a:lnTo>
                  <a:pt x="0" y="4114800"/>
                </a:lnTo>
                <a:lnTo>
                  <a:pt x="5540339" y="4114800"/>
                </a:lnTo>
                <a:lnTo>
                  <a:pt x="5540339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28" t="0" r="-28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true" rot="0">
            <a:off x="14279580" y="-2839063"/>
            <a:ext cx="5540339" cy="4114800"/>
          </a:xfrm>
          <a:custGeom>
            <a:avLst/>
            <a:gdLst/>
            <a:ahLst/>
            <a:cxnLst/>
            <a:rect r="r" b="b" t="t" l="l"/>
            <a:pathLst>
              <a:path h="4114800" w="5540339">
                <a:moveTo>
                  <a:pt x="5540339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5540339" y="0"/>
                </a:lnTo>
                <a:lnTo>
                  <a:pt x="5540339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28" t="0" r="-28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true" rot="-5282141">
            <a:off x="15660705" y="-2057400"/>
            <a:ext cx="5540339" cy="4114800"/>
          </a:xfrm>
          <a:custGeom>
            <a:avLst/>
            <a:gdLst/>
            <a:ahLst/>
            <a:cxnLst/>
            <a:rect r="r" b="b" t="t" l="l"/>
            <a:pathLst>
              <a:path h="4114800" w="5540339">
                <a:moveTo>
                  <a:pt x="5540339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5540339" y="0"/>
                </a:lnTo>
                <a:lnTo>
                  <a:pt x="5540339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86" r="0" b="-86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true" rot="0">
            <a:off x="-1455720" y="-2839063"/>
            <a:ext cx="5540339" cy="4114800"/>
          </a:xfrm>
          <a:custGeom>
            <a:avLst/>
            <a:gdLst/>
            <a:ahLst/>
            <a:cxnLst/>
            <a:rect r="r" b="b" t="t" l="l"/>
            <a:pathLst>
              <a:path h="4114800" w="5540339">
                <a:moveTo>
                  <a:pt x="0" y="4114800"/>
                </a:moveTo>
                <a:lnTo>
                  <a:pt x="5540339" y="4114800"/>
                </a:lnTo>
                <a:lnTo>
                  <a:pt x="5540339" y="0"/>
                </a:lnTo>
                <a:lnTo>
                  <a:pt x="0" y="0"/>
                </a:lnTo>
                <a:lnTo>
                  <a:pt x="0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28" t="0" r="-28" b="0"/>
            </a:stretch>
          </a:blipFill>
        </p:spPr>
      </p:sp>
      <p:sp>
        <p:nvSpPr>
          <p:cNvPr name="Freeform 9" id="9"/>
          <p:cNvSpPr/>
          <p:nvPr/>
        </p:nvSpPr>
        <p:spPr>
          <a:xfrm flipH="true" flipV="false" rot="-5282141">
            <a:off x="-2770170" y="-2057400"/>
            <a:ext cx="5540339" cy="4114800"/>
          </a:xfrm>
          <a:custGeom>
            <a:avLst/>
            <a:gdLst/>
            <a:ahLst/>
            <a:cxnLst/>
            <a:rect r="r" b="b" t="t" l="l"/>
            <a:pathLst>
              <a:path h="4114800" w="5540339">
                <a:moveTo>
                  <a:pt x="5540339" y="0"/>
                </a:moveTo>
                <a:lnTo>
                  <a:pt x="0" y="0"/>
                </a:lnTo>
                <a:lnTo>
                  <a:pt x="0" y="4114800"/>
                </a:lnTo>
                <a:lnTo>
                  <a:pt x="5540339" y="4114800"/>
                </a:lnTo>
                <a:lnTo>
                  <a:pt x="5540339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86" r="0" b="-86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875411" y="1253460"/>
            <a:ext cx="8537178" cy="15856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68"/>
              </a:lnSpc>
            </a:pPr>
            <a:r>
              <a:rPr lang="en-US" sz="8191" b="true">
                <a:solidFill>
                  <a:srgbClr val="000000"/>
                </a:solidFill>
                <a:latin typeface="Aristotelica Pro Bold"/>
                <a:ea typeface="Aristotelica Pro Bold"/>
                <a:cs typeface="Aristotelica Pro Bold"/>
                <a:sym typeface="Aristotelica Pro Bold"/>
              </a:rPr>
              <a:t>JDK, JRE, JVM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5720651" y="3304724"/>
            <a:ext cx="8517957" cy="64226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95"/>
              </a:lnSpc>
            </a:pPr>
            <a:r>
              <a:rPr lang="en-US" sz="3640">
                <a:solidFill>
                  <a:srgbClr val="000000"/>
                </a:solidFill>
                <a:latin typeface="Aristotelica Pro"/>
                <a:ea typeface="Aristotelica Pro"/>
                <a:cs typeface="Aristotelica Pro"/>
                <a:sym typeface="Aristotelica Pro"/>
              </a:rPr>
              <a:t>•JDK: Java Development Kit – tools for developing Java programs</a:t>
            </a:r>
          </a:p>
          <a:p>
            <a:pPr algn="l">
              <a:lnSpc>
                <a:spcPts val="5095"/>
              </a:lnSpc>
            </a:pPr>
          </a:p>
          <a:p>
            <a:pPr algn="l">
              <a:lnSpc>
                <a:spcPts val="5095"/>
              </a:lnSpc>
            </a:pPr>
            <a:r>
              <a:rPr lang="en-US" sz="3640">
                <a:solidFill>
                  <a:srgbClr val="000000"/>
                </a:solidFill>
                <a:latin typeface="Aristotelica Pro"/>
                <a:ea typeface="Aristotelica Pro"/>
                <a:cs typeface="Aristotelica Pro"/>
                <a:sym typeface="Aristotelica Pro"/>
              </a:rPr>
              <a:t>•JRE: Java Runtime Environment – runs Java apps, includes JVM</a:t>
            </a:r>
          </a:p>
          <a:p>
            <a:pPr algn="l">
              <a:lnSpc>
                <a:spcPts val="5095"/>
              </a:lnSpc>
            </a:pPr>
          </a:p>
          <a:p>
            <a:pPr algn="l">
              <a:lnSpc>
                <a:spcPts val="5095"/>
              </a:lnSpc>
            </a:pPr>
            <a:r>
              <a:rPr lang="en-US" sz="3640">
                <a:solidFill>
                  <a:srgbClr val="000000"/>
                </a:solidFill>
                <a:latin typeface="Aristotelica Pro"/>
                <a:ea typeface="Aristotelica Pro"/>
                <a:cs typeface="Aristotelica Pro"/>
                <a:sym typeface="Aristotelica Pro"/>
              </a:rPr>
              <a:t>•JVM: Java Virtual Machine – executes bytecode on different platforms</a:t>
            </a:r>
          </a:p>
          <a:p>
            <a:pPr algn="l">
              <a:lnSpc>
                <a:spcPts val="5095"/>
              </a:lnSpc>
            </a:pPr>
          </a:p>
          <a:p>
            <a:pPr algn="l">
              <a:lnSpc>
                <a:spcPts val="5095"/>
              </a:lnSpc>
            </a:pP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2567349" y="8494637"/>
            <a:ext cx="5540339" cy="4114800"/>
          </a:xfrm>
          <a:custGeom>
            <a:avLst/>
            <a:gdLst/>
            <a:ahLst/>
            <a:cxnLst/>
            <a:rect r="r" b="b" t="t" l="l"/>
            <a:pathLst>
              <a:path h="4114800" w="5540339">
                <a:moveTo>
                  <a:pt x="0" y="0"/>
                </a:moveTo>
                <a:lnTo>
                  <a:pt x="5540339" y="0"/>
                </a:lnTo>
                <a:lnTo>
                  <a:pt x="554033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28" t="0" r="-28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false" rot="0">
            <a:off x="180312" y="8494637"/>
            <a:ext cx="5540339" cy="4114800"/>
          </a:xfrm>
          <a:custGeom>
            <a:avLst/>
            <a:gdLst/>
            <a:ahLst/>
            <a:cxnLst/>
            <a:rect r="r" b="b" t="t" l="l"/>
            <a:pathLst>
              <a:path h="4114800" w="5540339">
                <a:moveTo>
                  <a:pt x="5540339" y="0"/>
                </a:moveTo>
                <a:lnTo>
                  <a:pt x="0" y="0"/>
                </a:lnTo>
                <a:lnTo>
                  <a:pt x="0" y="4114800"/>
                </a:lnTo>
                <a:lnTo>
                  <a:pt x="5540339" y="4114800"/>
                </a:lnTo>
                <a:lnTo>
                  <a:pt x="5540339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28" t="0" r="-28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true" rot="0">
            <a:off x="14279580" y="-2839063"/>
            <a:ext cx="5540339" cy="4114800"/>
          </a:xfrm>
          <a:custGeom>
            <a:avLst/>
            <a:gdLst/>
            <a:ahLst/>
            <a:cxnLst/>
            <a:rect r="r" b="b" t="t" l="l"/>
            <a:pathLst>
              <a:path h="4114800" w="5540339">
                <a:moveTo>
                  <a:pt x="5540339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5540339" y="0"/>
                </a:lnTo>
                <a:lnTo>
                  <a:pt x="5540339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28" t="0" r="-28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true" rot="-5282141">
            <a:off x="15660705" y="-2057400"/>
            <a:ext cx="5540339" cy="4114800"/>
          </a:xfrm>
          <a:custGeom>
            <a:avLst/>
            <a:gdLst/>
            <a:ahLst/>
            <a:cxnLst/>
            <a:rect r="r" b="b" t="t" l="l"/>
            <a:pathLst>
              <a:path h="4114800" w="5540339">
                <a:moveTo>
                  <a:pt x="5540339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5540339" y="0"/>
                </a:lnTo>
                <a:lnTo>
                  <a:pt x="5540339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86" r="0" b="-86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true" rot="0">
            <a:off x="-1455720" y="-2839063"/>
            <a:ext cx="5540339" cy="4114800"/>
          </a:xfrm>
          <a:custGeom>
            <a:avLst/>
            <a:gdLst/>
            <a:ahLst/>
            <a:cxnLst/>
            <a:rect r="r" b="b" t="t" l="l"/>
            <a:pathLst>
              <a:path h="4114800" w="5540339">
                <a:moveTo>
                  <a:pt x="0" y="4114800"/>
                </a:moveTo>
                <a:lnTo>
                  <a:pt x="5540339" y="4114800"/>
                </a:lnTo>
                <a:lnTo>
                  <a:pt x="5540339" y="0"/>
                </a:lnTo>
                <a:lnTo>
                  <a:pt x="0" y="0"/>
                </a:lnTo>
                <a:lnTo>
                  <a:pt x="0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28" t="0" r="-28" b="0"/>
            </a:stretch>
          </a:blipFill>
        </p:spPr>
      </p:sp>
      <p:sp>
        <p:nvSpPr>
          <p:cNvPr name="Freeform 9" id="9"/>
          <p:cNvSpPr/>
          <p:nvPr/>
        </p:nvSpPr>
        <p:spPr>
          <a:xfrm flipH="true" flipV="false" rot="-5282141">
            <a:off x="-2770170" y="-2057400"/>
            <a:ext cx="5540339" cy="4114800"/>
          </a:xfrm>
          <a:custGeom>
            <a:avLst/>
            <a:gdLst/>
            <a:ahLst/>
            <a:cxnLst/>
            <a:rect r="r" b="b" t="t" l="l"/>
            <a:pathLst>
              <a:path h="4114800" w="5540339">
                <a:moveTo>
                  <a:pt x="5540339" y="0"/>
                </a:moveTo>
                <a:lnTo>
                  <a:pt x="0" y="0"/>
                </a:lnTo>
                <a:lnTo>
                  <a:pt x="0" y="4114800"/>
                </a:lnTo>
                <a:lnTo>
                  <a:pt x="5540339" y="4114800"/>
                </a:lnTo>
                <a:lnTo>
                  <a:pt x="5540339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86" r="0" b="-86"/>
            </a:stretch>
          </a:blipFill>
        </p:spPr>
      </p:sp>
    </p:spTree>
  </p:cSld>
  <p:clrMapOvr>
    <a:masterClrMapping/>
  </p:clrMapOvr>
</p:sld>
</file>

<file path=ppt/slides/slide3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046520" y="1149417"/>
            <a:ext cx="10194961" cy="15856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68"/>
              </a:lnSpc>
            </a:pPr>
            <a:r>
              <a:rPr lang="en-US" sz="8191" b="true">
                <a:solidFill>
                  <a:srgbClr val="000000"/>
                </a:solidFill>
                <a:latin typeface="Aristotelica Pro Bold"/>
                <a:ea typeface="Aristotelica Pro Bold"/>
                <a:cs typeface="Aristotelica Pro Bold"/>
                <a:sym typeface="Aristotelica Pro Bold"/>
              </a:rPr>
              <a:t>JDBC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4046520" y="2601671"/>
            <a:ext cx="11018191" cy="70608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95"/>
              </a:lnSpc>
            </a:pPr>
            <a:r>
              <a:rPr lang="en-US" sz="3640">
                <a:solidFill>
                  <a:srgbClr val="000000"/>
                </a:solidFill>
                <a:latin typeface="Aristotelica Pro"/>
                <a:ea typeface="Aristotelica Pro"/>
                <a:cs typeface="Aristotelica Pro"/>
                <a:sym typeface="Aristotelica Pro"/>
              </a:rPr>
              <a:t>•Connect Java to databases (MySQL, Oracle)</a:t>
            </a:r>
          </a:p>
          <a:p>
            <a:pPr algn="l">
              <a:lnSpc>
                <a:spcPts val="5095"/>
              </a:lnSpc>
            </a:pPr>
            <a:r>
              <a:rPr lang="en-US" sz="3640">
                <a:solidFill>
                  <a:srgbClr val="000000"/>
                </a:solidFill>
                <a:latin typeface="Aristotelica Pro"/>
                <a:ea typeface="Aristotelica Pro"/>
                <a:cs typeface="Aristotelica Pro"/>
                <a:sym typeface="Aristotelica Pro"/>
              </a:rPr>
              <a:t>•Steps: Load driver → Connect → Query → Close</a:t>
            </a:r>
          </a:p>
          <a:p>
            <a:pPr algn="l">
              <a:lnSpc>
                <a:spcPts val="5095"/>
              </a:lnSpc>
            </a:pPr>
            <a:r>
              <a:rPr lang="en-US" sz="3640">
                <a:solidFill>
                  <a:srgbClr val="000000"/>
                </a:solidFill>
                <a:latin typeface="Aristotelica Pro"/>
                <a:ea typeface="Aristotelica Pro"/>
                <a:cs typeface="Aristotelica Pro"/>
                <a:sym typeface="Aristotelica Pro"/>
              </a:rPr>
              <a:t>•API: Connection, Statement, PreparedStatement, ResultSet</a:t>
            </a:r>
          </a:p>
          <a:p>
            <a:pPr algn="l">
              <a:lnSpc>
                <a:spcPts val="5095"/>
              </a:lnSpc>
            </a:pPr>
            <a:r>
              <a:rPr lang="en-US" sz="3640">
                <a:solidFill>
                  <a:srgbClr val="000000"/>
                </a:solidFill>
                <a:latin typeface="Aristotelica Pro"/>
                <a:ea typeface="Aristotelica Pro"/>
                <a:cs typeface="Aristotelica Pro"/>
                <a:sym typeface="Aristotelica Pro"/>
              </a:rPr>
              <a:t>Connection con = DriverManager.getConnection(url, user, pass); </a:t>
            </a:r>
          </a:p>
          <a:p>
            <a:pPr algn="l">
              <a:lnSpc>
                <a:spcPts val="5095"/>
              </a:lnSpc>
            </a:pPr>
            <a:r>
              <a:rPr lang="en-US" sz="3640">
                <a:solidFill>
                  <a:srgbClr val="000000"/>
                </a:solidFill>
                <a:latin typeface="Aristotelica Pro"/>
                <a:ea typeface="Aristotelica Pro"/>
                <a:cs typeface="Aristotelica Pro"/>
                <a:sym typeface="Aristotelica Pro"/>
              </a:rPr>
              <a:t>PreparedStatement ps = con.prepareStatement("SELECT * FROM users"); </a:t>
            </a:r>
          </a:p>
          <a:p>
            <a:pPr algn="l">
              <a:lnSpc>
                <a:spcPts val="5095"/>
              </a:lnSpc>
            </a:pPr>
            <a:r>
              <a:rPr lang="en-US" sz="3640">
                <a:solidFill>
                  <a:srgbClr val="000000"/>
                </a:solidFill>
                <a:latin typeface="Aristotelica Pro"/>
                <a:ea typeface="Aristotelica Pro"/>
                <a:cs typeface="Aristotelica Pro"/>
                <a:sym typeface="Aristotelica Pro"/>
              </a:rPr>
              <a:t>ResultSet rs = ps.executeQuery(); </a:t>
            </a:r>
          </a:p>
          <a:p>
            <a:pPr algn="l">
              <a:lnSpc>
                <a:spcPts val="5095"/>
              </a:lnSpc>
            </a:pPr>
            <a:r>
              <a:rPr lang="en-US" sz="3640">
                <a:solidFill>
                  <a:srgbClr val="000000"/>
                </a:solidFill>
                <a:latin typeface="Aristotelica Pro"/>
                <a:ea typeface="Aristotelica Pro"/>
                <a:cs typeface="Aristotelica Pro"/>
                <a:sym typeface="Aristotelica Pro"/>
              </a:rPr>
              <a:t>con.close(); </a:t>
            </a:r>
          </a:p>
          <a:p>
            <a:pPr algn="l">
              <a:lnSpc>
                <a:spcPts val="5095"/>
              </a:lnSpc>
            </a:pP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2567349" y="8494637"/>
            <a:ext cx="5540339" cy="4114800"/>
          </a:xfrm>
          <a:custGeom>
            <a:avLst/>
            <a:gdLst/>
            <a:ahLst/>
            <a:cxnLst/>
            <a:rect r="r" b="b" t="t" l="l"/>
            <a:pathLst>
              <a:path h="4114800" w="5540339">
                <a:moveTo>
                  <a:pt x="0" y="0"/>
                </a:moveTo>
                <a:lnTo>
                  <a:pt x="5540339" y="0"/>
                </a:lnTo>
                <a:lnTo>
                  <a:pt x="554033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28" t="0" r="-28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false" rot="0">
            <a:off x="180312" y="8494637"/>
            <a:ext cx="5540339" cy="4114800"/>
          </a:xfrm>
          <a:custGeom>
            <a:avLst/>
            <a:gdLst/>
            <a:ahLst/>
            <a:cxnLst/>
            <a:rect r="r" b="b" t="t" l="l"/>
            <a:pathLst>
              <a:path h="4114800" w="5540339">
                <a:moveTo>
                  <a:pt x="5540339" y="0"/>
                </a:moveTo>
                <a:lnTo>
                  <a:pt x="0" y="0"/>
                </a:lnTo>
                <a:lnTo>
                  <a:pt x="0" y="4114800"/>
                </a:lnTo>
                <a:lnTo>
                  <a:pt x="5540339" y="4114800"/>
                </a:lnTo>
                <a:lnTo>
                  <a:pt x="5540339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28" t="0" r="-28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true" rot="0">
            <a:off x="14279580" y="-2839063"/>
            <a:ext cx="5540339" cy="4114800"/>
          </a:xfrm>
          <a:custGeom>
            <a:avLst/>
            <a:gdLst/>
            <a:ahLst/>
            <a:cxnLst/>
            <a:rect r="r" b="b" t="t" l="l"/>
            <a:pathLst>
              <a:path h="4114800" w="5540339">
                <a:moveTo>
                  <a:pt x="5540339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5540339" y="0"/>
                </a:lnTo>
                <a:lnTo>
                  <a:pt x="5540339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28" t="0" r="-28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true" rot="-5282141">
            <a:off x="15660705" y="-2057400"/>
            <a:ext cx="5540339" cy="4114800"/>
          </a:xfrm>
          <a:custGeom>
            <a:avLst/>
            <a:gdLst/>
            <a:ahLst/>
            <a:cxnLst/>
            <a:rect r="r" b="b" t="t" l="l"/>
            <a:pathLst>
              <a:path h="4114800" w="5540339">
                <a:moveTo>
                  <a:pt x="5540339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5540339" y="0"/>
                </a:lnTo>
                <a:lnTo>
                  <a:pt x="5540339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86" r="0" b="-86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true" rot="0">
            <a:off x="-1455720" y="-2839063"/>
            <a:ext cx="5540339" cy="4114800"/>
          </a:xfrm>
          <a:custGeom>
            <a:avLst/>
            <a:gdLst/>
            <a:ahLst/>
            <a:cxnLst/>
            <a:rect r="r" b="b" t="t" l="l"/>
            <a:pathLst>
              <a:path h="4114800" w="5540339">
                <a:moveTo>
                  <a:pt x="0" y="4114800"/>
                </a:moveTo>
                <a:lnTo>
                  <a:pt x="5540339" y="4114800"/>
                </a:lnTo>
                <a:lnTo>
                  <a:pt x="5540339" y="0"/>
                </a:lnTo>
                <a:lnTo>
                  <a:pt x="0" y="0"/>
                </a:lnTo>
                <a:lnTo>
                  <a:pt x="0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28" t="0" r="-28" b="0"/>
            </a:stretch>
          </a:blipFill>
        </p:spPr>
      </p:sp>
      <p:sp>
        <p:nvSpPr>
          <p:cNvPr name="Freeform 9" id="9"/>
          <p:cNvSpPr/>
          <p:nvPr/>
        </p:nvSpPr>
        <p:spPr>
          <a:xfrm flipH="true" flipV="false" rot="-5282141">
            <a:off x="-2770170" y="-2057400"/>
            <a:ext cx="5540339" cy="4114800"/>
          </a:xfrm>
          <a:custGeom>
            <a:avLst/>
            <a:gdLst/>
            <a:ahLst/>
            <a:cxnLst/>
            <a:rect r="r" b="b" t="t" l="l"/>
            <a:pathLst>
              <a:path h="4114800" w="5540339">
                <a:moveTo>
                  <a:pt x="5540339" y="0"/>
                </a:moveTo>
                <a:lnTo>
                  <a:pt x="0" y="0"/>
                </a:lnTo>
                <a:lnTo>
                  <a:pt x="0" y="4114800"/>
                </a:lnTo>
                <a:lnTo>
                  <a:pt x="5540339" y="4114800"/>
                </a:lnTo>
                <a:lnTo>
                  <a:pt x="5540339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86" r="0" b="-86"/>
            </a:stretch>
          </a:blipFill>
        </p:spPr>
      </p:sp>
    </p:spTree>
  </p:cSld>
  <p:clrMapOvr>
    <a:masterClrMapping/>
  </p:clrMapOvr>
</p:sld>
</file>

<file path=ppt/slides/slide3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567349" y="8494637"/>
            <a:ext cx="5540339" cy="4114800"/>
          </a:xfrm>
          <a:custGeom>
            <a:avLst/>
            <a:gdLst/>
            <a:ahLst/>
            <a:cxnLst/>
            <a:rect r="r" b="b" t="t" l="l"/>
            <a:pathLst>
              <a:path h="4114800" w="5540339">
                <a:moveTo>
                  <a:pt x="0" y="0"/>
                </a:moveTo>
                <a:lnTo>
                  <a:pt x="5540339" y="0"/>
                </a:lnTo>
                <a:lnTo>
                  <a:pt x="554033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28" t="0" r="-28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180312" y="8494637"/>
            <a:ext cx="5540339" cy="4114800"/>
          </a:xfrm>
          <a:custGeom>
            <a:avLst/>
            <a:gdLst/>
            <a:ahLst/>
            <a:cxnLst/>
            <a:rect r="r" b="b" t="t" l="l"/>
            <a:pathLst>
              <a:path h="4114800" w="5540339">
                <a:moveTo>
                  <a:pt x="5540339" y="0"/>
                </a:moveTo>
                <a:lnTo>
                  <a:pt x="0" y="0"/>
                </a:lnTo>
                <a:lnTo>
                  <a:pt x="0" y="4114800"/>
                </a:lnTo>
                <a:lnTo>
                  <a:pt x="5540339" y="4114800"/>
                </a:lnTo>
                <a:lnTo>
                  <a:pt x="5540339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28" t="0" r="-28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true" rot="0">
            <a:off x="14279580" y="-2839063"/>
            <a:ext cx="5540339" cy="4114800"/>
          </a:xfrm>
          <a:custGeom>
            <a:avLst/>
            <a:gdLst/>
            <a:ahLst/>
            <a:cxnLst/>
            <a:rect r="r" b="b" t="t" l="l"/>
            <a:pathLst>
              <a:path h="4114800" w="5540339">
                <a:moveTo>
                  <a:pt x="5540339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5540339" y="0"/>
                </a:lnTo>
                <a:lnTo>
                  <a:pt x="5540339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28" t="0" r="-28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true" rot="-5282141">
            <a:off x="15660705" y="-2057400"/>
            <a:ext cx="5540339" cy="4114800"/>
          </a:xfrm>
          <a:custGeom>
            <a:avLst/>
            <a:gdLst/>
            <a:ahLst/>
            <a:cxnLst/>
            <a:rect r="r" b="b" t="t" l="l"/>
            <a:pathLst>
              <a:path h="4114800" w="5540339">
                <a:moveTo>
                  <a:pt x="5540339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5540339" y="0"/>
                </a:lnTo>
                <a:lnTo>
                  <a:pt x="5540339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86" r="0" b="-86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true" rot="0">
            <a:off x="-1455720" y="-2839063"/>
            <a:ext cx="5540339" cy="4114800"/>
          </a:xfrm>
          <a:custGeom>
            <a:avLst/>
            <a:gdLst/>
            <a:ahLst/>
            <a:cxnLst/>
            <a:rect r="r" b="b" t="t" l="l"/>
            <a:pathLst>
              <a:path h="4114800" w="5540339">
                <a:moveTo>
                  <a:pt x="0" y="4114800"/>
                </a:moveTo>
                <a:lnTo>
                  <a:pt x="5540339" y="4114800"/>
                </a:lnTo>
                <a:lnTo>
                  <a:pt x="5540339" y="0"/>
                </a:lnTo>
                <a:lnTo>
                  <a:pt x="0" y="0"/>
                </a:lnTo>
                <a:lnTo>
                  <a:pt x="0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28" t="0" r="-28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false" rot="-5282141">
            <a:off x="-2770170" y="-2057400"/>
            <a:ext cx="5540339" cy="4114800"/>
          </a:xfrm>
          <a:custGeom>
            <a:avLst/>
            <a:gdLst/>
            <a:ahLst/>
            <a:cxnLst/>
            <a:rect r="r" b="b" t="t" l="l"/>
            <a:pathLst>
              <a:path h="4114800" w="5540339">
                <a:moveTo>
                  <a:pt x="5540339" y="0"/>
                </a:moveTo>
                <a:lnTo>
                  <a:pt x="0" y="0"/>
                </a:lnTo>
                <a:lnTo>
                  <a:pt x="0" y="4114800"/>
                </a:lnTo>
                <a:lnTo>
                  <a:pt x="5540339" y="4114800"/>
                </a:lnTo>
                <a:lnTo>
                  <a:pt x="5540339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86" r="0" b="-86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5720651" y="2839063"/>
            <a:ext cx="7070861" cy="5930684"/>
            <a:chOff x="0" y="0"/>
            <a:chExt cx="9427815" cy="7907579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9427845" cy="7907528"/>
            </a:xfrm>
            <a:custGeom>
              <a:avLst/>
              <a:gdLst/>
              <a:ahLst/>
              <a:cxnLst/>
              <a:rect r="r" b="b" t="t" l="l"/>
              <a:pathLst>
                <a:path h="7907528" w="9427845">
                  <a:moveTo>
                    <a:pt x="0" y="0"/>
                  </a:moveTo>
                  <a:lnTo>
                    <a:pt x="9427845" y="0"/>
                  </a:lnTo>
                  <a:lnTo>
                    <a:pt x="9427845" y="7907528"/>
                  </a:lnTo>
                  <a:lnTo>
                    <a:pt x="0" y="7907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-29" r="0" b="-30"/>
              </a:stretch>
            </a:blip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4046520" y="1149417"/>
            <a:ext cx="10194961" cy="15856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68"/>
              </a:lnSpc>
            </a:pPr>
            <a:r>
              <a:rPr lang="en-US" sz="8191" b="true">
                <a:solidFill>
                  <a:srgbClr val="000000"/>
                </a:solidFill>
                <a:latin typeface="Aristotelica Pro Bold"/>
                <a:ea typeface="Aristotelica Pro Bold"/>
                <a:cs typeface="Aristotelica Pro Bold"/>
                <a:sym typeface="Aristotelica Pro Bold"/>
              </a:rPr>
              <a:t>FLOW</a:t>
            </a:r>
          </a:p>
        </p:txBody>
      </p:sp>
    </p:spTree>
  </p:cSld>
  <p:clrMapOvr>
    <a:masterClrMapping/>
  </p:clrMapOvr>
</p:sld>
</file>

<file path=ppt/slides/slide3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046520" y="1149417"/>
            <a:ext cx="10233061" cy="15856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68"/>
              </a:lnSpc>
            </a:pPr>
            <a:r>
              <a:rPr lang="en-US" sz="8191" b="true">
                <a:solidFill>
                  <a:srgbClr val="000000"/>
                </a:solidFill>
                <a:latin typeface="Aristotelica Pro Bold"/>
                <a:ea typeface="Aristotelica Pro Bold"/>
                <a:cs typeface="Aristotelica Pro Bold"/>
                <a:sym typeface="Aristotelica Pro Bold"/>
              </a:rPr>
              <a:t>TECHNOLOGIES 🛠️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3373516" y="2601671"/>
            <a:ext cx="11540968" cy="76989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2207513" indent="-441503" lvl="4">
              <a:lnSpc>
                <a:spcPts val="5095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Aristotelica Pro"/>
                <a:ea typeface="Aristotelica Pro"/>
                <a:cs typeface="Aristotelica Pro"/>
                <a:sym typeface="Aristotelica Pro"/>
              </a:rPr>
              <a:t>Programming Language: Java</a:t>
            </a:r>
          </a:p>
          <a:p>
            <a:pPr algn="l" marL="2207513" indent="-441503" lvl="4">
              <a:lnSpc>
                <a:spcPts val="5095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Aristotelica Pro"/>
                <a:ea typeface="Aristotelica Pro"/>
                <a:cs typeface="Aristotelica Pro"/>
                <a:sym typeface="Aristotelica Pro"/>
              </a:rPr>
              <a:t>Web Technologies: JSP (JavaServer Pages), HTML, CSS,Javascript</a:t>
            </a:r>
          </a:p>
          <a:p>
            <a:pPr algn="l" marL="2207513" indent="-441503" lvl="4">
              <a:lnSpc>
                <a:spcPts val="5095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Aristotelica Pro"/>
                <a:ea typeface="Aristotelica Pro"/>
                <a:cs typeface="Aristotelica Pro"/>
                <a:sym typeface="Aristotelica Pro"/>
              </a:rPr>
              <a:t>Server-Side Component: Servlets</a:t>
            </a:r>
          </a:p>
          <a:p>
            <a:pPr algn="l" marL="2207513" indent="-441503" lvl="4">
              <a:lnSpc>
                <a:spcPts val="5095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Aristotelica Pro"/>
                <a:ea typeface="Aristotelica Pro"/>
                <a:cs typeface="Aristotelica Pro"/>
                <a:sym typeface="Aristotelica Pro"/>
              </a:rPr>
              <a:t>Database: MySQL</a:t>
            </a:r>
          </a:p>
          <a:p>
            <a:pPr algn="l" marL="2207513" indent="-441503" lvl="4">
              <a:lnSpc>
                <a:spcPts val="5095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Aristotelica Pro"/>
                <a:ea typeface="Aristotelica Pro"/>
                <a:cs typeface="Aristotelica Pro"/>
                <a:sym typeface="Aristotelica Pro"/>
              </a:rPr>
              <a:t>Database Connectivity: JDBC (Java Database Connectivity)</a:t>
            </a:r>
          </a:p>
          <a:p>
            <a:pPr algn="l" marL="2207513" indent="-441503" lvl="4">
              <a:lnSpc>
                <a:spcPts val="5095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Aristotelica Pro"/>
                <a:ea typeface="Aristotelica Pro"/>
                <a:cs typeface="Aristotelica Pro"/>
                <a:sym typeface="Aristotelica Pro"/>
              </a:rPr>
              <a:t>Application Server: Apache Tomcat</a:t>
            </a:r>
          </a:p>
          <a:p>
            <a:pPr algn="l" marL="2207513" indent="-441503" lvl="4">
              <a:lnSpc>
                <a:spcPts val="5095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Aristotelica Pro"/>
                <a:ea typeface="Aristotelica Pro"/>
                <a:cs typeface="Aristotelica Pro"/>
                <a:sym typeface="Aristotelica Pro"/>
              </a:rPr>
              <a:t>IDE Used: Intellij</a:t>
            </a:r>
          </a:p>
          <a:p>
            <a:pPr algn="l" marL="2207513" indent="-441503" lvl="4">
              <a:lnSpc>
                <a:spcPts val="5095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Aristotelica Pro"/>
                <a:ea typeface="Aristotelica Pro"/>
                <a:cs typeface="Aristotelica Pro"/>
                <a:sym typeface="Aristotelica Pro"/>
              </a:rPr>
              <a:t>Version Control: Git &amp; GitHub (for code management and collaboration)</a:t>
            </a:r>
          </a:p>
          <a:p>
            <a:pPr algn="l" marL="2207513" indent="-441503" lvl="4">
              <a:lnSpc>
                <a:spcPts val="5095"/>
              </a:lnSpc>
            </a:pP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2567349" y="8494637"/>
            <a:ext cx="5540339" cy="4114800"/>
          </a:xfrm>
          <a:custGeom>
            <a:avLst/>
            <a:gdLst/>
            <a:ahLst/>
            <a:cxnLst/>
            <a:rect r="r" b="b" t="t" l="l"/>
            <a:pathLst>
              <a:path h="4114800" w="5540339">
                <a:moveTo>
                  <a:pt x="0" y="0"/>
                </a:moveTo>
                <a:lnTo>
                  <a:pt x="5540339" y="0"/>
                </a:lnTo>
                <a:lnTo>
                  <a:pt x="554033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28" t="0" r="-28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false" rot="0">
            <a:off x="180312" y="8494637"/>
            <a:ext cx="5540339" cy="4114800"/>
          </a:xfrm>
          <a:custGeom>
            <a:avLst/>
            <a:gdLst/>
            <a:ahLst/>
            <a:cxnLst/>
            <a:rect r="r" b="b" t="t" l="l"/>
            <a:pathLst>
              <a:path h="4114800" w="5540339">
                <a:moveTo>
                  <a:pt x="5540339" y="0"/>
                </a:moveTo>
                <a:lnTo>
                  <a:pt x="0" y="0"/>
                </a:lnTo>
                <a:lnTo>
                  <a:pt x="0" y="4114800"/>
                </a:lnTo>
                <a:lnTo>
                  <a:pt x="5540339" y="4114800"/>
                </a:lnTo>
                <a:lnTo>
                  <a:pt x="5540339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28" t="0" r="-28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true" rot="0">
            <a:off x="14279580" y="-2839063"/>
            <a:ext cx="5540339" cy="4114800"/>
          </a:xfrm>
          <a:custGeom>
            <a:avLst/>
            <a:gdLst/>
            <a:ahLst/>
            <a:cxnLst/>
            <a:rect r="r" b="b" t="t" l="l"/>
            <a:pathLst>
              <a:path h="4114800" w="5540339">
                <a:moveTo>
                  <a:pt x="5540339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5540339" y="0"/>
                </a:lnTo>
                <a:lnTo>
                  <a:pt x="5540339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28" t="0" r="-28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true" rot="-5282141">
            <a:off x="15660705" y="-2057400"/>
            <a:ext cx="5540339" cy="4114800"/>
          </a:xfrm>
          <a:custGeom>
            <a:avLst/>
            <a:gdLst/>
            <a:ahLst/>
            <a:cxnLst/>
            <a:rect r="r" b="b" t="t" l="l"/>
            <a:pathLst>
              <a:path h="4114800" w="5540339">
                <a:moveTo>
                  <a:pt x="5540339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5540339" y="0"/>
                </a:lnTo>
                <a:lnTo>
                  <a:pt x="5540339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86" r="0" b="-86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true" rot="0">
            <a:off x="-1455720" y="-2839063"/>
            <a:ext cx="5540339" cy="4114800"/>
          </a:xfrm>
          <a:custGeom>
            <a:avLst/>
            <a:gdLst/>
            <a:ahLst/>
            <a:cxnLst/>
            <a:rect r="r" b="b" t="t" l="l"/>
            <a:pathLst>
              <a:path h="4114800" w="5540339">
                <a:moveTo>
                  <a:pt x="0" y="4114800"/>
                </a:moveTo>
                <a:lnTo>
                  <a:pt x="5540339" y="4114800"/>
                </a:lnTo>
                <a:lnTo>
                  <a:pt x="5540339" y="0"/>
                </a:lnTo>
                <a:lnTo>
                  <a:pt x="0" y="0"/>
                </a:lnTo>
                <a:lnTo>
                  <a:pt x="0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28" t="0" r="-28" b="0"/>
            </a:stretch>
          </a:blipFill>
        </p:spPr>
      </p:sp>
      <p:sp>
        <p:nvSpPr>
          <p:cNvPr name="Freeform 9" id="9"/>
          <p:cNvSpPr/>
          <p:nvPr/>
        </p:nvSpPr>
        <p:spPr>
          <a:xfrm flipH="true" flipV="false" rot="-5282141">
            <a:off x="-2770170" y="-2057400"/>
            <a:ext cx="5540339" cy="4114800"/>
          </a:xfrm>
          <a:custGeom>
            <a:avLst/>
            <a:gdLst/>
            <a:ahLst/>
            <a:cxnLst/>
            <a:rect r="r" b="b" t="t" l="l"/>
            <a:pathLst>
              <a:path h="4114800" w="5540339">
                <a:moveTo>
                  <a:pt x="5540339" y="0"/>
                </a:moveTo>
                <a:lnTo>
                  <a:pt x="0" y="0"/>
                </a:lnTo>
                <a:lnTo>
                  <a:pt x="0" y="4114800"/>
                </a:lnTo>
                <a:lnTo>
                  <a:pt x="5540339" y="4114800"/>
                </a:lnTo>
                <a:lnTo>
                  <a:pt x="5540339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86" r="0" b="-86"/>
            </a:stretch>
          </a:blipFill>
        </p:spPr>
      </p:sp>
    </p:spTree>
  </p:cSld>
  <p:clrMapOvr>
    <a:masterClrMapping/>
  </p:clrMapOvr>
</p:sld>
</file>

<file path=ppt/slides/slide3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567349" y="8494637"/>
            <a:ext cx="5540339" cy="4114800"/>
          </a:xfrm>
          <a:custGeom>
            <a:avLst/>
            <a:gdLst/>
            <a:ahLst/>
            <a:cxnLst/>
            <a:rect r="r" b="b" t="t" l="l"/>
            <a:pathLst>
              <a:path h="4114800" w="5540339">
                <a:moveTo>
                  <a:pt x="0" y="0"/>
                </a:moveTo>
                <a:lnTo>
                  <a:pt x="5540339" y="0"/>
                </a:lnTo>
                <a:lnTo>
                  <a:pt x="554033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28" t="0" r="-28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180312" y="8494637"/>
            <a:ext cx="5540339" cy="4114800"/>
          </a:xfrm>
          <a:custGeom>
            <a:avLst/>
            <a:gdLst/>
            <a:ahLst/>
            <a:cxnLst/>
            <a:rect r="r" b="b" t="t" l="l"/>
            <a:pathLst>
              <a:path h="4114800" w="5540339">
                <a:moveTo>
                  <a:pt x="5540339" y="0"/>
                </a:moveTo>
                <a:lnTo>
                  <a:pt x="0" y="0"/>
                </a:lnTo>
                <a:lnTo>
                  <a:pt x="0" y="4114800"/>
                </a:lnTo>
                <a:lnTo>
                  <a:pt x="5540339" y="4114800"/>
                </a:lnTo>
                <a:lnTo>
                  <a:pt x="5540339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28" t="0" r="-28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true" rot="0">
            <a:off x="14279580" y="-2839063"/>
            <a:ext cx="5540339" cy="4114800"/>
          </a:xfrm>
          <a:custGeom>
            <a:avLst/>
            <a:gdLst/>
            <a:ahLst/>
            <a:cxnLst/>
            <a:rect r="r" b="b" t="t" l="l"/>
            <a:pathLst>
              <a:path h="4114800" w="5540339">
                <a:moveTo>
                  <a:pt x="5540339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5540339" y="0"/>
                </a:lnTo>
                <a:lnTo>
                  <a:pt x="5540339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28" t="0" r="-28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true" rot="-5282141">
            <a:off x="15660705" y="-2057400"/>
            <a:ext cx="5540339" cy="4114800"/>
          </a:xfrm>
          <a:custGeom>
            <a:avLst/>
            <a:gdLst/>
            <a:ahLst/>
            <a:cxnLst/>
            <a:rect r="r" b="b" t="t" l="l"/>
            <a:pathLst>
              <a:path h="4114800" w="5540339">
                <a:moveTo>
                  <a:pt x="5540339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5540339" y="0"/>
                </a:lnTo>
                <a:lnTo>
                  <a:pt x="5540339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86" r="0" b="-86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true" rot="0">
            <a:off x="-1455720" y="-2839063"/>
            <a:ext cx="5540339" cy="4114800"/>
          </a:xfrm>
          <a:custGeom>
            <a:avLst/>
            <a:gdLst/>
            <a:ahLst/>
            <a:cxnLst/>
            <a:rect r="r" b="b" t="t" l="l"/>
            <a:pathLst>
              <a:path h="4114800" w="5540339">
                <a:moveTo>
                  <a:pt x="0" y="4114800"/>
                </a:moveTo>
                <a:lnTo>
                  <a:pt x="5540339" y="4114800"/>
                </a:lnTo>
                <a:lnTo>
                  <a:pt x="5540339" y="0"/>
                </a:lnTo>
                <a:lnTo>
                  <a:pt x="0" y="0"/>
                </a:lnTo>
                <a:lnTo>
                  <a:pt x="0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28" t="0" r="-28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false" rot="-5282141">
            <a:off x="-2770170" y="-2057400"/>
            <a:ext cx="5540339" cy="4114800"/>
          </a:xfrm>
          <a:custGeom>
            <a:avLst/>
            <a:gdLst/>
            <a:ahLst/>
            <a:cxnLst/>
            <a:rect r="r" b="b" t="t" l="l"/>
            <a:pathLst>
              <a:path h="4114800" w="5540339">
                <a:moveTo>
                  <a:pt x="5540339" y="0"/>
                </a:moveTo>
                <a:lnTo>
                  <a:pt x="0" y="0"/>
                </a:lnTo>
                <a:lnTo>
                  <a:pt x="0" y="4114800"/>
                </a:lnTo>
                <a:lnTo>
                  <a:pt x="5540339" y="4114800"/>
                </a:lnTo>
                <a:lnTo>
                  <a:pt x="5540339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86" r="0" b="-86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5258652" y="3138334"/>
            <a:ext cx="3523827" cy="5110914"/>
            <a:chOff x="0" y="0"/>
            <a:chExt cx="4698436" cy="681455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698492" cy="6814566"/>
            </a:xfrm>
            <a:custGeom>
              <a:avLst/>
              <a:gdLst/>
              <a:ahLst/>
              <a:cxnLst/>
              <a:rect r="r" b="b" t="t" l="l"/>
              <a:pathLst>
                <a:path h="6814566" w="4698492">
                  <a:moveTo>
                    <a:pt x="0" y="0"/>
                  </a:moveTo>
                  <a:lnTo>
                    <a:pt x="4698492" y="0"/>
                  </a:lnTo>
                  <a:lnTo>
                    <a:pt x="4698492" y="6814566"/>
                  </a:lnTo>
                  <a:lnTo>
                    <a:pt x="0" y="681456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-4421" r="1" b="-4421"/>
              </a:stretch>
            </a:blip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0529457" y="2839063"/>
            <a:ext cx="3712023" cy="5868946"/>
            <a:chOff x="0" y="0"/>
            <a:chExt cx="4949364" cy="7825261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4949317" cy="7825232"/>
            </a:xfrm>
            <a:custGeom>
              <a:avLst/>
              <a:gdLst/>
              <a:ahLst/>
              <a:cxnLst/>
              <a:rect r="r" b="b" t="t" l="l"/>
              <a:pathLst>
                <a:path h="7825232" w="4949317">
                  <a:moveTo>
                    <a:pt x="0" y="0"/>
                  </a:moveTo>
                  <a:lnTo>
                    <a:pt x="4949317" y="0"/>
                  </a:lnTo>
                  <a:lnTo>
                    <a:pt x="4949317" y="7825232"/>
                  </a:lnTo>
                  <a:lnTo>
                    <a:pt x="0" y="782523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-4515" r="0" b="-4515"/>
              </a:stretch>
            </a:blipFill>
          </p:spPr>
        </p:sp>
      </p:grpSp>
      <p:sp>
        <p:nvSpPr>
          <p:cNvPr name="TextBox 12" id="12"/>
          <p:cNvSpPr txBox="true"/>
          <p:nvPr/>
        </p:nvSpPr>
        <p:spPr>
          <a:xfrm rot="0">
            <a:off x="4046520" y="1149417"/>
            <a:ext cx="10194961" cy="15856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68"/>
              </a:lnSpc>
            </a:pPr>
            <a:r>
              <a:rPr lang="en-US" sz="8191" b="true">
                <a:solidFill>
                  <a:srgbClr val="000000"/>
                </a:solidFill>
                <a:latin typeface="Aristotelica Pro Bold"/>
                <a:ea typeface="Aristotelica Pro Bold"/>
                <a:cs typeface="Aristotelica Pro Bold"/>
                <a:sym typeface="Aristotelica Pro Bold"/>
              </a:rPr>
              <a:t> PROJECT STRUCTURE</a:t>
            </a:r>
          </a:p>
        </p:txBody>
      </p:sp>
    </p:spTree>
  </p:cSld>
  <p:clrMapOvr>
    <a:masterClrMapping/>
  </p:clrMapOvr>
</p:sld>
</file>

<file path=ppt/slides/slide3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046520" y="1149417"/>
            <a:ext cx="10233061" cy="15856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68"/>
              </a:lnSpc>
            </a:pPr>
            <a:r>
              <a:rPr lang="en-US" sz="8191" b="true">
                <a:solidFill>
                  <a:srgbClr val="000000"/>
                </a:solidFill>
                <a:latin typeface="Aristotelica Pro Bold"/>
                <a:ea typeface="Aristotelica Pro Bold"/>
                <a:cs typeface="Aristotelica Pro Bold"/>
                <a:sym typeface="Aristotelica Pro Bold"/>
              </a:rPr>
              <a:t> KEY FEATURES 💡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3161999" y="3124447"/>
            <a:ext cx="11964002" cy="57844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2207513" indent="-441503" lvl="4">
              <a:lnSpc>
                <a:spcPts val="5095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Aristotelica Pro"/>
                <a:ea typeface="Aristotelica Pro"/>
                <a:cs typeface="Aristotelica Pro"/>
                <a:sym typeface="Aristotelica Pro"/>
              </a:rPr>
              <a:t>Add / Edit / Delete Contacts: Seamless CRUD operations via form-based input.</a:t>
            </a:r>
          </a:p>
          <a:p>
            <a:pPr algn="l" marL="2207513" indent="-441503" lvl="4">
              <a:lnSpc>
                <a:spcPts val="5095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Aristotelica Pro"/>
                <a:ea typeface="Aristotelica Pro"/>
                <a:cs typeface="Aristotelica Pro"/>
                <a:sym typeface="Aristotelica Pro"/>
              </a:rPr>
              <a:t>Search Functionality: Instantly locate contacts using keywords or filters.</a:t>
            </a:r>
          </a:p>
          <a:p>
            <a:pPr algn="l" marL="2207513" indent="-441503" lvl="4">
              <a:lnSpc>
                <a:spcPts val="5095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Aristotelica Pro"/>
                <a:ea typeface="Aristotelica Pro"/>
                <a:cs typeface="Aristotelica Pro"/>
                <a:sym typeface="Aristotelica Pro"/>
              </a:rPr>
              <a:t>Responsive Interface: Clean UI built with HTML, CSS, and JSP for smooth navigation.</a:t>
            </a:r>
          </a:p>
          <a:p>
            <a:pPr algn="l" marL="2207513" indent="-441503" lvl="4">
              <a:lnSpc>
                <a:spcPts val="5095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Aristotelica Pro"/>
                <a:ea typeface="Aristotelica Pro"/>
                <a:cs typeface="Aristotelica Pro"/>
                <a:sym typeface="Aristotelica Pro"/>
              </a:rPr>
              <a:t>Database Integration: MySQL-powered storage ensures reliable data management.</a:t>
            </a:r>
          </a:p>
          <a:p>
            <a:pPr algn="l" marL="2207513" indent="-441503" lvl="4">
              <a:lnSpc>
                <a:spcPts val="5095"/>
              </a:lnSpc>
            </a:pP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2567349" y="8494637"/>
            <a:ext cx="5540339" cy="4114800"/>
          </a:xfrm>
          <a:custGeom>
            <a:avLst/>
            <a:gdLst/>
            <a:ahLst/>
            <a:cxnLst/>
            <a:rect r="r" b="b" t="t" l="l"/>
            <a:pathLst>
              <a:path h="4114800" w="5540339">
                <a:moveTo>
                  <a:pt x="0" y="0"/>
                </a:moveTo>
                <a:lnTo>
                  <a:pt x="5540339" y="0"/>
                </a:lnTo>
                <a:lnTo>
                  <a:pt x="554033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28" t="0" r="-28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false" rot="0">
            <a:off x="180312" y="8494637"/>
            <a:ext cx="5540339" cy="4114800"/>
          </a:xfrm>
          <a:custGeom>
            <a:avLst/>
            <a:gdLst/>
            <a:ahLst/>
            <a:cxnLst/>
            <a:rect r="r" b="b" t="t" l="l"/>
            <a:pathLst>
              <a:path h="4114800" w="5540339">
                <a:moveTo>
                  <a:pt x="5540339" y="0"/>
                </a:moveTo>
                <a:lnTo>
                  <a:pt x="0" y="0"/>
                </a:lnTo>
                <a:lnTo>
                  <a:pt x="0" y="4114800"/>
                </a:lnTo>
                <a:lnTo>
                  <a:pt x="5540339" y="4114800"/>
                </a:lnTo>
                <a:lnTo>
                  <a:pt x="5540339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28" t="0" r="-28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true" rot="0">
            <a:off x="14279580" y="-2839063"/>
            <a:ext cx="5540339" cy="4114800"/>
          </a:xfrm>
          <a:custGeom>
            <a:avLst/>
            <a:gdLst/>
            <a:ahLst/>
            <a:cxnLst/>
            <a:rect r="r" b="b" t="t" l="l"/>
            <a:pathLst>
              <a:path h="4114800" w="5540339">
                <a:moveTo>
                  <a:pt x="5540339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5540339" y="0"/>
                </a:lnTo>
                <a:lnTo>
                  <a:pt x="5540339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28" t="0" r="-28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true" rot="-5282141">
            <a:off x="15660705" y="-2057400"/>
            <a:ext cx="5540339" cy="4114800"/>
          </a:xfrm>
          <a:custGeom>
            <a:avLst/>
            <a:gdLst/>
            <a:ahLst/>
            <a:cxnLst/>
            <a:rect r="r" b="b" t="t" l="l"/>
            <a:pathLst>
              <a:path h="4114800" w="5540339">
                <a:moveTo>
                  <a:pt x="5540339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5540339" y="0"/>
                </a:lnTo>
                <a:lnTo>
                  <a:pt x="5540339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86" r="0" b="-86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true" rot="0">
            <a:off x="-1455720" y="-2839063"/>
            <a:ext cx="5540339" cy="4114800"/>
          </a:xfrm>
          <a:custGeom>
            <a:avLst/>
            <a:gdLst/>
            <a:ahLst/>
            <a:cxnLst/>
            <a:rect r="r" b="b" t="t" l="l"/>
            <a:pathLst>
              <a:path h="4114800" w="5540339">
                <a:moveTo>
                  <a:pt x="0" y="4114800"/>
                </a:moveTo>
                <a:lnTo>
                  <a:pt x="5540339" y="4114800"/>
                </a:lnTo>
                <a:lnTo>
                  <a:pt x="5540339" y="0"/>
                </a:lnTo>
                <a:lnTo>
                  <a:pt x="0" y="0"/>
                </a:lnTo>
                <a:lnTo>
                  <a:pt x="0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28" t="0" r="-28" b="0"/>
            </a:stretch>
          </a:blipFill>
        </p:spPr>
      </p:sp>
      <p:sp>
        <p:nvSpPr>
          <p:cNvPr name="Freeform 9" id="9"/>
          <p:cNvSpPr/>
          <p:nvPr/>
        </p:nvSpPr>
        <p:spPr>
          <a:xfrm flipH="true" flipV="false" rot="-5282141">
            <a:off x="-2770170" y="-2057400"/>
            <a:ext cx="5540339" cy="4114800"/>
          </a:xfrm>
          <a:custGeom>
            <a:avLst/>
            <a:gdLst/>
            <a:ahLst/>
            <a:cxnLst/>
            <a:rect r="r" b="b" t="t" l="l"/>
            <a:pathLst>
              <a:path h="4114800" w="5540339">
                <a:moveTo>
                  <a:pt x="5540339" y="0"/>
                </a:moveTo>
                <a:lnTo>
                  <a:pt x="0" y="0"/>
                </a:lnTo>
                <a:lnTo>
                  <a:pt x="0" y="4114800"/>
                </a:lnTo>
                <a:lnTo>
                  <a:pt x="5540339" y="4114800"/>
                </a:lnTo>
                <a:lnTo>
                  <a:pt x="5540339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86" r="0" b="-86"/>
            </a:stretch>
          </a:blipFill>
        </p:spPr>
      </p:sp>
    </p:spTree>
  </p:cSld>
  <p:clrMapOvr>
    <a:masterClrMapping/>
  </p:clrMapOvr>
</p:sld>
</file>

<file path=ppt/slides/slide3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046520" y="1149417"/>
            <a:ext cx="10233061" cy="15856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68"/>
              </a:lnSpc>
            </a:pPr>
            <a:r>
              <a:rPr lang="en-US" sz="8191" b="true">
                <a:solidFill>
                  <a:srgbClr val="000000"/>
                </a:solidFill>
                <a:latin typeface="Aristotelica Pro Bold"/>
                <a:ea typeface="Aristotelica Pro Bold"/>
                <a:cs typeface="Aristotelica Pro Bold"/>
                <a:sym typeface="Aristotelica Pro Bold"/>
              </a:rPr>
              <a:t> KEY FEATURES 💡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3161999" y="3124447"/>
            <a:ext cx="11964002" cy="32317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2207513" indent="-441503" lvl="4">
              <a:lnSpc>
                <a:spcPts val="5095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Aristotelica Pro"/>
                <a:ea typeface="Aristotelica Pro"/>
                <a:cs typeface="Aristotelica Pro"/>
                <a:sym typeface="Aristotelica Pro"/>
              </a:rPr>
              <a:t>Session Handling: Maintains user sessions for secure and personalized interactions.</a:t>
            </a:r>
          </a:p>
          <a:p>
            <a:pPr algn="l" marL="2207513" indent="-441503" lvl="4">
              <a:lnSpc>
                <a:spcPts val="5095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Aristotelica Pro"/>
                <a:ea typeface="Aristotelica Pro"/>
                <a:cs typeface="Aristotelica Pro"/>
                <a:sym typeface="Aristotelica Pro"/>
              </a:rPr>
              <a:t>Form Validation: Ensures accurate data entry using both client-side and server-side checks.</a:t>
            </a:r>
          </a:p>
          <a:p>
            <a:pPr algn="l" marL="2207513" indent="-441503" lvl="4">
              <a:lnSpc>
                <a:spcPts val="5095"/>
              </a:lnSpc>
            </a:pP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2567349" y="8494637"/>
            <a:ext cx="5540339" cy="4114800"/>
          </a:xfrm>
          <a:custGeom>
            <a:avLst/>
            <a:gdLst/>
            <a:ahLst/>
            <a:cxnLst/>
            <a:rect r="r" b="b" t="t" l="l"/>
            <a:pathLst>
              <a:path h="4114800" w="5540339">
                <a:moveTo>
                  <a:pt x="0" y="0"/>
                </a:moveTo>
                <a:lnTo>
                  <a:pt x="5540339" y="0"/>
                </a:lnTo>
                <a:lnTo>
                  <a:pt x="554033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28" t="0" r="-28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false" rot="0">
            <a:off x="180312" y="8494637"/>
            <a:ext cx="5540339" cy="4114800"/>
          </a:xfrm>
          <a:custGeom>
            <a:avLst/>
            <a:gdLst/>
            <a:ahLst/>
            <a:cxnLst/>
            <a:rect r="r" b="b" t="t" l="l"/>
            <a:pathLst>
              <a:path h="4114800" w="5540339">
                <a:moveTo>
                  <a:pt x="5540339" y="0"/>
                </a:moveTo>
                <a:lnTo>
                  <a:pt x="0" y="0"/>
                </a:lnTo>
                <a:lnTo>
                  <a:pt x="0" y="4114800"/>
                </a:lnTo>
                <a:lnTo>
                  <a:pt x="5540339" y="4114800"/>
                </a:lnTo>
                <a:lnTo>
                  <a:pt x="5540339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28" t="0" r="-28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true" rot="0">
            <a:off x="14279580" y="-2839063"/>
            <a:ext cx="5540339" cy="4114800"/>
          </a:xfrm>
          <a:custGeom>
            <a:avLst/>
            <a:gdLst/>
            <a:ahLst/>
            <a:cxnLst/>
            <a:rect r="r" b="b" t="t" l="l"/>
            <a:pathLst>
              <a:path h="4114800" w="5540339">
                <a:moveTo>
                  <a:pt x="5540339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5540339" y="0"/>
                </a:lnTo>
                <a:lnTo>
                  <a:pt x="5540339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28" t="0" r="-28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true" rot="-5282141">
            <a:off x="15660705" y="-2057400"/>
            <a:ext cx="5540339" cy="4114800"/>
          </a:xfrm>
          <a:custGeom>
            <a:avLst/>
            <a:gdLst/>
            <a:ahLst/>
            <a:cxnLst/>
            <a:rect r="r" b="b" t="t" l="l"/>
            <a:pathLst>
              <a:path h="4114800" w="5540339">
                <a:moveTo>
                  <a:pt x="5540339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5540339" y="0"/>
                </a:lnTo>
                <a:lnTo>
                  <a:pt x="5540339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86" r="0" b="-86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true" rot="0">
            <a:off x="-1455720" y="-2839063"/>
            <a:ext cx="5540339" cy="4114800"/>
          </a:xfrm>
          <a:custGeom>
            <a:avLst/>
            <a:gdLst/>
            <a:ahLst/>
            <a:cxnLst/>
            <a:rect r="r" b="b" t="t" l="l"/>
            <a:pathLst>
              <a:path h="4114800" w="5540339">
                <a:moveTo>
                  <a:pt x="0" y="4114800"/>
                </a:moveTo>
                <a:lnTo>
                  <a:pt x="5540339" y="4114800"/>
                </a:lnTo>
                <a:lnTo>
                  <a:pt x="5540339" y="0"/>
                </a:lnTo>
                <a:lnTo>
                  <a:pt x="0" y="0"/>
                </a:lnTo>
                <a:lnTo>
                  <a:pt x="0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28" t="0" r="-28" b="0"/>
            </a:stretch>
          </a:blipFill>
        </p:spPr>
      </p:sp>
      <p:sp>
        <p:nvSpPr>
          <p:cNvPr name="Freeform 9" id="9"/>
          <p:cNvSpPr/>
          <p:nvPr/>
        </p:nvSpPr>
        <p:spPr>
          <a:xfrm flipH="true" flipV="false" rot="-5282141">
            <a:off x="-2770170" y="-2057400"/>
            <a:ext cx="5540339" cy="4114800"/>
          </a:xfrm>
          <a:custGeom>
            <a:avLst/>
            <a:gdLst/>
            <a:ahLst/>
            <a:cxnLst/>
            <a:rect r="r" b="b" t="t" l="l"/>
            <a:pathLst>
              <a:path h="4114800" w="5540339">
                <a:moveTo>
                  <a:pt x="5540339" y="0"/>
                </a:moveTo>
                <a:lnTo>
                  <a:pt x="0" y="0"/>
                </a:lnTo>
                <a:lnTo>
                  <a:pt x="0" y="4114800"/>
                </a:lnTo>
                <a:lnTo>
                  <a:pt x="5540339" y="4114800"/>
                </a:lnTo>
                <a:lnTo>
                  <a:pt x="5540339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86" r="0" b="-86"/>
            </a:stretch>
          </a:blipFill>
        </p:spPr>
      </p:sp>
    </p:spTree>
  </p:cSld>
  <p:clrMapOvr>
    <a:masterClrMapping/>
  </p:clrMapOvr>
</p:sld>
</file>

<file path=ppt/slides/slide3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567349" y="8494637"/>
            <a:ext cx="5540339" cy="4114800"/>
          </a:xfrm>
          <a:custGeom>
            <a:avLst/>
            <a:gdLst/>
            <a:ahLst/>
            <a:cxnLst/>
            <a:rect r="r" b="b" t="t" l="l"/>
            <a:pathLst>
              <a:path h="4114800" w="5540339">
                <a:moveTo>
                  <a:pt x="0" y="0"/>
                </a:moveTo>
                <a:lnTo>
                  <a:pt x="5540339" y="0"/>
                </a:lnTo>
                <a:lnTo>
                  <a:pt x="554033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28" t="0" r="-28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180312" y="8494637"/>
            <a:ext cx="5540339" cy="4114800"/>
          </a:xfrm>
          <a:custGeom>
            <a:avLst/>
            <a:gdLst/>
            <a:ahLst/>
            <a:cxnLst/>
            <a:rect r="r" b="b" t="t" l="l"/>
            <a:pathLst>
              <a:path h="4114800" w="5540339">
                <a:moveTo>
                  <a:pt x="5540339" y="0"/>
                </a:moveTo>
                <a:lnTo>
                  <a:pt x="0" y="0"/>
                </a:lnTo>
                <a:lnTo>
                  <a:pt x="0" y="4114800"/>
                </a:lnTo>
                <a:lnTo>
                  <a:pt x="5540339" y="4114800"/>
                </a:lnTo>
                <a:lnTo>
                  <a:pt x="5540339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28" t="0" r="-28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true" rot="0">
            <a:off x="14279580" y="-2839063"/>
            <a:ext cx="5540339" cy="4114800"/>
          </a:xfrm>
          <a:custGeom>
            <a:avLst/>
            <a:gdLst/>
            <a:ahLst/>
            <a:cxnLst/>
            <a:rect r="r" b="b" t="t" l="l"/>
            <a:pathLst>
              <a:path h="4114800" w="5540339">
                <a:moveTo>
                  <a:pt x="5540339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5540339" y="0"/>
                </a:lnTo>
                <a:lnTo>
                  <a:pt x="5540339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28" t="0" r="-28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true" rot="-5282141">
            <a:off x="15660705" y="-2057400"/>
            <a:ext cx="5540339" cy="4114800"/>
          </a:xfrm>
          <a:custGeom>
            <a:avLst/>
            <a:gdLst/>
            <a:ahLst/>
            <a:cxnLst/>
            <a:rect r="r" b="b" t="t" l="l"/>
            <a:pathLst>
              <a:path h="4114800" w="5540339">
                <a:moveTo>
                  <a:pt x="5540339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5540339" y="0"/>
                </a:lnTo>
                <a:lnTo>
                  <a:pt x="5540339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86" r="0" b="-86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true" rot="0">
            <a:off x="-1455720" y="-2839063"/>
            <a:ext cx="5540339" cy="4114800"/>
          </a:xfrm>
          <a:custGeom>
            <a:avLst/>
            <a:gdLst/>
            <a:ahLst/>
            <a:cxnLst/>
            <a:rect r="r" b="b" t="t" l="l"/>
            <a:pathLst>
              <a:path h="4114800" w="5540339">
                <a:moveTo>
                  <a:pt x="0" y="4114800"/>
                </a:moveTo>
                <a:lnTo>
                  <a:pt x="5540339" y="4114800"/>
                </a:lnTo>
                <a:lnTo>
                  <a:pt x="5540339" y="0"/>
                </a:lnTo>
                <a:lnTo>
                  <a:pt x="0" y="0"/>
                </a:lnTo>
                <a:lnTo>
                  <a:pt x="0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28" t="0" r="-28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false" rot="-5282141">
            <a:off x="-2770170" y="-2057400"/>
            <a:ext cx="5540339" cy="4114800"/>
          </a:xfrm>
          <a:custGeom>
            <a:avLst/>
            <a:gdLst/>
            <a:ahLst/>
            <a:cxnLst/>
            <a:rect r="r" b="b" t="t" l="l"/>
            <a:pathLst>
              <a:path h="4114800" w="5540339">
                <a:moveTo>
                  <a:pt x="5540339" y="0"/>
                </a:moveTo>
                <a:lnTo>
                  <a:pt x="0" y="0"/>
                </a:lnTo>
                <a:lnTo>
                  <a:pt x="0" y="4114800"/>
                </a:lnTo>
                <a:lnTo>
                  <a:pt x="5540339" y="4114800"/>
                </a:lnTo>
                <a:lnTo>
                  <a:pt x="5540339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86" r="0" b="-86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3363546" y="2015911"/>
            <a:ext cx="11560909" cy="6255178"/>
            <a:chOff x="0" y="0"/>
            <a:chExt cx="15414545" cy="8340237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5414498" cy="8340217"/>
            </a:xfrm>
            <a:custGeom>
              <a:avLst/>
              <a:gdLst/>
              <a:ahLst/>
              <a:cxnLst/>
              <a:rect r="r" b="b" t="t" l="l"/>
              <a:pathLst>
                <a:path h="8340217" w="15414498">
                  <a:moveTo>
                    <a:pt x="0" y="0"/>
                  </a:moveTo>
                  <a:lnTo>
                    <a:pt x="15414498" y="0"/>
                  </a:lnTo>
                  <a:lnTo>
                    <a:pt x="15414498" y="8340217"/>
                  </a:lnTo>
                  <a:lnTo>
                    <a:pt x="0" y="834021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-17" r="0" b="-17"/>
              </a:stretch>
            </a:blipFill>
          </p:spPr>
        </p:sp>
      </p:grpSp>
    </p:spTree>
  </p:cSld>
  <p:clrMapOvr>
    <a:masterClrMapping/>
  </p:clrMapOvr>
</p:sld>
</file>

<file path=ppt/slides/slide3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567349" y="8494637"/>
            <a:ext cx="5540339" cy="4114800"/>
          </a:xfrm>
          <a:custGeom>
            <a:avLst/>
            <a:gdLst/>
            <a:ahLst/>
            <a:cxnLst/>
            <a:rect r="r" b="b" t="t" l="l"/>
            <a:pathLst>
              <a:path h="4114800" w="5540339">
                <a:moveTo>
                  <a:pt x="0" y="0"/>
                </a:moveTo>
                <a:lnTo>
                  <a:pt x="5540339" y="0"/>
                </a:lnTo>
                <a:lnTo>
                  <a:pt x="554033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28" t="0" r="-28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180312" y="8494637"/>
            <a:ext cx="5540339" cy="4114800"/>
          </a:xfrm>
          <a:custGeom>
            <a:avLst/>
            <a:gdLst/>
            <a:ahLst/>
            <a:cxnLst/>
            <a:rect r="r" b="b" t="t" l="l"/>
            <a:pathLst>
              <a:path h="4114800" w="5540339">
                <a:moveTo>
                  <a:pt x="5540339" y="0"/>
                </a:moveTo>
                <a:lnTo>
                  <a:pt x="0" y="0"/>
                </a:lnTo>
                <a:lnTo>
                  <a:pt x="0" y="4114800"/>
                </a:lnTo>
                <a:lnTo>
                  <a:pt x="5540339" y="4114800"/>
                </a:lnTo>
                <a:lnTo>
                  <a:pt x="5540339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28" t="0" r="-28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true" rot="0">
            <a:off x="14279580" y="-2839063"/>
            <a:ext cx="5540339" cy="4114800"/>
          </a:xfrm>
          <a:custGeom>
            <a:avLst/>
            <a:gdLst/>
            <a:ahLst/>
            <a:cxnLst/>
            <a:rect r="r" b="b" t="t" l="l"/>
            <a:pathLst>
              <a:path h="4114800" w="5540339">
                <a:moveTo>
                  <a:pt x="5540339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5540339" y="0"/>
                </a:lnTo>
                <a:lnTo>
                  <a:pt x="5540339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28" t="0" r="-28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true" rot="-5282141">
            <a:off x="15660705" y="-2057400"/>
            <a:ext cx="5540339" cy="4114800"/>
          </a:xfrm>
          <a:custGeom>
            <a:avLst/>
            <a:gdLst/>
            <a:ahLst/>
            <a:cxnLst/>
            <a:rect r="r" b="b" t="t" l="l"/>
            <a:pathLst>
              <a:path h="4114800" w="5540339">
                <a:moveTo>
                  <a:pt x="5540339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5540339" y="0"/>
                </a:lnTo>
                <a:lnTo>
                  <a:pt x="5540339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86" r="0" b="-86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true" rot="0">
            <a:off x="-1455720" y="-2839063"/>
            <a:ext cx="5540339" cy="4114800"/>
          </a:xfrm>
          <a:custGeom>
            <a:avLst/>
            <a:gdLst/>
            <a:ahLst/>
            <a:cxnLst/>
            <a:rect r="r" b="b" t="t" l="l"/>
            <a:pathLst>
              <a:path h="4114800" w="5540339">
                <a:moveTo>
                  <a:pt x="0" y="4114800"/>
                </a:moveTo>
                <a:lnTo>
                  <a:pt x="5540339" y="4114800"/>
                </a:lnTo>
                <a:lnTo>
                  <a:pt x="5540339" y="0"/>
                </a:lnTo>
                <a:lnTo>
                  <a:pt x="0" y="0"/>
                </a:lnTo>
                <a:lnTo>
                  <a:pt x="0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28" t="0" r="-28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false" rot="-5282141">
            <a:off x="-2770170" y="-2057400"/>
            <a:ext cx="5540339" cy="4114800"/>
          </a:xfrm>
          <a:custGeom>
            <a:avLst/>
            <a:gdLst/>
            <a:ahLst/>
            <a:cxnLst/>
            <a:rect r="r" b="b" t="t" l="l"/>
            <a:pathLst>
              <a:path h="4114800" w="5540339">
                <a:moveTo>
                  <a:pt x="5540339" y="0"/>
                </a:moveTo>
                <a:lnTo>
                  <a:pt x="0" y="0"/>
                </a:lnTo>
                <a:lnTo>
                  <a:pt x="0" y="4114800"/>
                </a:lnTo>
                <a:lnTo>
                  <a:pt x="5540339" y="4114800"/>
                </a:lnTo>
                <a:lnTo>
                  <a:pt x="5540339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86" r="0" b="-86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2444374" y="3110908"/>
            <a:ext cx="14105022" cy="4279307"/>
            <a:chOff x="0" y="0"/>
            <a:chExt cx="18806696" cy="570574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8806668" cy="5705729"/>
            </a:xfrm>
            <a:custGeom>
              <a:avLst/>
              <a:gdLst/>
              <a:ahLst/>
              <a:cxnLst/>
              <a:rect r="r" b="b" t="t" l="l"/>
              <a:pathLst>
                <a:path h="5705729" w="18806668">
                  <a:moveTo>
                    <a:pt x="0" y="0"/>
                  </a:moveTo>
                  <a:lnTo>
                    <a:pt x="18806668" y="0"/>
                  </a:lnTo>
                  <a:lnTo>
                    <a:pt x="18806668" y="5705729"/>
                  </a:lnTo>
                  <a:lnTo>
                    <a:pt x="0" y="570572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-12" r="0" b="-12"/>
              </a:stretch>
            </a:blipFill>
          </p:spPr>
        </p:sp>
      </p:grpSp>
    </p:spTree>
  </p:cSld>
  <p:clrMapOvr>
    <a:masterClrMapping/>
  </p:clrMapOvr>
</p:sld>
</file>

<file path=ppt/slides/slide3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046520" y="1149417"/>
            <a:ext cx="10233061" cy="30363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68"/>
              </a:lnSpc>
            </a:pPr>
            <a:r>
              <a:rPr lang="en-US" sz="8191" b="true">
                <a:solidFill>
                  <a:srgbClr val="000000"/>
                </a:solidFill>
                <a:latin typeface="Aristotelica Pro Bold"/>
                <a:ea typeface="Aristotelica Pro Bold"/>
                <a:cs typeface="Aristotelica Pro Bold"/>
                <a:sym typeface="Aristotelica Pro Bold"/>
              </a:rPr>
              <a:t>CONCLUSION &amp; LEARNINGS 🎓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3161999" y="4271534"/>
            <a:ext cx="11964002" cy="45081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2207513" indent="-441503" lvl="4">
              <a:lnSpc>
                <a:spcPts val="5095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Aristotelica Pro"/>
                <a:ea typeface="Aristotelica Pro"/>
                <a:cs typeface="Aristotelica Pro"/>
                <a:sym typeface="Aristotelica Pro"/>
              </a:rPr>
              <a:t>Gained hands-on experience with MVC architecture and MySQL integration.</a:t>
            </a:r>
          </a:p>
          <a:p>
            <a:pPr algn="l" marL="2207513" indent="-441503" lvl="4">
              <a:lnSpc>
                <a:spcPts val="5095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Aristotelica Pro"/>
                <a:ea typeface="Aristotelica Pro"/>
                <a:cs typeface="Aristotelica Pro"/>
                <a:sym typeface="Aristotelica Pro"/>
              </a:rPr>
              <a:t>Improved debugging, form validation, and session handling skills.</a:t>
            </a:r>
          </a:p>
          <a:p>
            <a:pPr algn="l" marL="2207513" indent="-441503" lvl="4">
              <a:lnSpc>
                <a:spcPts val="5095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Aristotelica Pro"/>
                <a:ea typeface="Aristotelica Pro"/>
                <a:cs typeface="Aristotelica Pro"/>
                <a:sym typeface="Aristotelica Pro"/>
              </a:rPr>
              <a:t>Access full source code and project files:</a:t>
            </a:r>
          </a:p>
          <a:p>
            <a:pPr algn="l" marL="2207513" indent="-441503" lvl="4">
              <a:lnSpc>
                <a:spcPts val="5095"/>
              </a:lnSpc>
            </a:pPr>
            <a:r>
              <a:rPr lang="en-US" sz="3640">
                <a:solidFill>
                  <a:srgbClr val="000000"/>
                </a:solidFill>
                <a:latin typeface="Aristotelica Pro"/>
                <a:ea typeface="Aristotelica Pro"/>
                <a:cs typeface="Aristotelica Pro"/>
                <a:sym typeface="Aristotelica Pro"/>
              </a:rPr>
              <a:t>                    🔗 </a:t>
            </a:r>
            <a:r>
              <a:rPr lang="en-US" sz="3640" u="sng">
                <a:solidFill>
                  <a:srgbClr val="0000FF"/>
                </a:solidFill>
                <a:latin typeface="Aristotelica Pro"/>
                <a:ea typeface="Aristotelica Pro"/>
                <a:cs typeface="Aristotelica Pro"/>
                <a:sym typeface="Aristotelica Pro"/>
                <a:hlinkClick r:id="rId2" tooltip="https://github.com/Harshdeepsharma2003/ContactManagerApp.git"/>
              </a:rPr>
              <a:t>GitHub Link</a:t>
            </a:r>
          </a:p>
          <a:p>
            <a:pPr algn="l" marL="2207513" indent="-441503" lvl="4">
              <a:lnSpc>
                <a:spcPts val="5095"/>
              </a:lnSpc>
            </a:pP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2567349" y="8494637"/>
            <a:ext cx="5540339" cy="4114800"/>
          </a:xfrm>
          <a:custGeom>
            <a:avLst/>
            <a:gdLst/>
            <a:ahLst/>
            <a:cxnLst/>
            <a:rect r="r" b="b" t="t" l="l"/>
            <a:pathLst>
              <a:path h="4114800" w="5540339">
                <a:moveTo>
                  <a:pt x="0" y="0"/>
                </a:moveTo>
                <a:lnTo>
                  <a:pt x="5540339" y="0"/>
                </a:lnTo>
                <a:lnTo>
                  <a:pt x="554033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-28" t="0" r="-28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false" rot="0">
            <a:off x="180312" y="8494637"/>
            <a:ext cx="5540339" cy="4114800"/>
          </a:xfrm>
          <a:custGeom>
            <a:avLst/>
            <a:gdLst/>
            <a:ahLst/>
            <a:cxnLst/>
            <a:rect r="r" b="b" t="t" l="l"/>
            <a:pathLst>
              <a:path h="4114800" w="5540339">
                <a:moveTo>
                  <a:pt x="5540339" y="0"/>
                </a:moveTo>
                <a:lnTo>
                  <a:pt x="0" y="0"/>
                </a:lnTo>
                <a:lnTo>
                  <a:pt x="0" y="4114800"/>
                </a:lnTo>
                <a:lnTo>
                  <a:pt x="5540339" y="4114800"/>
                </a:lnTo>
                <a:lnTo>
                  <a:pt x="5540339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-28" t="0" r="-28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true" rot="0">
            <a:off x="14279580" y="-2839063"/>
            <a:ext cx="5540339" cy="4114800"/>
          </a:xfrm>
          <a:custGeom>
            <a:avLst/>
            <a:gdLst/>
            <a:ahLst/>
            <a:cxnLst/>
            <a:rect r="r" b="b" t="t" l="l"/>
            <a:pathLst>
              <a:path h="4114800" w="5540339">
                <a:moveTo>
                  <a:pt x="5540339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5540339" y="0"/>
                </a:lnTo>
                <a:lnTo>
                  <a:pt x="5540339" y="411480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-28" t="0" r="-28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true" rot="-5282141">
            <a:off x="15660705" y="-2057400"/>
            <a:ext cx="5540339" cy="4114800"/>
          </a:xfrm>
          <a:custGeom>
            <a:avLst/>
            <a:gdLst/>
            <a:ahLst/>
            <a:cxnLst/>
            <a:rect r="r" b="b" t="t" l="l"/>
            <a:pathLst>
              <a:path h="4114800" w="5540339">
                <a:moveTo>
                  <a:pt x="5540339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5540339" y="0"/>
                </a:lnTo>
                <a:lnTo>
                  <a:pt x="5540339" y="411480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-86" r="0" b="-86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true" rot="0">
            <a:off x="-1455720" y="-2839063"/>
            <a:ext cx="5540339" cy="4114800"/>
          </a:xfrm>
          <a:custGeom>
            <a:avLst/>
            <a:gdLst/>
            <a:ahLst/>
            <a:cxnLst/>
            <a:rect r="r" b="b" t="t" l="l"/>
            <a:pathLst>
              <a:path h="4114800" w="5540339">
                <a:moveTo>
                  <a:pt x="0" y="4114800"/>
                </a:moveTo>
                <a:lnTo>
                  <a:pt x="5540339" y="4114800"/>
                </a:lnTo>
                <a:lnTo>
                  <a:pt x="5540339" y="0"/>
                </a:lnTo>
                <a:lnTo>
                  <a:pt x="0" y="0"/>
                </a:lnTo>
                <a:lnTo>
                  <a:pt x="0" y="411480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-28" t="0" r="-28" b="0"/>
            </a:stretch>
          </a:blipFill>
        </p:spPr>
      </p:sp>
      <p:sp>
        <p:nvSpPr>
          <p:cNvPr name="Freeform 9" id="9"/>
          <p:cNvSpPr/>
          <p:nvPr/>
        </p:nvSpPr>
        <p:spPr>
          <a:xfrm flipH="true" flipV="false" rot="-5282141">
            <a:off x="-2770170" y="-2057400"/>
            <a:ext cx="5540339" cy="4114800"/>
          </a:xfrm>
          <a:custGeom>
            <a:avLst/>
            <a:gdLst/>
            <a:ahLst/>
            <a:cxnLst/>
            <a:rect r="r" b="b" t="t" l="l"/>
            <a:pathLst>
              <a:path h="4114800" w="5540339">
                <a:moveTo>
                  <a:pt x="5540339" y="0"/>
                </a:moveTo>
                <a:lnTo>
                  <a:pt x="0" y="0"/>
                </a:lnTo>
                <a:lnTo>
                  <a:pt x="0" y="4114800"/>
                </a:lnTo>
                <a:lnTo>
                  <a:pt x="5540339" y="4114800"/>
                </a:lnTo>
                <a:lnTo>
                  <a:pt x="5540339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-86" r="0" b="-86"/>
            </a:stretch>
          </a:blipFill>
        </p:spPr>
      </p:sp>
    </p:spTree>
  </p:cSld>
  <p:clrMapOvr>
    <a:masterClrMapping/>
  </p:clrMapOvr>
</p:sld>
</file>

<file path=ppt/slides/slide3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950481" y="3765698"/>
            <a:ext cx="12387037" cy="22828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641"/>
              </a:lnSpc>
            </a:pPr>
            <a:r>
              <a:rPr lang="en-US" sz="11885" b="true">
                <a:solidFill>
                  <a:srgbClr val="000000"/>
                </a:solidFill>
                <a:latin typeface="Aristotelica Pro Bold"/>
                <a:ea typeface="Aristotelica Pro Bold"/>
                <a:cs typeface="Aristotelica Pro Bold"/>
                <a:sym typeface="Aristotelica Pro Bold"/>
              </a:rPr>
              <a:t>THANK YOU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2567349" y="8494637"/>
            <a:ext cx="5540339" cy="4114800"/>
          </a:xfrm>
          <a:custGeom>
            <a:avLst/>
            <a:gdLst/>
            <a:ahLst/>
            <a:cxnLst/>
            <a:rect r="r" b="b" t="t" l="l"/>
            <a:pathLst>
              <a:path h="4114800" w="5540339">
                <a:moveTo>
                  <a:pt x="0" y="0"/>
                </a:moveTo>
                <a:lnTo>
                  <a:pt x="5540339" y="0"/>
                </a:lnTo>
                <a:lnTo>
                  <a:pt x="554033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28" t="0" r="-28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180312" y="8494637"/>
            <a:ext cx="5540339" cy="4114800"/>
          </a:xfrm>
          <a:custGeom>
            <a:avLst/>
            <a:gdLst/>
            <a:ahLst/>
            <a:cxnLst/>
            <a:rect r="r" b="b" t="t" l="l"/>
            <a:pathLst>
              <a:path h="4114800" w="5540339">
                <a:moveTo>
                  <a:pt x="5540339" y="0"/>
                </a:moveTo>
                <a:lnTo>
                  <a:pt x="0" y="0"/>
                </a:lnTo>
                <a:lnTo>
                  <a:pt x="0" y="4114800"/>
                </a:lnTo>
                <a:lnTo>
                  <a:pt x="5540339" y="4114800"/>
                </a:lnTo>
                <a:lnTo>
                  <a:pt x="5540339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28" t="0" r="-28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true" rot="0">
            <a:off x="14279580" y="-2839063"/>
            <a:ext cx="5540339" cy="4114800"/>
          </a:xfrm>
          <a:custGeom>
            <a:avLst/>
            <a:gdLst/>
            <a:ahLst/>
            <a:cxnLst/>
            <a:rect r="r" b="b" t="t" l="l"/>
            <a:pathLst>
              <a:path h="4114800" w="5540339">
                <a:moveTo>
                  <a:pt x="5540339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5540339" y="0"/>
                </a:lnTo>
                <a:lnTo>
                  <a:pt x="5540339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28" t="0" r="-28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true" rot="-5282141">
            <a:off x="15660705" y="-2057400"/>
            <a:ext cx="5540339" cy="4114800"/>
          </a:xfrm>
          <a:custGeom>
            <a:avLst/>
            <a:gdLst/>
            <a:ahLst/>
            <a:cxnLst/>
            <a:rect r="r" b="b" t="t" l="l"/>
            <a:pathLst>
              <a:path h="4114800" w="5540339">
                <a:moveTo>
                  <a:pt x="5540339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5540339" y="0"/>
                </a:lnTo>
                <a:lnTo>
                  <a:pt x="5540339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86" r="0" b="-86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true" rot="0">
            <a:off x="-1455720" y="-2839063"/>
            <a:ext cx="5540339" cy="4114800"/>
          </a:xfrm>
          <a:custGeom>
            <a:avLst/>
            <a:gdLst/>
            <a:ahLst/>
            <a:cxnLst/>
            <a:rect r="r" b="b" t="t" l="l"/>
            <a:pathLst>
              <a:path h="4114800" w="5540339">
                <a:moveTo>
                  <a:pt x="0" y="4114800"/>
                </a:moveTo>
                <a:lnTo>
                  <a:pt x="5540339" y="4114800"/>
                </a:lnTo>
                <a:lnTo>
                  <a:pt x="5540339" y="0"/>
                </a:lnTo>
                <a:lnTo>
                  <a:pt x="0" y="0"/>
                </a:lnTo>
                <a:lnTo>
                  <a:pt x="0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28" t="0" r="-28" b="0"/>
            </a:stretch>
          </a:blipFill>
        </p:spPr>
      </p:sp>
      <p:sp>
        <p:nvSpPr>
          <p:cNvPr name="Freeform 8" id="8"/>
          <p:cNvSpPr/>
          <p:nvPr/>
        </p:nvSpPr>
        <p:spPr>
          <a:xfrm flipH="true" flipV="false" rot="-5282141">
            <a:off x="-2770170" y="-2057400"/>
            <a:ext cx="5540339" cy="4114800"/>
          </a:xfrm>
          <a:custGeom>
            <a:avLst/>
            <a:gdLst/>
            <a:ahLst/>
            <a:cxnLst/>
            <a:rect r="r" b="b" t="t" l="l"/>
            <a:pathLst>
              <a:path h="4114800" w="5540339">
                <a:moveTo>
                  <a:pt x="5540339" y="0"/>
                </a:moveTo>
                <a:lnTo>
                  <a:pt x="0" y="0"/>
                </a:lnTo>
                <a:lnTo>
                  <a:pt x="0" y="4114800"/>
                </a:lnTo>
                <a:lnTo>
                  <a:pt x="5540339" y="4114800"/>
                </a:lnTo>
                <a:lnTo>
                  <a:pt x="5540339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86" r="0" b="-86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567349" y="8494637"/>
            <a:ext cx="5540339" cy="4114800"/>
          </a:xfrm>
          <a:custGeom>
            <a:avLst/>
            <a:gdLst/>
            <a:ahLst/>
            <a:cxnLst/>
            <a:rect r="r" b="b" t="t" l="l"/>
            <a:pathLst>
              <a:path h="4114800" w="5540339">
                <a:moveTo>
                  <a:pt x="0" y="0"/>
                </a:moveTo>
                <a:lnTo>
                  <a:pt x="5540339" y="0"/>
                </a:lnTo>
                <a:lnTo>
                  <a:pt x="554033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28" t="0" r="-28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180312" y="8494637"/>
            <a:ext cx="5540339" cy="4114800"/>
          </a:xfrm>
          <a:custGeom>
            <a:avLst/>
            <a:gdLst/>
            <a:ahLst/>
            <a:cxnLst/>
            <a:rect r="r" b="b" t="t" l="l"/>
            <a:pathLst>
              <a:path h="4114800" w="5540339">
                <a:moveTo>
                  <a:pt x="5540339" y="0"/>
                </a:moveTo>
                <a:lnTo>
                  <a:pt x="0" y="0"/>
                </a:lnTo>
                <a:lnTo>
                  <a:pt x="0" y="4114800"/>
                </a:lnTo>
                <a:lnTo>
                  <a:pt x="5540339" y="4114800"/>
                </a:lnTo>
                <a:lnTo>
                  <a:pt x="5540339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28" t="0" r="-28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true" rot="0">
            <a:off x="14279580" y="-2839063"/>
            <a:ext cx="5540339" cy="4114800"/>
          </a:xfrm>
          <a:custGeom>
            <a:avLst/>
            <a:gdLst/>
            <a:ahLst/>
            <a:cxnLst/>
            <a:rect r="r" b="b" t="t" l="l"/>
            <a:pathLst>
              <a:path h="4114800" w="5540339">
                <a:moveTo>
                  <a:pt x="5540339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5540339" y="0"/>
                </a:lnTo>
                <a:lnTo>
                  <a:pt x="5540339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28" t="0" r="-28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true" rot="-5282141">
            <a:off x="15660705" y="-2057400"/>
            <a:ext cx="5540339" cy="4114800"/>
          </a:xfrm>
          <a:custGeom>
            <a:avLst/>
            <a:gdLst/>
            <a:ahLst/>
            <a:cxnLst/>
            <a:rect r="r" b="b" t="t" l="l"/>
            <a:pathLst>
              <a:path h="4114800" w="5540339">
                <a:moveTo>
                  <a:pt x="5540339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5540339" y="0"/>
                </a:lnTo>
                <a:lnTo>
                  <a:pt x="5540339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86" r="0" b="-86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true" rot="0">
            <a:off x="-1455720" y="-2839063"/>
            <a:ext cx="5540339" cy="4114800"/>
          </a:xfrm>
          <a:custGeom>
            <a:avLst/>
            <a:gdLst/>
            <a:ahLst/>
            <a:cxnLst/>
            <a:rect r="r" b="b" t="t" l="l"/>
            <a:pathLst>
              <a:path h="4114800" w="5540339">
                <a:moveTo>
                  <a:pt x="0" y="4114800"/>
                </a:moveTo>
                <a:lnTo>
                  <a:pt x="5540339" y="4114800"/>
                </a:lnTo>
                <a:lnTo>
                  <a:pt x="5540339" y="0"/>
                </a:lnTo>
                <a:lnTo>
                  <a:pt x="0" y="0"/>
                </a:lnTo>
                <a:lnTo>
                  <a:pt x="0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28" t="0" r="-28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false" rot="-5282141">
            <a:off x="-2770170" y="-2057400"/>
            <a:ext cx="5540339" cy="4114800"/>
          </a:xfrm>
          <a:custGeom>
            <a:avLst/>
            <a:gdLst/>
            <a:ahLst/>
            <a:cxnLst/>
            <a:rect r="r" b="b" t="t" l="l"/>
            <a:pathLst>
              <a:path h="4114800" w="5540339">
                <a:moveTo>
                  <a:pt x="5540339" y="0"/>
                </a:moveTo>
                <a:lnTo>
                  <a:pt x="0" y="0"/>
                </a:lnTo>
                <a:lnTo>
                  <a:pt x="0" y="4114800"/>
                </a:lnTo>
                <a:lnTo>
                  <a:pt x="5540339" y="4114800"/>
                </a:lnTo>
                <a:lnTo>
                  <a:pt x="5540339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86" r="0" b="-86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973914" y="1028700"/>
            <a:ext cx="8671659" cy="8001732"/>
          </a:xfrm>
          <a:custGeom>
            <a:avLst/>
            <a:gdLst/>
            <a:ahLst/>
            <a:cxnLst/>
            <a:rect r="r" b="b" t="t" l="l"/>
            <a:pathLst>
              <a:path h="8001732" w="8671659">
                <a:moveTo>
                  <a:pt x="0" y="0"/>
                </a:moveTo>
                <a:lnTo>
                  <a:pt x="8671659" y="0"/>
                </a:lnTo>
                <a:lnTo>
                  <a:pt x="8671659" y="8001732"/>
                </a:lnTo>
                <a:lnTo>
                  <a:pt x="0" y="800173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32" t="0" r="-32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2264592" y="2043640"/>
            <a:ext cx="7316248" cy="6450997"/>
            <a:chOff x="0" y="0"/>
            <a:chExt cx="9754997" cy="8601329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9754997" cy="8601329"/>
            </a:xfrm>
            <a:custGeom>
              <a:avLst/>
              <a:gdLst/>
              <a:ahLst/>
              <a:cxnLst/>
              <a:rect r="r" b="b" t="t" l="l"/>
              <a:pathLst>
                <a:path h="8601329" w="9754997">
                  <a:moveTo>
                    <a:pt x="4877562" y="0"/>
                  </a:moveTo>
                  <a:cubicBezTo>
                    <a:pt x="2183765" y="0"/>
                    <a:pt x="0" y="1925447"/>
                    <a:pt x="0" y="4300728"/>
                  </a:cubicBezTo>
                  <a:cubicBezTo>
                    <a:pt x="0" y="6676010"/>
                    <a:pt x="2183765" y="8601329"/>
                    <a:pt x="4877562" y="8601329"/>
                  </a:cubicBezTo>
                  <a:cubicBezTo>
                    <a:pt x="7571359" y="8601329"/>
                    <a:pt x="9754997" y="6675882"/>
                    <a:pt x="9754997" y="4300728"/>
                  </a:cubicBezTo>
                  <a:cubicBezTo>
                    <a:pt x="9754997" y="1925575"/>
                    <a:pt x="7571232" y="0"/>
                    <a:pt x="4877562" y="0"/>
                  </a:cubicBezTo>
                  <a:close/>
                </a:path>
              </a:pathLst>
            </a:custGeom>
            <a:solidFill>
              <a:srgbClr val="B4BBC0"/>
            </a:solid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2950481" y="2236056"/>
            <a:ext cx="5944468" cy="5544158"/>
            <a:chOff x="0" y="0"/>
            <a:chExt cx="7925957" cy="7392211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7925957" cy="7392212"/>
            </a:xfrm>
            <a:custGeom>
              <a:avLst/>
              <a:gdLst/>
              <a:ahLst/>
              <a:cxnLst/>
              <a:rect r="r" b="b" t="t" l="l"/>
              <a:pathLst>
                <a:path h="7392212" w="7925957">
                  <a:moveTo>
                    <a:pt x="0" y="0"/>
                  </a:moveTo>
                  <a:lnTo>
                    <a:pt x="7925957" y="0"/>
                  </a:lnTo>
                  <a:lnTo>
                    <a:pt x="7925957" y="7392212"/>
                  </a:lnTo>
                  <a:lnTo>
                    <a:pt x="0" y="739221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57150"/>
              <a:ext cx="7925957" cy="7449361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4898"/>
                </a:lnSpc>
              </a:pPr>
              <a:r>
                <a:rPr lang="en-US" sz="3499" b="true">
                  <a:solidFill>
                    <a:srgbClr val="FFFFFF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JRE</a:t>
              </a: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3047644" y="3461348"/>
            <a:ext cx="4880717" cy="4752530"/>
          </a:xfrm>
          <a:custGeom>
            <a:avLst/>
            <a:gdLst/>
            <a:ahLst/>
            <a:cxnLst/>
            <a:rect r="r" b="b" t="t" l="l"/>
            <a:pathLst>
              <a:path h="4752530" w="4880717">
                <a:moveTo>
                  <a:pt x="0" y="0"/>
                </a:moveTo>
                <a:lnTo>
                  <a:pt x="4880717" y="0"/>
                </a:lnTo>
                <a:lnTo>
                  <a:pt x="4880717" y="4752530"/>
                </a:lnTo>
                <a:lnTo>
                  <a:pt x="0" y="475253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-52" t="0" r="-52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4137045" y="964478"/>
            <a:ext cx="2701917" cy="10857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28"/>
              </a:lnSpc>
            </a:pPr>
            <a:r>
              <a:rPr lang="en-US" sz="4877" b="true">
                <a:solidFill>
                  <a:srgbClr val="000000"/>
                </a:solidFill>
                <a:latin typeface="Alexandria Bold"/>
                <a:ea typeface="Alexandria Bold"/>
                <a:cs typeface="Alexandria Bold"/>
                <a:sym typeface="Alexandria Bold"/>
              </a:rPr>
              <a:t>JDK 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4137044" y="5123272"/>
            <a:ext cx="2701917" cy="10000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28"/>
              </a:lnSpc>
            </a:pPr>
            <a:r>
              <a:rPr lang="en-US" sz="4877" b="true">
                <a:solidFill>
                  <a:srgbClr val="000000"/>
                </a:solidFill>
                <a:latin typeface="Alexandria Bold"/>
                <a:ea typeface="Alexandria Bold"/>
                <a:cs typeface="Alexandria Bold"/>
                <a:sym typeface="Alexandria Bold"/>
              </a:rPr>
              <a:t>JVM 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4137044" y="2154020"/>
            <a:ext cx="2701917" cy="10857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28"/>
              </a:lnSpc>
            </a:pPr>
            <a:r>
              <a:rPr lang="en-US" sz="4877" b="true">
                <a:solidFill>
                  <a:srgbClr val="000000"/>
                </a:solidFill>
                <a:latin typeface="Alexandria Bold"/>
                <a:ea typeface="Alexandria Bold"/>
                <a:cs typeface="Alexandria Bold"/>
                <a:sym typeface="Alexandria Bold"/>
              </a:rPr>
              <a:t>JRE </a:t>
            </a:r>
          </a:p>
        </p:txBody>
      </p:sp>
      <p:grpSp>
        <p:nvGrpSpPr>
          <p:cNvPr name="Group 18" id="18"/>
          <p:cNvGrpSpPr/>
          <p:nvPr/>
        </p:nvGrpSpPr>
        <p:grpSpPr>
          <a:xfrm rot="0">
            <a:off x="6314392" y="1896187"/>
            <a:ext cx="3633026" cy="57150"/>
            <a:chOff x="0" y="0"/>
            <a:chExt cx="4844035" cy="762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4844034" cy="76200"/>
            </a:xfrm>
            <a:custGeom>
              <a:avLst/>
              <a:gdLst/>
              <a:ahLst/>
              <a:cxnLst/>
              <a:rect r="r" b="b" t="t" l="l"/>
              <a:pathLst>
                <a:path h="76200" w="4844034">
                  <a:moveTo>
                    <a:pt x="0" y="25400"/>
                  </a:moveTo>
                  <a:lnTo>
                    <a:pt x="4843780" y="0"/>
                  </a:lnTo>
                  <a:lnTo>
                    <a:pt x="4844034" y="50800"/>
                  </a:lnTo>
                  <a:lnTo>
                    <a:pt x="254" y="762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6314487" y="5837613"/>
            <a:ext cx="4697635" cy="38100"/>
            <a:chOff x="0" y="0"/>
            <a:chExt cx="6263513" cy="50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6263513" cy="50800"/>
            </a:xfrm>
            <a:custGeom>
              <a:avLst/>
              <a:gdLst/>
              <a:ahLst/>
              <a:cxnLst/>
              <a:rect r="r" b="b" t="t" l="l"/>
              <a:pathLst>
                <a:path h="50800" w="6263513">
                  <a:moveTo>
                    <a:pt x="0" y="0"/>
                  </a:moveTo>
                  <a:lnTo>
                    <a:pt x="6263513" y="0"/>
                  </a:lnTo>
                  <a:lnTo>
                    <a:pt x="6263513" y="50800"/>
                  </a:lnTo>
                  <a:lnTo>
                    <a:pt x="0" y="508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6314454" y="2868360"/>
            <a:ext cx="4634865" cy="76200"/>
            <a:chOff x="0" y="0"/>
            <a:chExt cx="6179820" cy="1016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6179820" cy="101600"/>
            </a:xfrm>
            <a:custGeom>
              <a:avLst/>
              <a:gdLst/>
              <a:ahLst/>
              <a:cxnLst/>
              <a:rect r="r" b="b" t="t" l="l"/>
              <a:pathLst>
                <a:path h="101600" w="6179820">
                  <a:moveTo>
                    <a:pt x="0" y="50800"/>
                  </a:moveTo>
                  <a:lnTo>
                    <a:pt x="6179439" y="0"/>
                  </a:lnTo>
                  <a:lnTo>
                    <a:pt x="6179820" y="50800"/>
                  </a:lnTo>
                  <a:lnTo>
                    <a:pt x="508" y="101600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24" id="24"/>
          <p:cNvSpPr txBox="true"/>
          <p:nvPr/>
        </p:nvSpPr>
        <p:spPr>
          <a:xfrm rot="0">
            <a:off x="10219271" y="495265"/>
            <a:ext cx="7252175" cy="7646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76"/>
              </a:lnSpc>
            </a:pPr>
            <a:r>
              <a:rPr lang="en-US" sz="3268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.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0219271" y="1369616"/>
            <a:ext cx="8068729" cy="7646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76"/>
              </a:lnSpc>
            </a:pPr>
            <a:r>
              <a:rPr lang="en-US" sz="3268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Development tools+javac+JRE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1493447" y="2352662"/>
            <a:ext cx="4703822" cy="7646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76"/>
              </a:lnSpc>
            </a:pPr>
            <a:r>
              <a:rPr lang="en-US" sz="3268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Libraries+JVM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1293333" y="5321915"/>
            <a:ext cx="5344757" cy="7646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76"/>
              </a:lnSpc>
            </a:pPr>
            <a:r>
              <a:rPr lang="en-US" sz="3268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JIT Compiler+Interpreter</a:t>
            </a:r>
          </a:p>
        </p:txBody>
      </p:sp>
      <p:sp>
        <p:nvSpPr>
          <p:cNvPr name="Freeform 28" id="28"/>
          <p:cNvSpPr/>
          <p:nvPr/>
        </p:nvSpPr>
        <p:spPr>
          <a:xfrm flipH="false" flipV="false" rot="-574333">
            <a:off x="-446271" y="5651306"/>
            <a:ext cx="4840370" cy="6758253"/>
          </a:xfrm>
          <a:custGeom>
            <a:avLst/>
            <a:gdLst/>
            <a:ahLst/>
            <a:cxnLst/>
            <a:rect r="r" b="b" t="t" l="l"/>
            <a:pathLst>
              <a:path h="6758253" w="4840370">
                <a:moveTo>
                  <a:pt x="0" y="0"/>
                </a:moveTo>
                <a:lnTo>
                  <a:pt x="4840370" y="0"/>
                </a:lnTo>
                <a:lnTo>
                  <a:pt x="4840370" y="6758253"/>
                </a:lnTo>
                <a:lnTo>
                  <a:pt x="0" y="675825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-47" t="0" r="-47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567349" y="8494637"/>
            <a:ext cx="5540339" cy="4114800"/>
          </a:xfrm>
          <a:custGeom>
            <a:avLst/>
            <a:gdLst/>
            <a:ahLst/>
            <a:cxnLst/>
            <a:rect r="r" b="b" t="t" l="l"/>
            <a:pathLst>
              <a:path h="4114800" w="5540339">
                <a:moveTo>
                  <a:pt x="0" y="0"/>
                </a:moveTo>
                <a:lnTo>
                  <a:pt x="5540339" y="0"/>
                </a:lnTo>
                <a:lnTo>
                  <a:pt x="554033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28" t="0" r="-28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180312" y="8494637"/>
            <a:ext cx="5540339" cy="4114800"/>
          </a:xfrm>
          <a:custGeom>
            <a:avLst/>
            <a:gdLst/>
            <a:ahLst/>
            <a:cxnLst/>
            <a:rect r="r" b="b" t="t" l="l"/>
            <a:pathLst>
              <a:path h="4114800" w="5540339">
                <a:moveTo>
                  <a:pt x="5540339" y="0"/>
                </a:moveTo>
                <a:lnTo>
                  <a:pt x="0" y="0"/>
                </a:lnTo>
                <a:lnTo>
                  <a:pt x="0" y="4114800"/>
                </a:lnTo>
                <a:lnTo>
                  <a:pt x="5540339" y="4114800"/>
                </a:lnTo>
                <a:lnTo>
                  <a:pt x="5540339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28" t="0" r="-28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true" rot="0">
            <a:off x="14279580" y="-2839063"/>
            <a:ext cx="5540339" cy="4114800"/>
          </a:xfrm>
          <a:custGeom>
            <a:avLst/>
            <a:gdLst/>
            <a:ahLst/>
            <a:cxnLst/>
            <a:rect r="r" b="b" t="t" l="l"/>
            <a:pathLst>
              <a:path h="4114800" w="5540339">
                <a:moveTo>
                  <a:pt x="5540339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5540339" y="0"/>
                </a:lnTo>
                <a:lnTo>
                  <a:pt x="5540339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28" t="0" r="-28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true" rot="-5282141">
            <a:off x="15660705" y="-2057400"/>
            <a:ext cx="5540339" cy="4114800"/>
          </a:xfrm>
          <a:custGeom>
            <a:avLst/>
            <a:gdLst/>
            <a:ahLst/>
            <a:cxnLst/>
            <a:rect r="r" b="b" t="t" l="l"/>
            <a:pathLst>
              <a:path h="4114800" w="5540339">
                <a:moveTo>
                  <a:pt x="5540339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5540339" y="0"/>
                </a:lnTo>
                <a:lnTo>
                  <a:pt x="5540339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86" r="0" b="-86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true" rot="0">
            <a:off x="-1455720" y="-2839063"/>
            <a:ext cx="5540339" cy="4114800"/>
          </a:xfrm>
          <a:custGeom>
            <a:avLst/>
            <a:gdLst/>
            <a:ahLst/>
            <a:cxnLst/>
            <a:rect r="r" b="b" t="t" l="l"/>
            <a:pathLst>
              <a:path h="4114800" w="5540339">
                <a:moveTo>
                  <a:pt x="0" y="4114800"/>
                </a:moveTo>
                <a:lnTo>
                  <a:pt x="5540339" y="4114800"/>
                </a:lnTo>
                <a:lnTo>
                  <a:pt x="5540339" y="0"/>
                </a:lnTo>
                <a:lnTo>
                  <a:pt x="0" y="0"/>
                </a:lnTo>
                <a:lnTo>
                  <a:pt x="0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28" t="0" r="-28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false" rot="-5282141">
            <a:off x="-2770170" y="-2057400"/>
            <a:ext cx="5540339" cy="4114800"/>
          </a:xfrm>
          <a:custGeom>
            <a:avLst/>
            <a:gdLst/>
            <a:ahLst/>
            <a:cxnLst/>
            <a:rect r="r" b="b" t="t" l="l"/>
            <a:pathLst>
              <a:path h="4114800" w="5540339">
                <a:moveTo>
                  <a:pt x="5540339" y="0"/>
                </a:moveTo>
                <a:lnTo>
                  <a:pt x="0" y="0"/>
                </a:lnTo>
                <a:lnTo>
                  <a:pt x="0" y="4114800"/>
                </a:lnTo>
                <a:lnTo>
                  <a:pt x="5540339" y="4114800"/>
                </a:lnTo>
                <a:lnTo>
                  <a:pt x="5540339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86" r="0" b="-86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314450" y="2975773"/>
            <a:ext cx="3732661" cy="6789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95"/>
              </a:lnSpc>
            </a:pPr>
            <a:r>
              <a:rPr lang="en-US" sz="3639" b="true">
                <a:solidFill>
                  <a:srgbClr val="545454"/>
                </a:solidFill>
                <a:latin typeface="Aristotelica Pro Bold"/>
                <a:ea typeface="Aristotelica Pro Bold"/>
                <a:cs typeface="Aristotelica Pro Bold"/>
                <a:sym typeface="Aristotelica Pro Bold"/>
              </a:rPr>
              <a:t>DATA TYPES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7542453" y="3042488"/>
            <a:ext cx="2963540" cy="6789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95"/>
              </a:lnSpc>
            </a:pPr>
            <a:r>
              <a:rPr lang="en-US" sz="3639" b="true">
                <a:solidFill>
                  <a:srgbClr val="545454"/>
                </a:solidFill>
                <a:latin typeface="Aristotelica Pro Bold"/>
                <a:ea typeface="Aristotelica Pro Bold"/>
                <a:cs typeface="Aristotelica Pro Bold"/>
                <a:sym typeface="Aristotelica Pro Bold"/>
              </a:rPr>
              <a:t>VARIABLES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3753169" y="3042488"/>
            <a:ext cx="3732661" cy="6789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95"/>
              </a:lnSpc>
            </a:pPr>
            <a:r>
              <a:rPr lang="en-US" sz="3639" b="true">
                <a:solidFill>
                  <a:srgbClr val="545454"/>
                </a:solidFill>
                <a:latin typeface="Aristotelica Pro Bold"/>
                <a:ea typeface="Aristotelica Pro Bold"/>
                <a:cs typeface="Aristotelica Pro Bold"/>
                <a:sym typeface="Aristotelica Pro Bold"/>
              </a:rPr>
              <a:t>LITERALS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5995678" y="3109123"/>
            <a:ext cx="38544" cy="5785811"/>
            <a:chOff x="0" y="0"/>
            <a:chExt cx="51392" cy="7714415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51435" cy="7714361"/>
            </a:xfrm>
            <a:custGeom>
              <a:avLst/>
              <a:gdLst/>
              <a:ahLst/>
              <a:cxnLst/>
              <a:rect r="r" b="b" t="t" l="l"/>
              <a:pathLst>
                <a:path h="7714361" w="51435">
                  <a:moveTo>
                    <a:pt x="0" y="7714361"/>
                  </a:moveTo>
                  <a:lnTo>
                    <a:pt x="0" y="0"/>
                  </a:lnTo>
                  <a:lnTo>
                    <a:pt x="51435" y="0"/>
                  </a:lnTo>
                  <a:lnTo>
                    <a:pt x="51435" y="7714361"/>
                  </a:lnTo>
                  <a:close/>
                </a:path>
              </a:pathLst>
            </a:custGeom>
            <a:solidFill>
              <a:srgbClr val="545454"/>
            </a:solid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12033275" y="3175838"/>
            <a:ext cx="38100" cy="5719096"/>
            <a:chOff x="0" y="0"/>
            <a:chExt cx="50800" cy="7625461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50800" cy="7625461"/>
            </a:xfrm>
            <a:custGeom>
              <a:avLst/>
              <a:gdLst/>
              <a:ahLst/>
              <a:cxnLst/>
              <a:rect r="r" b="b" t="t" l="l"/>
              <a:pathLst>
                <a:path h="7625461" w="50800">
                  <a:moveTo>
                    <a:pt x="0" y="7625461"/>
                  </a:moveTo>
                  <a:lnTo>
                    <a:pt x="0" y="0"/>
                  </a:lnTo>
                  <a:lnTo>
                    <a:pt x="50800" y="0"/>
                  </a:lnTo>
                  <a:lnTo>
                    <a:pt x="50800" y="7625461"/>
                  </a:lnTo>
                  <a:close/>
                </a:path>
              </a:pathLst>
            </a:custGeom>
            <a:solidFill>
              <a:srgbClr val="545454"/>
            </a:solidFill>
          </p:spPr>
        </p:sp>
      </p:grpSp>
      <p:sp>
        <p:nvSpPr>
          <p:cNvPr name="TextBox 15" id="15"/>
          <p:cNvSpPr txBox="true"/>
          <p:nvPr/>
        </p:nvSpPr>
        <p:spPr>
          <a:xfrm rot="0">
            <a:off x="6034222" y="4198198"/>
            <a:ext cx="5999053" cy="29274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36"/>
              </a:lnSpc>
            </a:pPr>
            <a:r>
              <a:rPr lang="en-US" sz="3240">
                <a:solidFill>
                  <a:srgbClr val="000000"/>
                </a:solidFill>
                <a:latin typeface="Aristotelica Pro"/>
                <a:ea typeface="Aristotelica Pro"/>
                <a:cs typeface="Aristotelica Pro"/>
                <a:sym typeface="Aristotelica Pro"/>
              </a:rPr>
              <a:t>    Containers to store data</a:t>
            </a:r>
          </a:p>
          <a:p>
            <a:pPr algn="l">
              <a:lnSpc>
                <a:spcPts val="4536"/>
              </a:lnSpc>
            </a:pPr>
            <a:r>
              <a:rPr lang="en-US" sz="3240">
                <a:solidFill>
                  <a:srgbClr val="000000"/>
                </a:solidFill>
                <a:latin typeface="Aristotelica Pro"/>
                <a:ea typeface="Aristotelica Pro"/>
                <a:cs typeface="Aristotelica Pro"/>
                <a:sym typeface="Aristotelica Pro"/>
              </a:rPr>
              <a:t>    Must be declared with a </a:t>
            </a:r>
          </a:p>
          <a:p>
            <a:pPr algn="l">
              <a:lnSpc>
                <a:spcPts val="4536"/>
              </a:lnSpc>
            </a:pPr>
            <a:r>
              <a:rPr lang="en-US" sz="3240">
                <a:solidFill>
                  <a:srgbClr val="000000"/>
                </a:solidFill>
                <a:latin typeface="Aristotelica Pro"/>
                <a:ea typeface="Aristotelica Pro"/>
                <a:cs typeface="Aristotelica Pro"/>
                <a:sym typeface="Aristotelica Pro"/>
              </a:rPr>
              <a:t>    data type        </a:t>
            </a:r>
          </a:p>
          <a:p>
            <a:pPr algn="l">
              <a:lnSpc>
                <a:spcPts val="4536"/>
              </a:lnSpc>
            </a:pPr>
          </a:p>
          <a:p>
            <a:pPr algn="l">
              <a:lnSpc>
                <a:spcPts val="4536"/>
              </a:lnSpc>
            </a:pPr>
            <a:r>
              <a:rPr lang="en-US" sz="3240">
                <a:solidFill>
                  <a:srgbClr val="000000"/>
                </a:solidFill>
                <a:latin typeface="Aristotelica Pro"/>
                <a:ea typeface="Aristotelica Pro"/>
                <a:cs typeface="Aristotelica Pro"/>
                <a:sym typeface="Aristotelica Pro"/>
              </a:rPr>
              <a:t>    Example: int age = 25;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369715" y="3777835"/>
            <a:ext cx="5999053" cy="40704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36"/>
              </a:lnSpc>
            </a:pPr>
            <a:r>
              <a:rPr lang="en-US" sz="3240">
                <a:solidFill>
                  <a:srgbClr val="000000"/>
                </a:solidFill>
                <a:latin typeface="Aristotelica Pro"/>
                <a:ea typeface="Aristotelica Pro"/>
                <a:cs typeface="Aristotelica Pro"/>
                <a:sym typeface="Aristotelica Pro"/>
              </a:rPr>
              <a:t>Java has two main categories:</a:t>
            </a:r>
          </a:p>
          <a:p>
            <a:pPr algn="l">
              <a:lnSpc>
                <a:spcPts val="4536"/>
              </a:lnSpc>
            </a:pPr>
          </a:p>
          <a:p>
            <a:pPr algn="just">
              <a:lnSpc>
                <a:spcPts val="4536"/>
              </a:lnSpc>
            </a:pPr>
            <a:r>
              <a:rPr lang="en-US" sz="3240">
                <a:solidFill>
                  <a:srgbClr val="000000"/>
                </a:solidFill>
                <a:latin typeface="Aristotelica Pro"/>
                <a:ea typeface="Aristotelica Pro"/>
                <a:cs typeface="Aristotelica Pro"/>
                <a:sym typeface="Aristotelica Pro"/>
              </a:rPr>
              <a:t>PRIMITIVE: int,char,byte,</a:t>
            </a:r>
          </a:p>
          <a:p>
            <a:pPr algn="just">
              <a:lnSpc>
                <a:spcPts val="4536"/>
              </a:lnSpc>
            </a:pPr>
            <a:r>
              <a:rPr lang="en-US" sz="3240">
                <a:solidFill>
                  <a:srgbClr val="000000"/>
                </a:solidFill>
                <a:latin typeface="Aristotelica Pro"/>
                <a:ea typeface="Aristotelica Pro"/>
                <a:cs typeface="Aristotelica Pro"/>
                <a:sym typeface="Aristotelica Pro"/>
              </a:rPr>
              <a:t>boolean,float,short,double.</a:t>
            </a:r>
          </a:p>
          <a:p>
            <a:pPr algn="just">
              <a:lnSpc>
                <a:spcPts val="4536"/>
              </a:lnSpc>
            </a:pPr>
          </a:p>
          <a:p>
            <a:pPr algn="just">
              <a:lnSpc>
                <a:spcPts val="4536"/>
              </a:lnSpc>
            </a:pPr>
            <a:r>
              <a:rPr lang="en-US" sz="3240">
                <a:solidFill>
                  <a:srgbClr val="000000"/>
                </a:solidFill>
                <a:latin typeface="Aristotelica Pro"/>
                <a:ea typeface="Aristotelica Pro"/>
                <a:cs typeface="Aristotelica Pro"/>
                <a:sym typeface="Aristotelica Pro"/>
              </a:rPr>
              <a:t>NON-PRIMITIVE: String,</a:t>
            </a:r>
          </a:p>
          <a:p>
            <a:pPr algn="just">
              <a:lnSpc>
                <a:spcPts val="4536"/>
              </a:lnSpc>
            </a:pPr>
            <a:r>
              <a:rPr lang="en-US" sz="3240">
                <a:solidFill>
                  <a:srgbClr val="000000"/>
                </a:solidFill>
                <a:latin typeface="Aristotelica Pro"/>
                <a:ea typeface="Aristotelica Pro"/>
                <a:cs typeface="Aristotelica Pro"/>
                <a:sym typeface="Aristotelica Pro"/>
              </a:rPr>
              <a:t>Array etc.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2288947" y="4065211"/>
            <a:ext cx="5515147" cy="46419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36"/>
              </a:lnSpc>
            </a:pPr>
            <a:r>
              <a:rPr lang="en-US" sz="3240">
                <a:solidFill>
                  <a:srgbClr val="000000"/>
                </a:solidFill>
                <a:latin typeface="Aristotelica Pro"/>
                <a:ea typeface="Aristotelica Pro"/>
                <a:cs typeface="Aristotelica Pro"/>
                <a:sym typeface="Aristotelica Pro"/>
              </a:rPr>
              <a:t>Constant values.</a:t>
            </a:r>
          </a:p>
          <a:p>
            <a:pPr algn="l">
              <a:lnSpc>
                <a:spcPts val="4536"/>
              </a:lnSpc>
            </a:pPr>
          </a:p>
          <a:p>
            <a:pPr algn="l">
              <a:lnSpc>
                <a:spcPts val="4536"/>
              </a:lnSpc>
            </a:pPr>
            <a:r>
              <a:rPr lang="en-US" sz="3240" b="true">
                <a:solidFill>
                  <a:srgbClr val="000000"/>
                </a:solidFill>
                <a:latin typeface="Aristotelica Pro Bold"/>
                <a:ea typeface="Aristotelica Pro Bold"/>
                <a:cs typeface="Aristotelica Pro Bold"/>
                <a:sym typeface="Aristotelica Pro Bold"/>
              </a:rPr>
              <a:t>Types of literals:</a:t>
            </a:r>
          </a:p>
          <a:p>
            <a:pPr algn="l">
              <a:lnSpc>
                <a:spcPts val="4536"/>
              </a:lnSpc>
            </a:pPr>
            <a:r>
              <a:rPr lang="en-US" sz="3240">
                <a:solidFill>
                  <a:srgbClr val="000000"/>
                </a:solidFill>
                <a:latin typeface="Aristotelica Pro"/>
                <a:ea typeface="Aristotelica Pro"/>
                <a:cs typeface="Aristotelica Pro"/>
                <a:sym typeface="Aristotelica Pro"/>
              </a:rPr>
              <a:t>Integer: 10, -5</a:t>
            </a:r>
          </a:p>
          <a:p>
            <a:pPr algn="l">
              <a:lnSpc>
                <a:spcPts val="4536"/>
              </a:lnSpc>
            </a:pPr>
            <a:r>
              <a:rPr lang="en-US" sz="3240">
                <a:solidFill>
                  <a:srgbClr val="000000"/>
                </a:solidFill>
                <a:latin typeface="Aristotelica Pro"/>
                <a:ea typeface="Aristotelica Pro"/>
                <a:cs typeface="Aristotelica Pro"/>
                <a:sym typeface="Aristotelica Pro"/>
              </a:rPr>
              <a:t>Floating-point: 3.14, -0.99</a:t>
            </a:r>
          </a:p>
          <a:p>
            <a:pPr algn="l">
              <a:lnSpc>
                <a:spcPts val="4536"/>
              </a:lnSpc>
            </a:pPr>
            <a:r>
              <a:rPr lang="en-US" sz="3240">
                <a:solidFill>
                  <a:srgbClr val="000000"/>
                </a:solidFill>
                <a:latin typeface="Aristotelica Pro"/>
                <a:ea typeface="Aristotelica Pro"/>
                <a:cs typeface="Aristotelica Pro"/>
                <a:sym typeface="Aristotelica Pro"/>
              </a:rPr>
              <a:t>Character: 'A', '%'</a:t>
            </a:r>
          </a:p>
          <a:p>
            <a:pPr algn="l">
              <a:lnSpc>
                <a:spcPts val="4536"/>
              </a:lnSpc>
            </a:pPr>
            <a:r>
              <a:rPr lang="en-US" sz="3240">
                <a:solidFill>
                  <a:srgbClr val="000000"/>
                </a:solidFill>
                <a:latin typeface="Aristotelica Pro"/>
                <a:ea typeface="Aristotelica Pro"/>
                <a:cs typeface="Aristotelica Pro"/>
                <a:sym typeface="Aristotelica Pro"/>
              </a:rPr>
              <a:t>String: "Hello"</a:t>
            </a:r>
          </a:p>
          <a:p>
            <a:pPr algn="l">
              <a:lnSpc>
                <a:spcPts val="4536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875411" y="2120683"/>
            <a:ext cx="8537178" cy="15856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68"/>
              </a:lnSpc>
            </a:pPr>
            <a:r>
              <a:rPr lang="en-US" sz="8191" b="true">
                <a:solidFill>
                  <a:srgbClr val="000000"/>
                </a:solidFill>
                <a:latin typeface="Aristotelica Pro Bold"/>
                <a:ea typeface="Aristotelica Pro Bold"/>
                <a:cs typeface="Aristotelica Pro Bold"/>
                <a:sym typeface="Aristotelica Pro Bold"/>
              </a:rPr>
              <a:t>ARRAYS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3565774" y="4020102"/>
            <a:ext cx="10255616" cy="76989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2207513" indent="-441503" lvl="4">
              <a:lnSpc>
                <a:spcPts val="5095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Aristotelica Pro"/>
                <a:ea typeface="Aristotelica Pro"/>
                <a:cs typeface="Aristotelica Pro"/>
                <a:sym typeface="Aristotelica Pro"/>
              </a:rPr>
              <a:t>Fixed-size data structure for same-type elements</a:t>
            </a:r>
          </a:p>
          <a:p>
            <a:pPr algn="l" marL="2207513" indent="-441503" lvl="4">
              <a:lnSpc>
                <a:spcPts val="5095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Aristotelica Pro"/>
                <a:ea typeface="Aristotelica Pro"/>
                <a:cs typeface="Aristotelica Pro"/>
                <a:sym typeface="Aristotelica Pro"/>
              </a:rPr>
              <a:t>Syntax: int[] arr = new int[5];</a:t>
            </a:r>
          </a:p>
          <a:p>
            <a:pPr algn="l" marL="2207513" indent="-441503" lvl="4">
              <a:lnSpc>
                <a:spcPts val="5095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Aristotelica Pro"/>
                <a:ea typeface="Aristotelica Pro"/>
                <a:cs typeface="Aristotelica Pro"/>
                <a:sym typeface="Aristotelica Pro"/>
              </a:rPr>
              <a:t>Supports indexed access: arr[0] = 10;</a:t>
            </a:r>
          </a:p>
          <a:p>
            <a:pPr algn="l" marL="2207513" indent="-441503" lvl="4">
              <a:lnSpc>
                <a:spcPts val="5095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Aristotelica Pro"/>
                <a:ea typeface="Aristotelica Pro"/>
                <a:cs typeface="Aristotelica Pro"/>
                <a:sym typeface="Aristotelica Pro"/>
              </a:rPr>
              <a:t>Can be iterated using for, foreach, or Streams</a:t>
            </a:r>
          </a:p>
          <a:p>
            <a:pPr algn="l" marL="2207513" indent="-441503" lvl="4">
              <a:lnSpc>
                <a:spcPts val="5095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Aristotelica Pro"/>
                <a:ea typeface="Aristotelica Pro"/>
                <a:cs typeface="Aristotelica Pro"/>
                <a:sym typeface="Aristotelica Pro"/>
              </a:rPr>
              <a:t>Arrays.sort(), Arrays.toString() – utility methods</a:t>
            </a:r>
          </a:p>
          <a:p>
            <a:pPr algn="l" marL="2207513" indent="-441503" lvl="4">
              <a:lnSpc>
                <a:spcPts val="5095"/>
              </a:lnSpc>
            </a:pPr>
          </a:p>
          <a:p>
            <a:pPr algn="l" marL="2207513" indent="-441503" lvl="4">
              <a:lnSpc>
                <a:spcPts val="5095"/>
              </a:lnSpc>
            </a:pPr>
          </a:p>
          <a:p>
            <a:pPr algn="l" marL="2207513" indent="-441503" lvl="4">
              <a:lnSpc>
                <a:spcPts val="5095"/>
              </a:lnSpc>
            </a:pPr>
          </a:p>
          <a:p>
            <a:pPr algn="l" marL="2207513" indent="-441503" lvl="4">
              <a:lnSpc>
                <a:spcPts val="5095"/>
              </a:lnSpc>
            </a:pP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2567349" y="8494637"/>
            <a:ext cx="5540339" cy="4114800"/>
          </a:xfrm>
          <a:custGeom>
            <a:avLst/>
            <a:gdLst/>
            <a:ahLst/>
            <a:cxnLst/>
            <a:rect r="r" b="b" t="t" l="l"/>
            <a:pathLst>
              <a:path h="4114800" w="5540339">
                <a:moveTo>
                  <a:pt x="0" y="0"/>
                </a:moveTo>
                <a:lnTo>
                  <a:pt x="5540339" y="0"/>
                </a:lnTo>
                <a:lnTo>
                  <a:pt x="554033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28" t="0" r="-28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false" rot="0">
            <a:off x="180312" y="8494637"/>
            <a:ext cx="5540339" cy="4114800"/>
          </a:xfrm>
          <a:custGeom>
            <a:avLst/>
            <a:gdLst/>
            <a:ahLst/>
            <a:cxnLst/>
            <a:rect r="r" b="b" t="t" l="l"/>
            <a:pathLst>
              <a:path h="4114800" w="5540339">
                <a:moveTo>
                  <a:pt x="5540339" y="0"/>
                </a:moveTo>
                <a:lnTo>
                  <a:pt x="0" y="0"/>
                </a:lnTo>
                <a:lnTo>
                  <a:pt x="0" y="4114800"/>
                </a:lnTo>
                <a:lnTo>
                  <a:pt x="5540339" y="4114800"/>
                </a:lnTo>
                <a:lnTo>
                  <a:pt x="5540339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28" t="0" r="-28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true" rot="0">
            <a:off x="14279580" y="-2839063"/>
            <a:ext cx="5540339" cy="4114800"/>
          </a:xfrm>
          <a:custGeom>
            <a:avLst/>
            <a:gdLst/>
            <a:ahLst/>
            <a:cxnLst/>
            <a:rect r="r" b="b" t="t" l="l"/>
            <a:pathLst>
              <a:path h="4114800" w="5540339">
                <a:moveTo>
                  <a:pt x="5540339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5540339" y="0"/>
                </a:lnTo>
                <a:lnTo>
                  <a:pt x="5540339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28" t="0" r="-28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true" rot="-5282141">
            <a:off x="15660705" y="-2057400"/>
            <a:ext cx="5540339" cy="4114800"/>
          </a:xfrm>
          <a:custGeom>
            <a:avLst/>
            <a:gdLst/>
            <a:ahLst/>
            <a:cxnLst/>
            <a:rect r="r" b="b" t="t" l="l"/>
            <a:pathLst>
              <a:path h="4114800" w="5540339">
                <a:moveTo>
                  <a:pt x="5540339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5540339" y="0"/>
                </a:lnTo>
                <a:lnTo>
                  <a:pt x="5540339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86" r="0" b="-86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true" rot="0">
            <a:off x="-1455720" y="-2839063"/>
            <a:ext cx="5540339" cy="4114800"/>
          </a:xfrm>
          <a:custGeom>
            <a:avLst/>
            <a:gdLst/>
            <a:ahLst/>
            <a:cxnLst/>
            <a:rect r="r" b="b" t="t" l="l"/>
            <a:pathLst>
              <a:path h="4114800" w="5540339">
                <a:moveTo>
                  <a:pt x="0" y="4114800"/>
                </a:moveTo>
                <a:lnTo>
                  <a:pt x="5540339" y="4114800"/>
                </a:lnTo>
                <a:lnTo>
                  <a:pt x="5540339" y="0"/>
                </a:lnTo>
                <a:lnTo>
                  <a:pt x="0" y="0"/>
                </a:lnTo>
                <a:lnTo>
                  <a:pt x="0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28" t="0" r="-28" b="0"/>
            </a:stretch>
          </a:blipFill>
        </p:spPr>
      </p:sp>
      <p:sp>
        <p:nvSpPr>
          <p:cNvPr name="Freeform 9" id="9"/>
          <p:cNvSpPr/>
          <p:nvPr/>
        </p:nvSpPr>
        <p:spPr>
          <a:xfrm flipH="true" flipV="false" rot="-5282141">
            <a:off x="-2770170" y="-2057400"/>
            <a:ext cx="5540339" cy="4114800"/>
          </a:xfrm>
          <a:custGeom>
            <a:avLst/>
            <a:gdLst/>
            <a:ahLst/>
            <a:cxnLst/>
            <a:rect r="r" b="b" t="t" l="l"/>
            <a:pathLst>
              <a:path h="4114800" w="5540339">
                <a:moveTo>
                  <a:pt x="5540339" y="0"/>
                </a:moveTo>
                <a:lnTo>
                  <a:pt x="0" y="0"/>
                </a:lnTo>
                <a:lnTo>
                  <a:pt x="0" y="4114800"/>
                </a:lnTo>
                <a:lnTo>
                  <a:pt x="5540339" y="4114800"/>
                </a:lnTo>
                <a:lnTo>
                  <a:pt x="5540339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86" r="0" b="-86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567349" y="8494637"/>
            <a:ext cx="5540339" cy="4114800"/>
          </a:xfrm>
          <a:custGeom>
            <a:avLst/>
            <a:gdLst/>
            <a:ahLst/>
            <a:cxnLst/>
            <a:rect r="r" b="b" t="t" l="l"/>
            <a:pathLst>
              <a:path h="4114800" w="5540339">
                <a:moveTo>
                  <a:pt x="0" y="0"/>
                </a:moveTo>
                <a:lnTo>
                  <a:pt x="5540339" y="0"/>
                </a:lnTo>
                <a:lnTo>
                  <a:pt x="554033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28" t="0" r="-28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180312" y="8494637"/>
            <a:ext cx="5540339" cy="4114800"/>
          </a:xfrm>
          <a:custGeom>
            <a:avLst/>
            <a:gdLst/>
            <a:ahLst/>
            <a:cxnLst/>
            <a:rect r="r" b="b" t="t" l="l"/>
            <a:pathLst>
              <a:path h="4114800" w="5540339">
                <a:moveTo>
                  <a:pt x="5540339" y="0"/>
                </a:moveTo>
                <a:lnTo>
                  <a:pt x="0" y="0"/>
                </a:lnTo>
                <a:lnTo>
                  <a:pt x="0" y="4114800"/>
                </a:lnTo>
                <a:lnTo>
                  <a:pt x="5540339" y="4114800"/>
                </a:lnTo>
                <a:lnTo>
                  <a:pt x="5540339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28" t="0" r="-28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true" rot="0">
            <a:off x="14279580" y="-2839063"/>
            <a:ext cx="5540339" cy="4114800"/>
          </a:xfrm>
          <a:custGeom>
            <a:avLst/>
            <a:gdLst/>
            <a:ahLst/>
            <a:cxnLst/>
            <a:rect r="r" b="b" t="t" l="l"/>
            <a:pathLst>
              <a:path h="4114800" w="5540339">
                <a:moveTo>
                  <a:pt x="5540339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5540339" y="0"/>
                </a:lnTo>
                <a:lnTo>
                  <a:pt x="5540339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28" t="0" r="-28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true" rot="-5282141">
            <a:off x="15660705" y="-2057400"/>
            <a:ext cx="5540339" cy="4114800"/>
          </a:xfrm>
          <a:custGeom>
            <a:avLst/>
            <a:gdLst/>
            <a:ahLst/>
            <a:cxnLst/>
            <a:rect r="r" b="b" t="t" l="l"/>
            <a:pathLst>
              <a:path h="4114800" w="5540339">
                <a:moveTo>
                  <a:pt x="5540339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5540339" y="0"/>
                </a:lnTo>
                <a:lnTo>
                  <a:pt x="5540339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86" r="0" b="-86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true" rot="0">
            <a:off x="-1455720" y="-2839063"/>
            <a:ext cx="5540339" cy="4114800"/>
          </a:xfrm>
          <a:custGeom>
            <a:avLst/>
            <a:gdLst/>
            <a:ahLst/>
            <a:cxnLst/>
            <a:rect r="r" b="b" t="t" l="l"/>
            <a:pathLst>
              <a:path h="4114800" w="5540339">
                <a:moveTo>
                  <a:pt x="0" y="4114800"/>
                </a:moveTo>
                <a:lnTo>
                  <a:pt x="5540339" y="4114800"/>
                </a:lnTo>
                <a:lnTo>
                  <a:pt x="5540339" y="0"/>
                </a:lnTo>
                <a:lnTo>
                  <a:pt x="0" y="0"/>
                </a:lnTo>
                <a:lnTo>
                  <a:pt x="0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28" t="0" r="-28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false" rot="-5282141">
            <a:off x="-2770170" y="-2057400"/>
            <a:ext cx="5540339" cy="4114800"/>
          </a:xfrm>
          <a:custGeom>
            <a:avLst/>
            <a:gdLst/>
            <a:ahLst/>
            <a:cxnLst/>
            <a:rect r="r" b="b" t="t" l="l"/>
            <a:pathLst>
              <a:path h="4114800" w="5540339">
                <a:moveTo>
                  <a:pt x="5540339" y="0"/>
                </a:moveTo>
                <a:lnTo>
                  <a:pt x="0" y="0"/>
                </a:lnTo>
                <a:lnTo>
                  <a:pt x="0" y="4114800"/>
                </a:lnTo>
                <a:lnTo>
                  <a:pt x="5540339" y="4114800"/>
                </a:lnTo>
                <a:lnTo>
                  <a:pt x="5540339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86" r="0" b="-86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4611243" y="4185559"/>
            <a:ext cx="10276155" cy="4667337"/>
            <a:chOff x="0" y="0"/>
            <a:chExt cx="13701540" cy="6223116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3701522" cy="6223127"/>
            </a:xfrm>
            <a:custGeom>
              <a:avLst/>
              <a:gdLst/>
              <a:ahLst/>
              <a:cxnLst/>
              <a:rect r="r" b="b" t="t" l="l"/>
              <a:pathLst>
                <a:path h="6223127" w="13701522">
                  <a:moveTo>
                    <a:pt x="0" y="0"/>
                  </a:moveTo>
                  <a:lnTo>
                    <a:pt x="13701522" y="0"/>
                  </a:lnTo>
                  <a:lnTo>
                    <a:pt x="13701522" y="6223127"/>
                  </a:lnTo>
                  <a:lnTo>
                    <a:pt x="0" y="622312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4875411" y="2120683"/>
            <a:ext cx="8537178" cy="15856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68"/>
              </a:lnSpc>
            </a:pPr>
            <a:r>
              <a:rPr lang="en-US" sz="8191" b="true">
                <a:solidFill>
                  <a:srgbClr val="000000"/>
                </a:solidFill>
                <a:latin typeface="Aristotelica Pro Bold"/>
                <a:ea typeface="Aristotelica Pro Bold"/>
                <a:cs typeface="Aristotelica Pro Bold"/>
                <a:sym typeface="Aristotelica Pro Bold"/>
              </a:rPr>
              <a:t>ARRAYS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875411" y="2120683"/>
            <a:ext cx="8537178" cy="15856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68"/>
              </a:lnSpc>
            </a:pPr>
            <a:r>
              <a:rPr lang="en-US" sz="8191" b="true">
                <a:solidFill>
                  <a:srgbClr val="000000"/>
                </a:solidFill>
                <a:latin typeface="Aristotelica Pro Bold"/>
                <a:ea typeface="Aristotelica Pro Bold"/>
                <a:cs typeface="Aristotelica Pro Bold"/>
                <a:sym typeface="Aristotelica Pro Bold"/>
              </a:rPr>
              <a:t>STRINGS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3565774" y="4020102"/>
            <a:ext cx="11156451" cy="32317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32132" indent="-277377" lvl="2">
              <a:lnSpc>
                <a:spcPts val="5095"/>
              </a:lnSpc>
              <a:buFont typeface="Arial"/>
              <a:buChar char="⚬"/>
            </a:pPr>
            <a:r>
              <a:rPr lang="en-US" sz="3640">
                <a:solidFill>
                  <a:srgbClr val="000000"/>
                </a:solidFill>
                <a:latin typeface="Aristotelica Pro"/>
                <a:ea typeface="Aristotelica Pro"/>
                <a:cs typeface="Aristotelica Pro"/>
                <a:sym typeface="Aristotelica Pro"/>
              </a:rPr>
              <a:t>Immutable objects to handle text</a:t>
            </a:r>
          </a:p>
          <a:p>
            <a:pPr algn="l" marL="832132" indent="-277377" lvl="2">
              <a:lnSpc>
                <a:spcPts val="5095"/>
              </a:lnSpc>
              <a:buFont typeface="Arial"/>
              <a:buChar char="⚬"/>
            </a:pPr>
            <a:r>
              <a:rPr lang="en-US" sz="3640">
                <a:solidFill>
                  <a:srgbClr val="000000"/>
                </a:solidFill>
                <a:latin typeface="Aristotelica Pro"/>
                <a:ea typeface="Aristotelica Pro"/>
                <a:cs typeface="Aristotelica Pro"/>
                <a:sym typeface="Aristotelica Pro"/>
              </a:rPr>
              <a:t>Created using "text" or new String("text")</a:t>
            </a:r>
          </a:p>
          <a:p>
            <a:pPr algn="l" marL="832132" indent="-277377" lvl="2">
              <a:lnSpc>
                <a:spcPts val="5095"/>
              </a:lnSpc>
              <a:buFont typeface="Arial"/>
              <a:buChar char="⚬"/>
            </a:pPr>
            <a:r>
              <a:rPr lang="en-US" sz="3640">
                <a:solidFill>
                  <a:srgbClr val="000000"/>
                </a:solidFill>
                <a:latin typeface="Aristotelica Pro"/>
                <a:ea typeface="Aristotelica Pro"/>
                <a:cs typeface="Aristotelica Pro"/>
                <a:sym typeface="Aristotelica Pro"/>
              </a:rPr>
              <a:t>Useful methods: length(), substring(), equals(), toUpperCase()</a:t>
            </a:r>
          </a:p>
          <a:p>
            <a:pPr algn="l" marL="832132" indent="-277377" lvl="2">
              <a:lnSpc>
                <a:spcPts val="5095"/>
              </a:lnSpc>
            </a:pP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2567349" y="8494637"/>
            <a:ext cx="5540339" cy="4114800"/>
          </a:xfrm>
          <a:custGeom>
            <a:avLst/>
            <a:gdLst/>
            <a:ahLst/>
            <a:cxnLst/>
            <a:rect r="r" b="b" t="t" l="l"/>
            <a:pathLst>
              <a:path h="4114800" w="5540339">
                <a:moveTo>
                  <a:pt x="0" y="0"/>
                </a:moveTo>
                <a:lnTo>
                  <a:pt x="5540339" y="0"/>
                </a:lnTo>
                <a:lnTo>
                  <a:pt x="554033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28" t="0" r="-28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false" rot="0">
            <a:off x="180312" y="8494637"/>
            <a:ext cx="5540339" cy="4114800"/>
          </a:xfrm>
          <a:custGeom>
            <a:avLst/>
            <a:gdLst/>
            <a:ahLst/>
            <a:cxnLst/>
            <a:rect r="r" b="b" t="t" l="l"/>
            <a:pathLst>
              <a:path h="4114800" w="5540339">
                <a:moveTo>
                  <a:pt x="5540339" y="0"/>
                </a:moveTo>
                <a:lnTo>
                  <a:pt x="0" y="0"/>
                </a:lnTo>
                <a:lnTo>
                  <a:pt x="0" y="4114800"/>
                </a:lnTo>
                <a:lnTo>
                  <a:pt x="5540339" y="4114800"/>
                </a:lnTo>
                <a:lnTo>
                  <a:pt x="5540339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28" t="0" r="-28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true" rot="0">
            <a:off x="14279580" y="-2839063"/>
            <a:ext cx="5540339" cy="4114800"/>
          </a:xfrm>
          <a:custGeom>
            <a:avLst/>
            <a:gdLst/>
            <a:ahLst/>
            <a:cxnLst/>
            <a:rect r="r" b="b" t="t" l="l"/>
            <a:pathLst>
              <a:path h="4114800" w="5540339">
                <a:moveTo>
                  <a:pt x="5540339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5540339" y="0"/>
                </a:lnTo>
                <a:lnTo>
                  <a:pt x="5540339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28" t="0" r="-28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true" rot="-5282141">
            <a:off x="15660705" y="-2057400"/>
            <a:ext cx="5540339" cy="4114800"/>
          </a:xfrm>
          <a:custGeom>
            <a:avLst/>
            <a:gdLst/>
            <a:ahLst/>
            <a:cxnLst/>
            <a:rect r="r" b="b" t="t" l="l"/>
            <a:pathLst>
              <a:path h="4114800" w="5540339">
                <a:moveTo>
                  <a:pt x="5540339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5540339" y="0"/>
                </a:lnTo>
                <a:lnTo>
                  <a:pt x="5540339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86" r="0" b="-86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true" rot="0">
            <a:off x="-1455720" y="-2839063"/>
            <a:ext cx="5540339" cy="4114800"/>
          </a:xfrm>
          <a:custGeom>
            <a:avLst/>
            <a:gdLst/>
            <a:ahLst/>
            <a:cxnLst/>
            <a:rect r="r" b="b" t="t" l="l"/>
            <a:pathLst>
              <a:path h="4114800" w="5540339">
                <a:moveTo>
                  <a:pt x="0" y="4114800"/>
                </a:moveTo>
                <a:lnTo>
                  <a:pt x="5540339" y="4114800"/>
                </a:lnTo>
                <a:lnTo>
                  <a:pt x="5540339" y="0"/>
                </a:lnTo>
                <a:lnTo>
                  <a:pt x="0" y="0"/>
                </a:lnTo>
                <a:lnTo>
                  <a:pt x="0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28" t="0" r="-28" b="0"/>
            </a:stretch>
          </a:blipFill>
        </p:spPr>
      </p:sp>
      <p:sp>
        <p:nvSpPr>
          <p:cNvPr name="Freeform 9" id="9"/>
          <p:cNvSpPr/>
          <p:nvPr/>
        </p:nvSpPr>
        <p:spPr>
          <a:xfrm flipH="true" flipV="false" rot="-5282141">
            <a:off x="-2770170" y="-2057400"/>
            <a:ext cx="5540339" cy="4114800"/>
          </a:xfrm>
          <a:custGeom>
            <a:avLst/>
            <a:gdLst/>
            <a:ahLst/>
            <a:cxnLst/>
            <a:rect r="r" b="b" t="t" l="l"/>
            <a:pathLst>
              <a:path h="4114800" w="5540339">
                <a:moveTo>
                  <a:pt x="5540339" y="0"/>
                </a:moveTo>
                <a:lnTo>
                  <a:pt x="0" y="0"/>
                </a:lnTo>
                <a:lnTo>
                  <a:pt x="0" y="4114800"/>
                </a:lnTo>
                <a:lnTo>
                  <a:pt x="5540339" y="4114800"/>
                </a:lnTo>
                <a:lnTo>
                  <a:pt x="5540339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86" r="0" b="-86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875411" y="1191328"/>
            <a:ext cx="9005854" cy="30363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468"/>
              </a:lnSpc>
            </a:pPr>
            <a:r>
              <a:rPr lang="en-US" sz="8191" b="true">
                <a:solidFill>
                  <a:srgbClr val="000000"/>
                </a:solidFill>
                <a:latin typeface="Aristotelica Pro Bold"/>
                <a:ea typeface="Aristotelica Pro Bold"/>
                <a:cs typeface="Aristotelica Pro Bold"/>
                <a:sym typeface="Aristotelica Pro Bold"/>
              </a:rPr>
              <a:t>STRINGBUILDER &amp; STRINGBUFFER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3565774" y="4351545"/>
            <a:ext cx="11156451" cy="45617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2207515" indent="-441503" lvl="4">
              <a:lnSpc>
                <a:spcPts val="5095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Aristotelica Pro"/>
                <a:ea typeface="Aristotelica Pro"/>
                <a:cs typeface="Aristotelica Pro"/>
                <a:sym typeface="Aristotelica Pro"/>
              </a:rPr>
              <a:t>StringBuilder: Faster, non-thread-safe</a:t>
            </a:r>
          </a:p>
          <a:p>
            <a:pPr algn="ctr" marL="2207515" indent="-441503" lvl="4">
              <a:lnSpc>
                <a:spcPts val="5095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Aristotelica Pro"/>
                <a:ea typeface="Aristotelica Pro"/>
                <a:cs typeface="Aristotelica Pro"/>
                <a:sym typeface="Aristotelica Pro"/>
              </a:rPr>
              <a:t>StringBuffer: Slower, thread-safe</a:t>
            </a:r>
          </a:p>
          <a:p>
            <a:pPr algn="ctr" marL="2207515" indent="-441503" lvl="4">
              <a:lnSpc>
                <a:spcPts val="5095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Aristotelica Pro"/>
                <a:ea typeface="Aristotelica Pro"/>
                <a:cs typeface="Aristotelica Pro"/>
                <a:sym typeface="Aristotelica Pro"/>
              </a:rPr>
              <a:t>Methods: append(), insert(), reverse()</a:t>
            </a:r>
          </a:p>
          <a:p>
            <a:pPr algn="ctr" marL="2207515" indent="-441503" lvl="4">
              <a:lnSpc>
                <a:spcPts val="5095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Aristotelica Pro"/>
                <a:ea typeface="Aristotelica Pro"/>
                <a:cs typeface="Aristotelica Pro"/>
                <a:sym typeface="Aristotelica Pro"/>
              </a:rPr>
              <a:t>Both avoid creating multiple immutable String objects</a:t>
            </a:r>
          </a:p>
          <a:p>
            <a:pPr algn="ctr" marL="2207515" indent="-441503" lvl="4">
              <a:lnSpc>
                <a:spcPts val="5095"/>
              </a:lnSpc>
              <a:buFont typeface="Arial"/>
              <a:buChar char="•"/>
            </a:pPr>
            <a:r>
              <a:rPr lang="en-US" sz="3640">
                <a:solidFill>
                  <a:srgbClr val="000000"/>
                </a:solidFill>
                <a:latin typeface="Aristotelica Pro"/>
                <a:ea typeface="Aristotelica Pro"/>
                <a:cs typeface="Aristotelica Pro"/>
                <a:sym typeface="Aristotelica Pro"/>
              </a:rPr>
              <a:t>Ideal for string concatenation in loops</a:t>
            </a:r>
          </a:p>
          <a:p>
            <a:pPr algn="ctr" marL="2207515" indent="-441503" lvl="4">
              <a:lnSpc>
                <a:spcPts val="5095"/>
              </a:lnSpc>
            </a:pP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2567349" y="8494637"/>
            <a:ext cx="5540339" cy="4114800"/>
          </a:xfrm>
          <a:custGeom>
            <a:avLst/>
            <a:gdLst/>
            <a:ahLst/>
            <a:cxnLst/>
            <a:rect r="r" b="b" t="t" l="l"/>
            <a:pathLst>
              <a:path h="4114800" w="5540339">
                <a:moveTo>
                  <a:pt x="0" y="0"/>
                </a:moveTo>
                <a:lnTo>
                  <a:pt x="5540339" y="0"/>
                </a:lnTo>
                <a:lnTo>
                  <a:pt x="554033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28" t="0" r="-28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false" rot="0">
            <a:off x="180312" y="8494637"/>
            <a:ext cx="5540339" cy="4114800"/>
          </a:xfrm>
          <a:custGeom>
            <a:avLst/>
            <a:gdLst/>
            <a:ahLst/>
            <a:cxnLst/>
            <a:rect r="r" b="b" t="t" l="l"/>
            <a:pathLst>
              <a:path h="4114800" w="5540339">
                <a:moveTo>
                  <a:pt x="5540339" y="0"/>
                </a:moveTo>
                <a:lnTo>
                  <a:pt x="0" y="0"/>
                </a:lnTo>
                <a:lnTo>
                  <a:pt x="0" y="4114800"/>
                </a:lnTo>
                <a:lnTo>
                  <a:pt x="5540339" y="4114800"/>
                </a:lnTo>
                <a:lnTo>
                  <a:pt x="5540339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28" t="0" r="-28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true" rot="0">
            <a:off x="14279580" y="-2839063"/>
            <a:ext cx="5540339" cy="4114800"/>
          </a:xfrm>
          <a:custGeom>
            <a:avLst/>
            <a:gdLst/>
            <a:ahLst/>
            <a:cxnLst/>
            <a:rect r="r" b="b" t="t" l="l"/>
            <a:pathLst>
              <a:path h="4114800" w="5540339">
                <a:moveTo>
                  <a:pt x="5540339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5540339" y="0"/>
                </a:lnTo>
                <a:lnTo>
                  <a:pt x="5540339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28" t="0" r="-28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true" rot="-5282141">
            <a:off x="15660705" y="-2057400"/>
            <a:ext cx="5540339" cy="4114800"/>
          </a:xfrm>
          <a:custGeom>
            <a:avLst/>
            <a:gdLst/>
            <a:ahLst/>
            <a:cxnLst/>
            <a:rect r="r" b="b" t="t" l="l"/>
            <a:pathLst>
              <a:path h="4114800" w="5540339">
                <a:moveTo>
                  <a:pt x="5540339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5540339" y="0"/>
                </a:lnTo>
                <a:lnTo>
                  <a:pt x="5540339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86" r="0" b="-86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true" rot="0">
            <a:off x="-1455720" y="-2839063"/>
            <a:ext cx="5540339" cy="4114800"/>
          </a:xfrm>
          <a:custGeom>
            <a:avLst/>
            <a:gdLst/>
            <a:ahLst/>
            <a:cxnLst/>
            <a:rect r="r" b="b" t="t" l="l"/>
            <a:pathLst>
              <a:path h="4114800" w="5540339">
                <a:moveTo>
                  <a:pt x="0" y="4114800"/>
                </a:moveTo>
                <a:lnTo>
                  <a:pt x="5540339" y="4114800"/>
                </a:lnTo>
                <a:lnTo>
                  <a:pt x="5540339" y="0"/>
                </a:lnTo>
                <a:lnTo>
                  <a:pt x="0" y="0"/>
                </a:lnTo>
                <a:lnTo>
                  <a:pt x="0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28" t="0" r="-28" b="0"/>
            </a:stretch>
          </a:blipFill>
        </p:spPr>
      </p:sp>
      <p:sp>
        <p:nvSpPr>
          <p:cNvPr name="Freeform 9" id="9"/>
          <p:cNvSpPr/>
          <p:nvPr/>
        </p:nvSpPr>
        <p:spPr>
          <a:xfrm flipH="true" flipV="false" rot="-5282141">
            <a:off x="-2770170" y="-2057400"/>
            <a:ext cx="5540339" cy="4114800"/>
          </a:xfrm>
          <a:custGeom>
            <a:avLst/>
            <a:gdLst/>
            <a:ahLst/>
            <a:cxnLst/>
            <a:rect r="r" b="b" t="t" l="l"/>
            <a:pathLst>
              <a:path h="4114800" w="5540339">
                <a:moveTo>
                  <a:pt x="5540339" y="0"/>
                </a:moveTo>
                <a:lnTo>
                  <a:pt x="0" y="0"/>
                </a:lnTo>
                <a:lnTo>
                  <a:pt x="0" y="4114800"/>
                </a:lnTo>
                <a:lnTo>
                  <a:pt x="5540339" y="4114800"/>
                </a:lnTo>
                <a:lnTo>
                  <a:pt x="5540339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-86" r="0" b="-86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DAGtxRN_XDM</dc:identifier>
  <dcterms:modified xsi:type="dcterms:W3CDTF">2011-08-01T06:04:30Z</dcterms:modified>
  <cp:revision>1</cp:revision>
  <dc:title>Table of Contents</dc:title>
</cp:coreProperties>
</file>