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1" r:id="rId2"/>
    <p:sldId id="257" r:id="rId3"/>
    <p:sldId id="260" r:id="rId4"/>
    <p:sldId id="259" r:id="rId5"/>
    <p:sldId id="261" r:id="rId6"/>
    <p:sldId id="280" r:id="rId7"/>
    <p:sldId id="26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92F1C-7AA2-43F5-AE5A-5CCB043568BE}" v="2" dt="2024-11-25T07:42:50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11/25/2024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345" y="0"/>
            <a:ext cx="12188825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893"/>
            <a:ext cx="11701272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3237" y="2021192"/>
            <a:ext cx="589559" cy="7267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2339" y="2025761"/>
            <a:ext cx="493584" cy="726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8045" y="2025761"/>
            <a:ext cx="626121" cy="7267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175" y="2371658"/>
            <a:ext cx="3080535" cy="1370822"/>
          </a:xfrm>
          <a:prstGeom prst="rect">
            <a:avLst/>
          </a:prstGeom>
        </p:spPr>
        <p:txBody>
          <a:bodyPr vert="horz" wrap="square" lIns="0" tIns="9523" rIns="0" bIns="0" rtlCol="0" anchor="b">
            <a:spAutoFit/>
          </a:bodyPr>
          <a:lstStyle/>
          <a:p>
            <a:pPr marL="19045" marR="7618" indent="2857">
              <a:lnSpc>
                <a:spcPct val="102099"/>
              </a:lnSpc>
              <a:spcBef>
                <a:spcPts val="75"/>
              </a:spcBef>
            </a:pPr>
            <a:r>
              <a:rPr sz="2924" spc="150" dirty="0">
                <a:solidFill>
                  <a:srgbClr val="1A48EB"/>
                </a:solidFill>
              </a:rPr>
              <a:t>Promoting</a:t>
            </a:r>
            <a:r>
              <a:rPr sz="2924" spc="-165" dirty="0">
                <a:solidFill>
                  <a:srgbClr val="1A48EB"/>
                </a:solidFill>
              </a:rPr>
              <a:t> </a:t>
            </a:r>
            <a:r>
              <a:rPr sz="2924" spc="60" dirty="0">
                <a:solidFill>
                  <a:srgbClr val="1C46EF"/>
                </a:solidFill>
              </a:rPr>
              <a:t>Eco- </a:t>
            </a:r>
            <a:r>
              <a:rPr sz="2924" spc="120" dirty="0">
                <a:solidFill>
                  <a:srgbClr val="1C42F6"/>
                </a:solidFill>
              </a:rPr>
              <a:t>Friendly</a:t>
            </a:r>
            <a:r>
              <a:rPr sz="2924" spc="-7" dirty="0">
                <a:solidFill>
                  <a:srgbClr val="1C42F6"/>
                </a:solidFill>
              </a:rPr>
              <a:t> </a:t>
            </a:r>
            <a:r>
              <a:rPr sz="2924" dirty="0">
                <a:solidFill>
                  <a:srgbClr val="1C46EF"/>
                </a:solidFill>
              </a:rPr>
              <a:t>Rides</a:t>
            </a:r>
            <a:r>
              <a:rPr sz="2924" spc="67" dirty="0">
                <a:solidFill>
                  <a:srgbClr val="1C46EF"/>
                </a:solidFill>
              </a:rPr>
              <a:t> </a:t>
            </a:r>
            <a:r>
              <a:rPr sz="2924" spc="45" dirty="0">
                <a:solidFill>
                  <a:srgbClr val="1646ED"/>
                </a:solidFill>
              </a:rPr>
              <a:t>and </a:t>
            </a:r>
            <a:r>
              <a:rPr sz="2924" spc="105" dirty="0">
                <a:solidFill>
                  <a:srgbClr val="1A3FED"/>
                </a:solidFill>
              </a:rPr>
              <a:t>Subscription</a:t>
            </a:r>
            <a:r>
              <a:rPr sz="2924" spc="120" dirty="0">
                <a:solidFill>
                  <a:srgbClr val="1A3FED"/>
                </a:solidFill>
              </a:rPr>
              <a:t> </a:t>
            </a:r>
            <a:r>
              <a:rPr sz="2924" spc="-30" dirty="0">
                <a:solidFill>
                  <a:srgbClr val="1D46F0"/>
                </a:solidFill>
              </a:rPr>
              <a:t>Users</a:t>
            </a:r>
            <a:endParaRPr sz="2924" dirty="0"/>
          </a:p>
        </p:txBody>
      </p:sp>
      <p:sp>
        <p:nvSpPr>
          <p:cNvPr id="7" name="object 7"/>
          <p:cNvSpPr txBox="1"/>
          <p:nvPr/>
        </p:nvSpPr>
        <p:spPr>
          <a:xfrm>
            <a:off x="512543" y="3869321"/>
            <a:ext cx="3812817" cy="480319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1900" marR="7618" indent="-3809">
              <a:lnSpc>
                <a:spcPct val="115599"/>
              </a:lnSpc>
              <a:spcBef>
                <a:spcPts val="150"/>
              </a:spcBef>
            </a:pPr>
            <a:r>
              <a:rPr sz="1350" dirty="0">
                <a:solidFill>
                  <a:srgbClr val="424242"/>
                </a:solidFill>
                <a:latin typeface="Arial MT"/>
                <a:cs typeface="Arial MT"/>
              </a:rPr>
              <a:t>Strategies</a:t>
            </a:r>
            <a:r>
              <a:rPr sz="1350" spc="15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464646"/>
                </a:solidFill>
                <a:latin typeface="Arial MT"/>
                <a:cs typeface="Arial MT"/>
              </a:rPr>
              <a:t>to</a:t>
            </a:r>
            <a:r>
              <a:rPr sz="1350" spc="1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350" spc="-15" dirty="0">
                <a:solidFill>
                  <a:srgbClr val="424242"/>
                </a:solidFill>
                <a:latin typeface="Arial MT"/>
                <a:cs typeface="Arial MT"/>
              </a:rPr>
              <a:t>Enhance</a:t>
            </a:r>
            <a:r>
              <a:rPr sz="1350" spc="15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350" spc="-75" dirty="0">
                <a:solidFill>
                  <a:srgbClr val="444444"/>
                </a:solidFill>
                <a:latin typeface="Arial MT"/>
                <a:cs typeface="Arial MT"/>
              </a:rPr>
              <a:t>Eco—</a:t>
            </a:r>
            <a:r>
              <a:rPr sz="1350" spc="-52" dirty="0">
                <a:solidFill>
                  <a:srgbClr val="444444"/>
                </a:solidFill>
                <a:latin typeface="Arial MT"/>
                <a:cs typeface="Arial MT"/>
              </a:rPr>
              <a:t>Friendliness</a:t>
            </a:r>
            <a:r>
              <a:rPr sz="135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464646"/>
                </a:solidFill>
                <a:latin typeface="Arial MT"/>
                <a:cs typeface="Arial MT"/>
              </a:rPr>
              <a:t>and</a:t>
            </a:r>
            <a:r>
              <a:rPr sz="1350" spc="22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350" spc="-30" dirty="0">
                <a:solidFill>
                  <a:srgbClr val="464646"/>
                </a:solidFill>
                <a:latin typeface="Arial MT"/>
                <a:cs typeface="Arial MT"/>
              </a:rPr>
              <a:t>User </a:t>
            </a:r>
            <a:r>
              <a:rPr sz="1350" spc="-15" dirty="0">
                <a:solidFill>
                  <a:srgbClr val="444444"/>
                </a:solidFill>
                <a:latin typeface="Arial MT"/>
                <a:cs typeface="Arial MT"/>
              </a:rPr>
              <a:t>Engagement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3761" y="2970775"/>
            <a:ext cx="1995920" cy="1873200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19045" marR="220921" indent="363758">
              <a:lnSpc>
                <a:spcPct val="128400"/>
              </a:lnSpc>
              <a:spcBef>
                <a:spcPts val="150"/>
              </a:spcBef>
            </a:pPr>
            <a:r>
              <a:rPr sz="1425" spc="52" dirty="0">
                <a:latin typeface="Times New Roman"/>
                <a:cs typeface="Times New Roman"/>
              </a:rPr>
              <a:t>Environmental </a:t>
            </a:r>
            <a:r>
              <a:rPr sz="1425" spc="67" dirty="0">
                <a:latin typeface="Times New Roman"/>
                <a:cs typeface="Times New Roman"/>
              </a:rPr>
              <a:t>considerations</a:t>
            </a:r>
            <a:r>
              <a:rPr sz="1425" spc="-105" dirty="0">
                <a:latin typeface="Times New Roman"/>
                <a:cs typeface="Times New Roman"/>
              </a:rPr>
              <a:t> </a:t>
            </a:r>
            <a:r>
              <a:rPr sz="1425" spc="75" dirty="0">
                <a:solidFill>
                  <a:srgbClr val="080808"/>
                </a:solidFill>
                <a:latin typeface="Times New Roman"/>
                <a:cs typeface="Times New Roman"/>
              </a:rPr>
              <a:t>in</a:t>
            </a:r>
            <a:r>
              <a:rPr sz="1425" spc="-97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425" spc="60" dirty="0">
                <a:solidFill>
                  <a:srgbClr val="080808"/>
                </a:solidFill>
                <a:latin typeface="Times New Roman"/>
                <a:cs typeface="Times New Roman"/>
              </a:rPr>
              <a:t>ride </a:t>
            </a:r>
            <a:r>
              <a:rPr sz="1425" spc="-15" dirty="0">
                <a:latin typeface="Times New Roman"/>
                <a:cs typeface="Times New Roman"/>
              </a:rPr>
              <a:t>allocation</a:t>
            </a:r>
            <a:endParaRPr sz="1425">
              <a:latin typeface="Times New Roman"/>
              <a:cs typeface="Times New Roman"/>
            </a:endParaRPr>
          </a:p>
          <a:p>
            <a:pPr marL="30472">
              <a:spcBef>
                <a:spcPts val="1252"/>
              </a:spcBef>
            </a:pPr>
            <a:r>
              <a:rPr sz="1200" spc="15" dirty="0">
                <a:solidFill>
                  <a:srgbClr val="464646"/>
                </a:solidFill>
                <a:latin typeface="Times New Roman"/>
                <a:cs typeface="Times New Roman"/>
              </a:rPr>
              <a:t>Incorporating</a:t>
            </a:r>
            <a:r>
              <a:rPr sz="1200" spc="472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444444"/>
                </a:solidFill>
                <a:latin typeface="Times New Roman"/>
                <a:cs typeface="Times New Roman"/>
              </a:rPr>
              <a:t>eco-</a:t>
            </a:r>
            <a:r>
              <a:rPr sz="1200" spc="-15" dirty="0">
                <a:solidFill>
                  <a:srgbClr val="444444"/>
                </a:solidFill>
                <a:latin typeface="Times New Roman"/>
                <a:cs typeface="Times New Roman"/>
              </a:rPr>
              <a:t>friendly</a:t>
            </a:r>
            <a:endParaRPr sz="1200">
              <a:latin typeface="Times New Roman"/>
              <a:cs typeface="Times New Roman"/>
            </a:endParaRPr>
          </a:p>
          <a:p>
            <a:pPr marL="28567" marR="7618" indent="-8570">
              <a:lnSpc>
                <a:spcPts val="1695"/>
              </a:lnSpc>
              <a:spcBef>
                <a:spcPts val="90"/>
              </a:spcBef>
            </a:pPr>
            <a:r>
              <a:rPr sz="1050" dirty="0">
                <a:solidFill>
                  <a:srgbClr val="424242"/>
                </a:solidFill>
                <a:latin typeface="Times New Roman"/>
                <a:cs typeface="Times New Roman"/>
              </a:rPr>
              <a:t>c</a:t>
            </a:r>
            <a:r>
              <a:rPr sz="1050" spc="-7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424242"/>
                </a:solidFill>
                <a:latin typeface="Times New Roman"/>
                <a:cs typeface="Times New Roman"/>
              </a:rPr>
              <a:t>riteria</a:t>
            </a:r>
            <a:r>
              <a:rPr sz="1050" spc="343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464646"/>
                </a:solidFill>
                <a:latin typeface="Times New Roman"/>
                <a:cs typeface="Times New Roman"/>
              </a:rPr>
              <a:t>into</a:t>
            </a:r>
            <a:r>
              <a:rPr sz="1050" spc="16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424242"/>
                </a:solidFill>
                <a:latin typeface="Times New Roman"/>
                <a:cs typeface="Times New Roman"/>
              </a:rPr>
              <a:t>the</a:t>
            </a:r>
            <a:r>
              <a:rPr sz="1050" spc="547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050" spc="97" dirty="0">
                <a:solidFill>
                  <a:srgbClr val="444444"/>
                </a:solidFill>
                <a:latin typeface="Times New Roman"/>
                <a:cs typeface="Times New Roman"/>
              </a:rPr>
              <a:t>process</a:t>
            </a:r>
            <a:r>
              <a:rPr sz="1050" spc="2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050" spc="7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50" spc="15" dirty="0">
                <a:solidFill>
                  <a:srgbClr val="464646"/>
                </a:solidFill>
                <a:latin typeface="Times New Roman"/>
                <a:cs typeface="Times New Roman"/>
              </a:rPr>
              <a:t>ride</a:t>
            </a:r>
            <a:r>
              <a:rPr sz="1050" spc="112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1050" spc="82" dirty="0">
                <a:solidFill>
                  <a:srgbClr val="444444"/>
                </a:solidFill>
                <a:latin typeface="Times New Roman"/>
                <a:cs typeface="Times New Roman"/>
              </a:rPr>
              <a:t>allocation</a:t>
            </a:r>
            <a:r>
              <a:rPr sz="1050" spc="2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50" spc="82" dirty="0">
                <a:solidFill>
                  <a:srgbClr val="4B4B4B"/>
                </a:solidFill>
                <a:latin typeface="Times New Roman"/>
                <a:cs typeface="Times New Roman"/>
              </a:rPr>
              <a:t>to</a:t>
            </a:r>
            <a:r>
              <a:rPr sz="1050" spc="285" dirty="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sz="1050" spc="15" dirty="0">
                <a:solidFill>
                  <a:srgbClr val="424242"/>
                </a:solidFill>
                <a:latin typeface="Times New Roman"/>
                <a:cs typeface="Times New Roman"/>
              </a:rPr>
              <a:t>minimize</a:t>
            </a:r>
            <a:r>
              <a:rPr sz="1050" spc="202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050" spc="-37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L="19997">
              <a:spcBef>
                <a:spcPts val="262"/>
              </a:spcBef>
            </a:pPr>
            <a:r>
              <a:rPr sz="1125" spc="45" dirty="0">
                <a:solidFill>
                  <a:srgbClr val="424242"/>
                </a:solidFill>
                <a:latin typeface="Times New Roman"/>
                <a:cs typeface="Times New Roman"/>
              </a:rPr>
              <a:t>environmental</a:t>
            </a:r>
            <a:r>
              <a:rPr sz="1125" spc="381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125" spc="-15" dirty="0">
                <a:solidFill>
                  <a:srgbClr val="444444"/>
                </a:solidFill>
                <a:latin typeface="Times New Roman"/>
                <a:cs typeface="Times New Roman"/>
              </a:rPr>
              <a:t>impact.</a:t>
            </a:r>
            <a:endParaRPr sz="11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7489" y="2975346"/>
            <a:ext cx="1642635" cy="553352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19045" marR="7618" indent="364709">
              <a:lnSpc>
                <a:spcPct val="128400"/>
              </a:lnSpc>
              <a:spcBef>
                <a:spcPts val="150"/>
              </a:spcBef>
            </a:pPr>
            <a:r>
              <a:rPr sz="1425" spc="30" dirty="0">
                <a:latin typeface="Times New Roman"/>
                <a:cs typeface="Times New Roman"/>
              </a:rPr>
              <a:t>Benefits</a:t>
            </a:r>
            <a:r>
              <a:rPr sz="1425" spc="-15" dirty="0">
                <a:latin typeface="Times New Roman"/>
                <a:cs typeface="Times New Roman"/>
              </a:rPr>
              <a:t> </a:t>
            </a:r>
            <a:r>
              <a:rPr sz="1425" spc="15" dirty="0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sz="1425" spc="4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425" spc="-30" dirty="0">
                <a:solidFill>
                  <a:srgbClr val="080808"/>
                </a:solidFill>
                <a:latin typeface="Times New Roman"/>
                <a:cs typeface="Times New Roman"/>
              </a:rPr>
              <a:t>eco- </a:t>
            </a:r>
            <a:r>
              <a:rPr sz="1425" spc="30" dirty="0">
                <a:latin typeface="Times New Roman"/>
                <a:cs typeface="Times New Roman"/>
              </a:rPr>
              <a:t>friendly</a:t>
            </a:r>
            <a:r>
              <a:rPr sz="1425" spc="240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policies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4830" y="3659826"/>
            <a:ext cx="2025440" cy="869465"/>
          </a:xfrm>
          <a:prstGeom prst="rect">
            <a:avLst/>
          </a:prstGeom>
        </p:spPr>
        <p:txBody>
          <a:bodyPr vert="horz" wrap="square" lIns="0" tIns="17141" rIns="0" bIns="0" rtlCol="0">
            <a:spAutoFit/>
          </a:bodyPr>
          <a:lstStyle/>
          <a:p>
            <a:pPr marL="21900" marR="7618" indent="-3809">
              <a:lnSpc>
                <a:spcPct val="118300"/>
              </a:lnSpc>
              <a:spcBef>
                <a:spcPts val="135"/>
              </a:spcBef>
            </a:pPr>
            <a:r>
              <a:rPr sz="1200" spc="-15" dirty="0">
                <a:solidFill>
                  <a:srgbClr val="444444"/>
                </a:solidFill>
                <a:latin typeface="Arial MT"/>
                <a:cs typeface="Arial MT"/>
              </a:rPr>
              <a:t>Implementing</a:t>
            </a:r>
            <a:r>
              <a:rPr sz="1200" spc="10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112" dirty="0">
                <a:solidFill>
                  <a:srgbClr val="444444"/>
                </a:solidFill>
                <a:latin typeface="Arial MT"/>
                <a:cs typeface="Arial MT"/>
              </a:rPr>
              <a:t>eco—</a:t>
            </a:r>
            <a:r>
              <a:rPr sz="1200" spc="-75" dirty="0">
                <a:solidFill>
                  <a:srgbClr val="444444"/>
                </a:solidFill>
                <a:latin typeface="Arial MT"/>
                <a:cs typeface="Arial MT"/>
              </a:rPr>
              <a:t>friend</a:t>
            </a:r>
            <a:r>
              <a:rPr sz="1200" spc="-16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37" dirty="0">
                <a:solidFill>
                  <a:srgbClr val="464646"/>
                </a:solidFill>
                <a:latin typeface="Arial MT"/>
                <a:cs typeface="Arial MT"/>
              </a:rPr>
              <a:t>ly</a:t>
            </a:r>
            <a:r>
              <a:rPr sz="1200" spc="-30" dirty="0">
                <a:solidFill>
                  <a:srgbClr val="464646"/>
                </a:solidFill>
                <a:latin typeface="Arial MT"/>
                <a:cs typeface="Arial MT"/>
              </a:rPr>
              <a:t> policies</a:t>
            </a:r>
            <a:r>
              <a:rPr sz="1200" spc="22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64646"/>
                </a:solidFill>
                <a:latin typeface="Arial MT"/>
                <a:cs typeface="Arial MT"/>
              </a:rPr>
              <a:t>can</a:t>
            </a:r>
            <a:r>
              <a:rPr sz="1200" spc="-4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64646"/>
                </a:solidFill>
                <a:latin typeface="Arial MT"/>
                <a:cs typeface="Arial MT"/>
              </a:rPr>
              <a:t>enhance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company</a:t>
            </a:r>
            <a:r>
              <a:rPr sz="12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branding</a:t>
            </a:r>
            <a:r>
              <a:rPr sz="1200" spc="-52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1200" spc="-67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64646"/>
                </a:solidFill>
                <a:latin typeface="Arial MT"/>
                <a:cs typeface="Arial MT"/>
              </a:rPr>
              <a:t>foster customer</a:t>
            </a:r>
            <a:r>
              <a:rPr sz="1200" spc="22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64646"/>
                </a:solidFill>
                <a:latin typeface="Arial MT"/>
                <a:cs typeface="Arial MT"/>
              </a:rPr>
              <a:t>loyalty.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9034" y="2975346"/>
            <a:ext cx="1439803" cy="834069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19045" marR="7618" indent="359947" algn="just">
              <a:lnSpc>
                <a:spcPct val="128400"/>
              </a:lnSpc>
              <a:spcBef>
                <a:spcPts val="150"/>
              </a:spcBef>
            </a:pPr>
            <a:r>
              <a:rPr sz="1425" spc="-15" dirty="0">
                <a:latin typeface="Times New Roman"/>
                <a:cs typeface="Times New Roman"/>
              </a:rPr>
              <a:t>Incentivizing </a:t>
            </a:r>
            <a:r>
              <a:rPr sz="1425" spc="45" dirty="0">
                <a:solidFill>
                  <a:srgbClr val="080808"/>
                </a:solidFill>
                <a:latin typeface="Times New Roman"/>
                <a:cs typeface="Times New Roman"/>
              </a:rPr>
              <a:t>subscription</a:t>
            </a:r>
            <a:r>
              <a:rPr sz="1425" spc="30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425" spc="-30" dirty="0">
                <a:solidFill>
                  <a:srgbClr val="080808"/>
                </a:solidFill>
                <a:latin typeface="Times New Roman"/>
                <a:cs typeface="Times New Roman"/>
              </a:rPr>
              <a:t>user </a:t>
            </a:r>
            <a:r>
              <a:rPr sz="1425" spc="-15" dirty="0">
                <a:solidFill>
                  <a:srgbClr val="080808"/>
                </a:solidFill>
                <a:latin typeface="Times New Roman"/>
                <a:cs typeface="Times New Roman"/>
              </a:rPr>
              <a:t>engagement</a:t>
            </a:r>
            <a:endParaRPr sz="14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8066" y="3941310"/>
            <a:ext cx="1982589" cy="863502"/>
          </a:xfrm>
          <a:prstGeom prst="rect">
            <a:avLst/>
          </a:prstGeom>
        </p:spPr>
        <p:txBody>
          <a:bodyPr vert="horz" wrap="square" lIns="0" tIns="14284" rIns="0" bIns="0" rtlCol="0">
            <a:spAutoFit/>
          </a:bodyPr>
          <a:lstStyle/>
          <a:p>
            <a:pPr marL="19045" marR="7618" indent="2857">
              <a:lnSpc>
                <a:spcPct val="128200"/>
              </a:lnSpc>
              <a:spcBef>
                <a:spcPts val="112"/>
              </a:spcBef>
            </a:pPr>
            <a:r>
              <a:rPr sz="1125" dirty="0">
                <a:solidFill>
                  <a:srgbClr val="444444"/>
                </a:solidFill>
                <a:latin typeface="Arial MT"/>
                <a:cs typeface="Arial MT"/>
              </a:rPr>
              <a:t>Developing</a:t>
            </a:r>
            <a:r>
              <a:rPr sz="1125" spc="25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125" dirty="0">
                <a:solidFill>
                  <a:srgbClr val="464646"/>
                </a:solidFill>
                <a:latin typeface="Arial MT"/>
                <a:cs typeface="Arial MT"/>
              </a:rPr>
              <a:t>strategies</a:t>
            </a:r>
            <a:r>
              <a:rPr sz="1125" spc="28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125" spc="-30" dirty="0">
                <a:solidFill>
                  <a:srgbClr val="444444"/>
                </a:solidFill>
                <a:latin typeface="Arial MT"/>
                <a:cs typeface="Arial MT"/>
              </a:rPr>
              <a:t>that</a:t>
            </a:r>
            <a:r>
              <a:rPr sz="1125" dirty="0">
                <a:solidFill>
                  <a:srgbClr val="444444"/>
                </a:solidFill>
                <a:latin typeface="Arial MT"/>
                <a:cs typeface="Arial MT"/>
              </a:rPr>
              <a:t> encourage</a:t>
            </a:r>
            <a:r>
              <a:rPr sz="1125" spc="2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125" spc="-15" dirty="0">
                <a:solidFill>
                  <a:srgbClr val="464646"/>
                </a:solidFill>
                <a:latin typeface="Arial MT"/>
                <a:cs typeface="Arial MT"/>
              </a:rPr>
              <a:t>subscr</a:t>
            </a:r>
            <a:r>
              <a:rPr sz="1125" spc="-82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125" dirty="0">
                <a:solidFill>
                  <a:srgbClr val="444444"/>
                </a:solidFill>
                <a:latin typeface="Arial MT"/>
                <a:cs typeface="Arial MT"/>
              </a:rPr>
              <a:t>iption</a:t>
            </a:r>
            <a:r>
              <a:rPr sz="1125" spc="9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125" spc="-15" dirty="0">
                <a:solidFill>
                  <a:srgbClr val="464646"/>
                </a:solidFill>
                <a:latin typeface="Arial MT"/>
                <a:cs typeface="Arial MT"/>
              </a:rPr>
              <a:t>users </a:t>
            </a:r>
            <a:r>
              <a:rPr sz="1050" spc="45" dirty="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sz="1050" spc="27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050" spc="45" dirty="0">
                <a:solidFill>
                  <a:srgbClr val="424242"/>
                </a:solidFill>
                <a:latin typeface="Arial MT"/>
                <a:cs typeface="Arial MT"/>
              </a:rPr>
              <a:t>actively</a:t>
            </a:r>
            <a:r>
              <a:rPr sz="1050" spc="112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050" spc="45" dirty="0">
                <a:solidFill>
                  <a:srgbClr val="464646"/>
                </a:solidFill>
                <a:latin typeface="Arial MT"/>
                <a:cs typeface="Arial MT"/>
              </a:rPr>
              <a:t>participote</a:t>
            </a:r>
            <a:r>
              <a:rPr sz="1050" spc="16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050" spc="45" dirty="0">
                <a:solidFill>
                  <a:srgbClr val="525252"/>
                </a:solidFill>
                <a:latin typeface="Arial MT"/>
                <a:cs typeface="Arial MT"/>
              </a:rPr>
              <a:t>in</a:t>
            </a:r>
            <a:r>
              <a:rPr sz="1050" spc="15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050" spc="45" dirty="0">
                <a:solidFill>
                  <a:srgbClr val="464646"/>
                </a:solidFill>
                <a:latin typeface="Arial MT"/>
                <a:cs typeface="Arial MT"/>
              </a:rPr>
              <a:t>eco- </a:t>
            </a:r>
            <a:r>
              <a:rPr sz="1125" spc="30" dirty="0">
                <a:solidFill>
                  <a:srgbClr val="464646"/>
                </a:solidFill>
                <a:latin typeface="Arial MT"/>
                <a:cs typeface="Arial MT"/>
              </a:rPr>
              <a:t>friend</a:t>
            </a:r>
            <a:r>
              <a:rPr sz="1125" spc="-202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125" spc="30" dirty="0">
                <a:solidFill>
                  <a:srgbClr val="444444"/>
                </a:solidFill>
                <a:latin typeface="Arial MT"/>
                <a:cs typeface="Arial MT"/>
              </a:rPr>
              <a:t>ly</a:t>
            </a:r>
            <a:r>
              <a:rPr sz="1125" spc="-22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125" spc="30" dirty="0">
                <a:solidFill>
                  <a:srgbClr val="464646"/>
                </a:solidFill>
                <a:latin typeface="Arial MT"/>
                <a:cs typeface="Arial MT"/>
              </a:rPr>
              <a:t>ride</a:t>
            </a:r>
            <a:r>
              <a:rPr sz="1125" spc="-37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125" spc="-15" dirty="0">
                <a:solidFill>
                  <a:srgbClr val="464646"/>
                </a:solidFill>
                <a:latin typeface="Arial MT"/>
                <a:cs typeface="Arial MT"/>
              </a:rPr>
              <a:t>allocation.</a:t>
            </a:r>
            <a:endParaRPr sz="1125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4515" y="4288311"/>
            <a:ext cx="914046" cy="9141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515" y="2967347"/>
            <a:ext cx="914046" cy="9141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4515" y="1646384"/>
            <a:ext cx="914046" cy="9141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3058" y="1706947"/>
            <a:ext cx="4890766" cy="744686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378992">
              <a:spcBef>
                <a:spcPts val="150"/>
              </a:spcBef>
            </a:pPr>
            <a:r>
              <a:rPr sz="1425" spc="45" dirty="0">
                <a:solidFill>
                  <a:srgbClr val="050505"/>
                </a:solidFill>
                <a:latin typeface="Times New Roman"/>
                <a:cs typeface="Times New Roman"/>
              </a:rPr>
              <a:t>Mathematical</a:t>
            </a:r>
            <a:r>
              <a:rPr sz="1425" spc="12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1425" spc="67" dirty="0">
                <a:latin typeface="Times New Roman"/>
                <a:cs typeface="Times New Roman"/>
              </a:rPr>
              <a:t>Formulation</a:t>
            </a:r>
            <a:endParaRPr sz="1425">
              <a:latin typeface="Times New Roman"/>
              <a:cs typeface="Times New Roman"/>
            </a:endParaRPr>
          </a:p>
          <a:p>
            <a:pPr marL="19997" marR="7618" indent="-1904">
              <a:lnSpc>
                <a:spcPct val="117500"/>
              </a:lnSpc>
              <a:spcBef>
                <a:spcPts val="675"/>
              </a:spcBef>
            </a:pP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Detailed</a:t>
            </a:r>
            <a:r>
              <a:rPr sz="1200" spc="-15" dirty="0">
                <a:solidFill>
                  <a:srgbClr val="424242"/>
                </a:solidFill>
                <a:latin typeface="Arial MT"/>
                <a:cs typeface="Arial MT"/>
              </a:rPr>
              <a:t> exploration</a:t>
            </a:r>
            <a:r>
              <a:rPr sz="1200" spc="-22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200" spc="9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200" spc="-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mathematical</a:t>
            </a:r>
            <a:r>
              <a:rPr sz="1200" spc="6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formulation</a:t>
            </a:r>
            <a:r>
              <a:rPr sz="1200" spc="7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sz="1200" spc="-6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64646"/>
                </a:solidFill>
                <a:latin typeface="Arial MT"/>
                <a:cs typeface="Arial MT"/>
              </a:rPr>
              <a:t>its</a:t>
            </a:r>
            <a:r>
              <a:rPr sz="1200" spc="-7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Arial MT"/>
                <a:cs typeface="Arial MT"/>
              </a:rPr>
              <a:t>operational </a:t>
            </a:r>
            <a:r>
              <a:rPr sz="1200" dirty="0">
                <a:solidFill>
                  <a:srgbClr val="414141"/>
                </a:solidFill>
                <a:latin typeface="Arial MT"/>
                <a:cs typeface="Arial MT"/>
              </a:rPr>
              <a:t>impact</a:t>
            </a:r>
            <a:r>
              <a:rPr sz="1200" spc="7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Arial MT"/>
                <a:cs typeface="Arial MT"/>
              </a:rPr>
              <a:t>on</a:t>
            </a:r>
            <a:r>
              <a:rPr sz="1200" spc="-67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44444"/>
                </a:solidFill>
                <a:latin typeface="Arial MT"/>
                <a:cs typeface="Arial MT"/>
              </a:rPr>
              <a:t>minimizing</a:t>
            </a:r>
            <a:r>
              <a:rPr sz="1200" spc="22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37" dirty="0">
                <a:solidFill>
                  <a:srgbClr val="414141"/>
                </a:solidFill>
                <a:latin typeface="Arial MT"/>
                <a:cs typeface="Arial MT"/>
              </a:rPr>
              <a:t>assignment</a:t>
            </a:r>
            <a:r>
              <a:rPr sz="1200" spc="97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Arial MT"/>
                <a:cs typeface="Arial MT"/>
              </a:rPr>
              <a:t>costs.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05" y="3027912"/>
            <a:ext cx="4894575" cy="735004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386612">
              <a:spcBef>
                <a:spcPts val="150"/>
              </a:spcBef>
            </a:pPr>
            <a:r>
              <a:rPr sz="1425" spc="45" dirty="0">
                <a:solidFill>
                  <a:srgbClr val="070707"/>
                </a:solidFill>
                <a:latin typeface="Times New Roman"/>
                <a:cs typeface="Times New Roman"/>
              </a:rPr>
              <a:t>Factors</a:t>
            </a:r>
            <a:r>
              <a:rPr sz="1425" spc="37" dirty="0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sz="1425" spc="45" dirty="0">
                <a:latin typeface="Times New Roman"/>
                <a:cs typeface="Times New Roman"/>
              </a:rPr>
              <a:t>Influencing</a:t>
            </a:r>
            <a:r>
              <a:rPr sz="1425" spc="142" dirty="0">
                <a:latin typeface="Times New Roman"/>
                <a:cs typeface="Times New Roman"/>
              </a:rPr>
              <a:t> </a:t>
            </a:r>
            <a:r>
              <a:rPr sz="1425" spc="-15" dirty="0">
                <a:latin typeface="Times New Roman"/>
                <a:cs typeface="Times New Roman"/>
              </a:rPr>
              <a:t>Costs</a:t>
            </a:r>
            <a:endParaRPr sz="1425">
              <a:latin typeface="Times New Roman"/>
              <a:cs typeface="Times New Roman"/>
            </a:endParaRPr>
          </a:p>
          <a:p>
            <a:pPr marL="22854" marR="7618" indent="-4761">
              <a:lnSpc>
                <a:spcPct val="114999"/>
              </a:lnSpc>
              <a:spcBef>
                <a:spcPts val="742"/>
              </a:spcBef>
            </a:pP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Identifying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-37" dirty="0">
                <a:solidFill>
                  <a:srgbClr val="424242"/>
                </a:solidFill>
                <a:latin typeface="Arial MT"/>
                <a:cs typeface="Arial MT"/>
              </a:rPr>
              <a:t>key</a:t>
            </a:r>
            <a:r>
              <a:rPr sz="1200" spc="-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factors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that</a:t>
            </a:r>
            <a:r>
              <a:rPr sz="1200" spc="-37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-37" dirty="0">
                <a:solidFill>
                  <a:srgbClr val="444444"/>
                </a:solidFill>
                <a:latin typeface="Arial MT"/>
                <a:cs typeface="Arial MT"/>
              </a:rPr>
              <a:t>influence</a:t>
            </a:r>
            <a:r>
              <a:rPr sz="1200" spc="1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14141"/>
                </a:solidFill>
                <a:latin typeface="Arial MT"/>
                <a:cs typeface="Arial MT"/>
              </a:rPr>
              <a:t>assignment</a:t>
            </a:r>
            <a:r>
              <a:rPr sz="1200" spc="97" dirty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444444"/>
                </a:solidFill>
                <a:latin typeface="Arial MT"/>
                <a:cs typeface="Arial MT"/>
              </a:rPr>
              <a:t>costs,</a:t>
            </a:r>
            <a:r>
              <a:rPr sz="1200" spc="-37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MT"/>
                <a:cs typeface="Arial MT"/>
              </a:rPr>
              <a:t>including</a:t>
            </a:r>
            <a:r>
              <a:rPr sz="1200" spc="4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24242"/>
                </a:solidFill>
                <a:latin typeface="Arial MT"/>
                <a:cs typeface="Arial MT"/>
              </a:rPr>
              <a:t>distance </a:t>
            </a: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1200" spc="-52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driver</a:t>
            </a:r>
            <a:r>
              <a:rPr sz="1200" spc="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24242"/>
                </a:solidFill>
                <a:latin typeface="Arial MT"/>
                <a:cs typeface="Arial MT"/>
              </a:rPr>
              <a:t>availability.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058" y="4339354"/>
            <a:ext cx="4877435" cy="746546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378992">
              <a:spcBef>
                <a:spcPts val="150"/>
              </a:spcBef>
            </a:pPr>
            <a:r>
              <a:rPr sz="1500" dirty="0">
                <a:solidFill>
                  <a:srgbClr val="050505"/>
                </a:solidFill>
                <a:latin typeface="Times New Roman"/>
                <a:cs typeface="Times New Roman"/>
              </a:rPr>
              <a:t>Benefits</a:t>
            </a:r>
            <a:r>
              <a:rPr sz="1500" spc="9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70707"/>
                </a:solidFill>
                <a:latin typeface="Times New Roman"/>
                <a:cs typeface="Times New Roman"/>
              </a:rPr>
              <a:t>in</a:t>
            </a:r>
            <a:r>
              <a:rPr sz="1500" spc="142" dirty="0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Ride-</a:t>
            </a:r>
            <a:r>
              <a:rPr sz="1500" spc="-15" dirty="0">
                <a:latin typeface="Times New Roman"/>
                <a:cs typeface="Times New Roman"/>
              </a:rPr>
              <a:t>Sharing</a:t>
            </a:r>
            <a:endParaRPr sz="1500" dirty="0">
              <a:latin typeface="Times New Roman"/>
              <a:cs typeface="Times New Roman"/>
            </a:endParaRPr>
          </a:p>
          <a:p>
            <a:pPr marL="19997" marR="7618" indent="-1904">
              <a:lnSpc>
                <a:spcPct val="114999"/>
              </a:lnSpc>
              <a:spcBef>
                <a:spcPts val="726"/>
              </a:spcBef>
            </a:pPr>
            <a:r>
              <a:rPr sz="1200" spc="-60" dirty="0">
                <a:solidFill>
                  <a:srgbClr val="424242"/>
                </a:solidFill>
                <a:latin typeface="Arial MT"/>
                <a:cs typeface="Arial MT"/>
              </a:rPr>
              <a:t>Discussing</a:t>
            </a:r>
            <a:r>
              <a:rPr sz="1200" spc="3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the</a:t>
            </a:r>
            <a:r>
              <a:rPr sz="1200" spc="-4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Arial MT"/>
                <a:cs typeface="Arial MT"/>
              </a:rPr>
              <a:t>benefits</a:t>
            </a:r>
            <a:r>
              <a:rPr sz="1200" spc="7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4848"/>
                </a:solidFill>
                <a:latin typeface="Arial MT"/>
                <a:cs typeface="Arial MT"/>
              </a:rPr>
              <a:t>of</a:t>
            </a:r>
            <a:r>
              <a:rPr sz="1200" spc="-37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24242"/>
                </a:solidFill>
                <a:latin typeface="Arial MT"/>
                <a:cs typeface="Arial MT"/>
              </a:rPr>
              <a:t>cost</a:t>
            </a:r>
            <a:r>
              <a:rPr sz="1200" spc="1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MT"/>
                <a:cs typeface="Arial MT"/>
              </a:rPr>
              <a:t>minimization</a:t>
            </a:r>
            <a:r>
              <a:rPr sz="1200" spc="52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200" spc="-1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200" spc="-105" dirty="0">
                <a:solidFill>
                  <a:srgbClr val="444444"/>
                </a:solidFill>
                <a:latin typeface="Arial MT"/>
                <a:cs typeface="Arial MT"/>
              </a:rPr>
              <a:t>†he</a:t>
            </a:r>
            <a:r>
              <a:rPr sz="1200" spc="-3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Arial MT"/>
                <a:cs typeface="Arial MT"/>
              </a:rPr>
              <a:t>context</a:t>
            </a:r>
            <a:r>
              <a:rPr sz="1200" spc="22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sz="1200" spc="112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424242"/>
                </a:solidFill>
                <a:latin typeface="Arial MT"/>
                <a:cs typeface="Arial MT"/>
              </a:rPr>
              <a:t>ride-sharing </a:t>
            </a:r>
            <a:r>
              <a:rPr sz="1200" spc="-15" dirty="0">
                <a:solidFill>
                  <a:srgbClr val="444444"/>
                </a:solidFill>
                <a:latin typeface="Arial MT"/>
                <a:cs typeface="Arial MT"/>
              </a:rPr>
              <a:t>plolforms.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9850" y="2681292"/>
            <a:ext cx="3851859" cy="492309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19045">
              <a:spcBef>
                <a:spcPts val="150"/>
              </a:spcBef>
            </a:pPr>
            <a:r>
              <a:rPr sz="3074" spc="-15" dirty="0">
                <a:solidFill>
                  <a:srgbClr val="1C44F4"/>
                </a:solidFill>
                <a:latin typeface="Times New Roman"/>
                <a:cs typeface="Times New Roman"/>
              </a:rPr>
              <a:t>MinimizingAssignment</a:t>
            </a:r>
            <a:endParaRPr sz="307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9841" y="3796187"/>
            <a:ext cx="3534759" cy="226980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19045">
              <a:spcBef>
                <a:spcPts val="150"/>
              </a:spcBef>
            </a:pPr>
            <a:r>
              <a:rPr sz="1350" dirty="0">
                <a:solidFill>
                  <a:srgbClr val="444444"/>
                </a:solidFill>
                <a:latin typeface="Arial MT"/>
                <a:cs typeface="Arial MT"/>
              </a:rPr>
              <a:t>Exploring</a:t>
            </a:r>
            <a:r>
              <a:rPr sz="1350" spc="112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444444"/>
                </a:solidFill>
                <a:latin typeface="Arial MT"/>
                <a:cs typeface="Arial MT"/>
              </a:rPr>
              <a:t>Elective</a:t>
            </a:r>
            <a:r>
              <a:rPr sz="1350" spc="82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464646"/>
                </a:solidFill>
                <a:latin typeface="Arial MT"/>
                <a:cs typeface="Arial MT"/>
              </a:rPr>
              <a:t>Cost</a:t>
            </a:r>
            <a:r>
              <a:rPr sz="1350" spc="12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444444"/>
                </a:solidFill>
                <a:latin typeface="Arial MT"/>
                <a:cs typeface="Arial MT"/>
              </a:rPr>
              <a:t>Reduction</a:t>
            </a:r>
            <a:r>
              <a:rPr sz="1350" spc="157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350" spc="-52" dirty="0">
                <a:solidFill>
                  <a:srgbClr val="464646"/>
                </a:solidFill>
                <a:latin typeface="Arial MT"/>
                <a:cs typeface="Arial MT"/>
              </a:rPr>
              <a:t>S†ra†egies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B5A3E-90DD-A469-D676-37D68ED17BD8}"/>
              </a:ext>
            </a:extLst>
          </p:cNvPr>
          <p:cNvSpPr txBox="1"/>
          <p:nvPr/>
        </p:nvSpPr>
        <p:spPr>
          <a:xfrm>
            <a:off x="9141136" y="3198146"/>
            <a:ext cx="1512168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70" dirty="0">
                <a:solidFill>
                  <a:srgbClr val="0028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en-IN" sz="3070" dirty="0">
              <a:solidFill>
                <a:srgbClr val="0028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0FA3-45FB-DB69-59EA-BE8F2C0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-171399"/>
            <a:ext cx="10899364" cy="1008112"/>
          </a:xfrm>
        </p:spPr>
        <p:txBody>
          <a:bodyPr/>
          <a:lstStyle/>
          <a:p>
            <a:r>
              <a:rPr lang="en-US" dirty="0"/>
              <a:t>COMPARISON: RANDOM VS OPTIMIZED ALLOCATION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56E86-D692-56BE-F844-7EBED9AAFA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813" y="905329"/>
            <a:ext cx="5029200" cy="375194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375F04-EC31-A0E6-AD90-BE9555FF0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1613" y="905329"/>
            <a:ext cx="5029200" cy="3751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6A9E18-797A-2EAE-949C-D110DE0F12D1}"/>
              </a:ext>
            </a:extLst>
          </p:cNvPr>
          <p:cNvSpPr txBox="1"/>
          <p:nvPr/>
        </p:nvSpPr>
        <p:spPr>
          <a:xfrm>
            <a:off x="1197868" y="4941168"/>
            <a:ext cx="259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THE REVENUE IS NOT AS HIGH AS THE RESOURCES ARE NOT FULLY UTILIZED.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082C-C6E8-7DA6-7133-582CEFBC6154}"/>
              </a:ext>
            </a:extLst>
          </p:cNvPr>
          <p:cNvSpPr txBox="1"/>
          <p:nvPr/>
        </p:nvSpPr>
        <p:spPr>
          <a:xfrm>
            <a:off x="3790155" y="4941168"/>
            <a:ext cx="2761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OPTIMIZED</a:t>
            </a:r>
            <a:r>
              <a:rPr lang="en-US" dirty="0"/>
              <a:t>:</a:t>
            </a:r>
          </a:p>
          <a:p>
            <a:r>
              <a:rPr lang="en-US" dirty="0"/>
              <a:t>REVENUE IS MAXIMIZED IN THIS CASE AND ALL DRIVERS AND RIDERS ARE SATISFIED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7C31D-714D-E26C-9BF3-BF8EBC5782D3}"/>
              </a:ext>
            </a:extLst>
          </p:cNvPr>
          <p:cNvSpPr txBox="1"/>
          <p:nvPr/>
        </p:nvSpPr>
        <p:spPr>
          <a:xfrm>
            <a:off x="6573315" y="4941168"/>
            <a:ext cx="2761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RANDOM:</a:t>
            </a:r>
          </a:p>
          <a:p>
            <a:r>
              <a:rPr lang="en-US" dirty="0"/>
              <a:t>COST S INCREASE AS THE DISTANCES AND DRIVER ALLOCATION IS NOT OPTIMIZED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536CA-D9F4-A722-3B33-3E07B7C9540A}"/>
              </a:ext>
            </a:extLst>
          </p:cNvPr>
          <p:cNvSpPr txBox="1"/>
          <p:nvPr/>
        </p:nvSpPr>
        <p:spPr>
          <a:xfrm>
            <a:off x="9478788" y="4941168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OPTIMIZED:</a:t>
            </a:r>
          </a:p>
          <a:p>
            <a:r>
              <a:rPr lang="en-US" dirty="0"/>
              <a:t>COSTS ARE OPTIMIZED AND RESOURCES ARE UTILIZED PROPERLY.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273</TotalTime>
  <Words>203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Corbel</vt:lpstr>
      <vt:lpstr>Times New Roman</vt:lpstr>
      <vt:lpstr>Marketing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Promoting Eco- Friendly Rides and Subscription Users</vt:lpstr>
      <vt:lpstr>PowerPoint Presentation</vt:lpstr>
      <vt:lpstr>COMPARISON: RANDOM VS OPTIMIZED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LATCHUPATULA</dc:creator>
  <cp:lastModifiedBy>ANANYA LATCHUPATULA</cp:lastModifiedBy>
  <cp:revision>4</cp:revision>
  <dcterms:created xsi:type="dcterms:W3CDTF">2024-11-25T03:13:12Z</dcterms:created>
  <dcterms:modified xsi:type="dcterms:W3CDTF">2024-11-25T07:48:34Z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