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5" r:id="rId1"/>
  </p:sldMasterIdLst>
  <p:sldIdLst>
    <p:sldId id="256" r:id="rId2"/>
    <p:sldId id="257" r:id="rId3"/>
    <p:sldId id="274" r:id="rId4"/>
    <p:sldId id="258" r:id="rId5"/>
    <p:sldId id="261" r:id="rId6"/>
    <p:sldId id="275" r:id="rId7"/>
    <p:sldId id="276" r:id="rId8"/>
    <p:sldId id="264" r:id="rId9"/>
    <p:sldId id="278" r:id="rId10"/>
    <p:sldId id="277" r:id="rId11"/>
    <p:sldId id="273"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 Vardhan" initials="HV" lastIdx="1" clrIdx="0">
    <p:extLst>
      <p:ext uri="{19B8F6BF-5375-455C-9EA6-DF929625EA0E}">
        <p15:presenceInfo xmlns:p15="http://schemas.microsoft.com/office/powerpoint/2012/main" userId="a7817a9affa1b2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67" d="100"/>
          <a:sy n="67" d="100"/>
        </p:scale>
        <p:origin x="4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734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24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1809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4591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2341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6854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7658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0359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078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9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4441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522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592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972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4892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10/13/2021</a:t>
            </a:fld>
            <a:endParaRPr lang="en-US" dirty="0"/>
          </a:p>
        </p:txBody>
      </p:sp>
    </p:spTree>
    <p:extLst>
      <p:ext uri="{BB962C8B-B14F-4D97-AF65-F5344CB8AC3E}">
        <p14:creationId xmlns:p14="http://schemas.microsoft.com/office/powerpoint/2010/main" val="240589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301236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4904" y="914401"/>
            <a:ext cx="6944140" cy="1417982"/>
          </a:xfrm>
        </p:spPr>
        <p:txBody>
          <a:bodyPr/>
          <a:lstStyle/>
          <a:p>
            <a:pPr algn="ctr"/>
            <a:r>
              <a:rPr lang="en-US" sz="4800" dirty="0">
                <a:latin typeface="Times New Roman" panose="02020603050405020304" pitchFamily="18" charset="0"/>
                <a:cs typeface="Times New Roman" panose="02020603050405020304" pitchFamily="18" charset="0"/>
              </a:rPr>
              <a:t>OBJECT DETECTION AND MATCHING</a:t>
            </a:r>
          </a:p>
        </p:txBody>
      </p:sp>
      <p:sp>
        <p:nvSpPr>
          <p:cNvPr id="3" name="Subtitle 2"/>
          <p:cNvSpPr>
            <a:spLocks noGrp="1"/>
          </p:cNvSpPr>
          <p:nvPr>
            <p:ph type="subTitle" idx="1"/>
          </p:nvPr>
        </p:nvSpPr>
        <p:spPr>
          <a:xfrm>
            <a:off x="0" y="2438400"/>
            <a:ext cx="12192000" cy="3067050"/>
          </a:xfrm>
        </p:spPr>
        <p:txBody>
          <a:bodyPr>
            <a:noAutofit/>
          </a:bodyPr>
          <a:lstStyle/>
          <a:p>
            <a:endParaRPr lang="en-US" sz="2000" dirty="0">
              <a:solidFill>
                <a:schemeClr val="tx1"/>
              </a:solidFill>
            </a:endParaRPr>
          </a:p>
          <a:p>
            <a:pPr algn="ctr"/>
            <a:r>
              <a:rPr lang="en-US" sz="2000" dirty="0">
                <a:solidFill>
                  <a:schemeClr val="tx1"/>
                </a:solidFill>
              </a:rPr>
              <a:t>   Submitted by</a:t>
            </a:r>
          </a:p>
          <a:p>
            <a:pPr algn="l"/>
            <a:r>
              <a:rPr lang="en-US" sz="2000" dirty="0">
                <a:solidFill>
                  <a:schemeClr val="tx1"/>
                </a:solidFill>
                <a:latin typeface="Times New Roman" panose="02020603050405020304" pitchFamily="18" charset="0"/>
                <a:cs typeface="Times New Roman" panose="02020603050405020304" pitchFamily="18" charset="0"/>
              </a:rPr>
              <a:t>             Team Members</a:t>
            </a:r>
          </a:p>
          <a:p>
            <a:pPr algn="l"/>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Likhitha</a:t>
            </a:r>
            <a:r>
              <a:rPr lang="en-US" sz="2000" dirty="0">
                <a:solidFill>
                  <a:schemeClr val="tx1"/>
                </a:solidFill>
                <a:latin typeface="Times New Roman" panose="02020603050405020304" pitchFamily="18" charset="0"/>
                <a:cs typeface="Times New Roman" panose="02020603050405020304" pitchFamily="18" charset="0"/>
              </a:rPr>
              <a:t> Reddy (21R25A6702)</a:t>
            </a:r>
          </a:p>
          <a:p>
            <a:pPr algn="l"/>
            <a:r>
              <a:rPr lang="en-US" sz="2000" dirty="0">
                <a:solidFill>
                  <a:schemeClr val="tx1"/>
                </a:solidFill>
                <a:latin typeface="Times New Roman" panose="02020603050405020304" pitchFamily="18" charset="0"/>
                <a:cs typeface="Times New Roman" panose="02020603050405020304" pitchFamily="18" charset="0"/>
              </a:rPr>
              <a:t>             G. Harsh Vardhan (21R25A6703)</a:t>
            </a:r>
          </a:p>
          <a:p>
            <a:pPr algn="l"/>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Ashwanth</a:t>
            </a:r>
            <a:r>
              <a:rPr lang="en-US" sz="2000" dirty="0">
                <a:solidFill>
                  <a:schemeClr val="tx1"/>
                </a:solidFill>
                <a:latin typeface="Times New Roman" panose="02020603050405020304" pitchFamily="18" charset="0"/>
                <a:cs typeface="Times New Roman" panose="02020603050405020304" pitchFamily="18" charset="0"/>
              </a:rPr>
              <a:t> Reddy(21R25A6701) </a:t>
            </a:r>
          </a:p>
          <a:p>
            <a:pPr algn="l"/>
            <a:r>
              <a:rPr lang="en-US" sz="2000" dirty="0">
                <a:solidFill>
                  <a:schemeClr val="tx1"/>
                </a:solidFill>
                <a:latin typeface="Times New Roman" panose="02020603050405020304" pitchFamily="18" charset="0"/>
                <a:cs typeface="Times New Roman" panose="02020603050405020304" pitchFamily="18" charset="0"/>
              </a:rPr>
              <a:t>            Sharath Chandra(20R21A6712)                           </a:t>
            </a:r>
            <a:r>
              <a:rPr lang="en-US" sz="2000" dirty="0"/>
              <a:t>		</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400" dirty="0"/>
          </a:p>
        </p:txBody>
      </p:sp>
      <p:sp>
        <p:nvSpPr>
          <p:cNvPr id="4" name="TextBox 3">
            <a:extLst>
              <a:ext uri="{FF2B5EF4-FFF2-40B4-BE49-F238E27FC236}">
                <a16:creationId xmlns:a16="http://schemas.microsoft.com/office/drawing/2014/main" id="{993E4E27-3B75-4067-A040-BCE4DE5E4013}"/>
              </a:ext>
            </a:extLst>
          </p:cNvPr>
          <p:cNvSpPr txBox="1"/>
          <p:nvPr/>
        </p:nvSpPr>
        <p:spPr>
          <a:xfrm>
            <a:off x="8442251" y="5574267"/>
            <a:ext cx="3051544"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Under guidance of </a:t>
            </a:r>
          </a:p>
          <a:p>
            <a:pPr algn="ctr"/>
            <a:r>
              <a:rPr lang="en-US" sz="2800" dirty="0" err="1">
                <a:latin typeface="Times New Roman" panose="02020603050405020304" pitchFamily="18" charset="0"/>
                <a:cs typeface="Times New Roman" panose="02020603050405020304" pitchFamily="18" charset="0"/>
              </a:rPr>
              <a:t>mr.</a:t>
            </a:r>
            <a:r>
              <a:rPr lang="en-US" sz="2800" dirty="0">
                <a:latin typeface="Times New Roman" panose="02020603050405020304" pitchFamily="18" charset="0"/>
                <a:cs typeface="Times New Roman" panose="02020603050405020304" pitchFamily="18" charset="0"/>
              </a:rPr>
              <a:t> Sreenivas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68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WORKING BLOCK DIAGRAM</a:t>
            </a:r>
          </a:p>
        </p:txBody>
      </p:sp>
      <p:pic>
        <p:nvPicPr>
          <p:cNvPr id="7" name="Content Placeholder 6" descr="Diagram&#10;&#10;Description automatically generated">
            <a:extLst>
              <a:ext uri="{FF2B5EF4-FFF2-40B4-BE49-F238E27FC236}">
                <a16:creationId xmlns:a16="http://schemas.microsoft.com/office/drawing/2014/main" id="{475933BA-7ABA-4492-9676-882D9867D213}"/>
              </a:ext>
            </a:extLst>
          </p:cNvPr>
          <p:cNvPicPr>
            <a:picLocks noGrp="1" noChangeAspect="1"/>
          </p:cNvPicPr>
          <p:nvPr>
            <p:ph idx="1"/>
          </p:nvPr>
        </p:nvPicPr>
        <p:blipFill>
          <a:blip r:embed="rId2"/>
          <a:stretch>
            <a:fillRect/>
          </a:stretch>
        </p:blipFill>
        <p:spPr>
          <a:xfrm>
            <a:off x="1778432" y="1346853"/>
            <a:ext cx="6394471" cy="5551742"/>
          </a:xfrm>
        </p:spPr>
      </p:pic>
      <p:pic>
        <p:nvPicPr>
          <p:cNvPr id="4" name="Picture 3" descr="A picture containing calendar&#10;&#10;Description automatically generated">
            <a:extLst>
              <a:ext uri="{FF2B5EF4-FFF2-40B4-BE49-F238E27FC236}">
                <a16:creationId xmlns:a16="http://schemas.microsoft.com/office/drawing/2014/main" id="{D8A979F6-BAD7-4525-B37F-82B08F7F50C1}"/>
              </a:ext>
            </a:extLst>
          </p:cNvPr>
          <p:cNvPicPr>
            <a:picLocks noChangeAspect="1"/>
          </p:cNvPicPr>
          <p:nvPr/>
        </p:nvPicPr>
        <p:blipFill>
          <a:blip r:embed="rId3"/>
          <a:stretch>
            <a:fillRect/>
          </a:stretch>
        </p:blipFill>
        <p:spPr>
          <a:xfrm>
            <a:off x="2009776" y="1458685"/>
            <a:ext cx="1223282" cy="1518167"/>
          </a:xfrm>
          <a:prstGeom prst="rect">
            <a:avLst/>
          </a:prstGeom>
        </p:spPr>
      </p:pic>
      <p:pic>
        <p:nvPicPr>
          <p:cNvPr id="6" name="Picture 5" descr="A picture containing calendar&#10;&#10;Description automatically generated">
            <a:extLst>
              <a:ext uri="{FF2B5EF4-FFF2-40B4-BE49-F238E27FC236}">
                <a16:creationId xmlns:a16="http://schemas.microsoft.com/office/drawing/2014/main" id="{7C8597AD-860B-48B7-8AA6-111D0EC63F8C}"/>
              </a:ext>
            </a:extLst>
          </p:cNvPr>
          <p:cNvPicPr>
            <a:picLocks noChangeAspect="1"/>
          </p:cNvPicPr>
          <p:nvPr/>
        </p:nvPicPr>
        <p:blipFill>
          <a:blip r:embed="rId3"/>
          <a:stretch>
            <a:fillRect/>
          </a:stretch>
        </p:blipFill>
        <p:spPr>
          <a:xfrm>
            <a:off x="6751499" y="1308753"/>
            <a:ext cx="2378120" cy="2951390"/>
          </a:xfrm>
          <a:prstGeom prst="rect">
            <a:avLst/>
          </a:prstGeom>
        </p:spPr>
      </p:pic>
    </p:spTree>
    <p:extLst>
      <p:ext uri="{BB962C8B-B14F-4D97-AF65-F5344CB8AC3E}">
        <p14:creationId xmlns:p14="http://schemas.microsoft.com/office/powerpoint/2010/main" val="315780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9E7D-6DA1-407F-AE2B-DE4EA60CE3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APPLICATIONS</a:t>
            </a:r>
            <a:endParaRPr lang="en-IN" dirty="0"/>
          </a:p>
        </p:txBody>
      </p:sp>
      <p:sp>
        <p:nvSpPr>
          <p:cNvPr id="3" name="Content Placeholder 2">
            <a:extLst>
              <a:ext uri="{FF2B5EF4-FFF2-40B4-BE49-F238E27FC236}">
                <a16:creationId xmlns:a16="http://schemas.microsoft.com/office/drawing/2014/main" id="{D2BC828C-A23E-4864-9A71-2CD8706B27AD}"/>
              </a:ext>
            </a:extLst>
          </p:cNvPr>
          <p:cNvSpPr>
            <a:spLocks noGrp="1"/>
          </p:cNvSpPr>
          <p:nvPr>
            <p:ph idx="1"/>
          </p:nvPr>
        </p:nvSpPr>
        <p:spPr>
          <a:xfrm>
            <a:off x="677334" y="1311965"/>
            <a:ext cx="8596668" cy="5546035"/>
          </a:xfrm>
        </p:spPr>
        <p:txBody>
          <a:bodyPr>
            <a:normAutofit/>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Object Detection.</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Reverse Image search on Internet.</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Counting the crowd.</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Self Driving Cars</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Tracking Objects.</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CCTV surveillance.</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Identity verification through Iris.</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Person Detection.</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Digital watermarking</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Ball tracking in Sports.</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Object Counting</a:t>
            </a:r>
          </a:p>
          <a:p>
            <a:pPr marL="0" indent="0">
              <a:buNone/>
            </a:pPr>
            <a:endParaRPr lang="en-IN" dirty="0"/>
          </a:p>
        </p:txBody>
      </p:sp>
    </p:spTree>
    <p:extLst>
      <p:ext uri="{BB962C8B-B14F-4D97-AF65-F5344CB8AC3E}">
        <p14:creationId xmlns:p14="http://schemas.microsoft.com/office/powerpoint/2010/main" val="36522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599294" y="1270000"/>
            <a:ext cx="8596668" cy="4494696"/>
          </a:xfrm>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This approach for detecting and matching an object with an image will show the use of feature classification makes the whole process of matching and registration faster and more efficient.</a:t>
            </a:r>
            <a:endParaRPr lang="en-IN"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TextBox 3">
            <a:extLst>
              <a:ext uri="{FF2B5EF4-FFF2-40B4-BE49-F238E27FC236}">
                <a16:creationId xmlns:a16="http://schemas.microsoft.com/office/drawing/2014/main" id="{4C244991-2FC1-4747-8C0B-B8004B159078}"/>
              </a:ext>
            </a:extLst>
          </p:cNvPr>
          <p:cNvSpPr txBox="1"/>
          <p:nvPr/>
        </p:nvSpPr>
        <p:spPr>
          <a:xfrm>
            <a:off x="691092" y="5395364"/>
            <a:ext cx="10809816" cy="400110"/>
          </a:xfrm>
          <a:prstGeom prst="rect">
            <a:avLst/>
          </a:prstGeom>
          <a:noFill/>
        </p:spPr>
        <p:txBody>
          <a:bodyPr wrap="square" rtlCol="0">
            <a:spAutoFit/>
          </a:bodyPr>
          <a:lstStyle/>
          <a:p>
            <a:pPr algn="ctr"/>
            <a:r>
              <a:rPr lang="en-US" sz="2000" dirty="0">
                <a:solidFill>
                  <a:schemeClr val="accent1">
                    <a:lumMod val="50000"/>
                  </a:schemeClr>
                </a:solidFill>
                <a:latin typeface="Times New Roman" panose="02020603050405020304" pitchFamily="18" charset="0"/>
                <a:cs typeface="Times New Roman" panose="02020603050405020304" pitchFamily="18" charset="0"/>
              </a:rPr>
              <a:t>THANK YOU</a:t>
            </a:r>
            <a:endParaRPr lang="en-IN" sz="2000" dirty="0">
              <a:solidFill>
                <a:schemeClr val="accent1">
                  <a:lumMod val="50000"/>
                </a:schemeClr>
              </a:solidFill>
            </a:endParaRPr>
          </a:p>
        </p:txBody>
      </p:sp>
    </p:spTree>
    <p:extLst>
      <p:ext uri="{BB962C8B-B14F-4D97-AF65-F5344CB8AC3E}">
        <p14:creationId xmlns:p14="http://schemas.microsoft.com/office/powerpoint/2010/main" val="137640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913795" y="1391478"/>
            <a:ext cx="10353762" cy="4239579"/>
          </a:xfrm>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Objective/Aim of the Project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Requirement Analysis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Packages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Working Principle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Working Block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16249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a:t>
            </a:r>
            <a:br>
              <a:rPr lang="en-US" dirty="0"/>
            </a:br>
            <a:endParaRPr lang="en-US" dirty="0"/>
          </a:p>
        </p:txBody>
      </p:sp>
      <p:sp>
        <p:nvSpPr>
          <p:cNvPr id="3" name="Content Placeholder 2"/>
          <p:cNvSpPr>
            <a:spLocks noGrp="1"/>
          </p:cNvSpPr>
          <p:nvPr>
            <p:ph idx="1"/>
          </p:nvPr>
        </p:nvSpPr>
        <p:spPr>
          <a:xfrm>
            <a:off x="161925" y="1391477"/>
            <a:ext cx="9578423" cy="4625009"/>
          </a:xfrm>
        </p:spPr>
        <p:txBody>
          <a:bodyPr>
            <a:normAutofit/>
          </a:bodyPr>
          <a:lstStyle/>
          <a:p>
            <a:pPr marL="457200" lvl="1" indent="0">
              <a:buNone/>
            </a:pPr>
            <a:r>
              <a:rPr lang="en-US" sz="2400" dirty="0">
                <a:latin typeface="Times New Roman" panose="02020603050405020304" pitchFamily="18" charset="0"/>
                <a:cs typeface="Times New Roman" panose="02020603050405020304" pitchFamily="18" charset="0"/>
              </a:rPr>
              <a:t>	This presentation considers the objective of efficient object detection and matching images. These objectives lead to the proposed classification scheme that classifies the extracted features in new images into object features and non-object features. It is shown out that this binary classification scheme has turned out to be an efficient tool that can be used for object detection and matching. This method considers the objective of accurate matching and robustness. Due to this classification, the matching process becomes more robust and faster. In this case robust object registration also becomes fast. It shows the advantages of using classification stage for object matching and registration using the quantitative evaluation. This approach can be used for real-time object tracking and detection.</a:t>
            </a:r>
            <a:endParaRPr lang="en-US" sz="2400"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28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OBJECTIVE /AIM OF THE PROJECT</a:t>
            </a:r>
            <a:br>
              <a:rPr lang="en-US" dirty="0"/>
            </a:br>
            <a:endParaRPr lang="en-US" dirty="0"/>
          </a:p>
        </p:txBody>
      </p:sp>
      <p:sp>
        <p:nvSpPr>
          <p:cNvPr id="3" name="Content Placeholder 2"/>
          <p:cNvSpPr>
            <a:spLocks noGrp="1"/>
          </p:cNvSpPr>
          <p:nvPr>
            <p:ph idx="1"/>
          </p:nvPr>
        </p:nvSpPr>
        <p:spPr>
          <a:xfrm>
            <a:off x="924444" y="1391477"/>
            <a:ext cx="8815904" cy="4625009"/>
          </a:xfrm>
        </p:spPr>
        <p:txBody>
          <a:bodyPr>
            <a:normAutofit/>
          </a:bodyPr>
          <a:lstStyle/>
          <a:p>
            <a:pPr algn="l"/>
            <a:endParaRPr lang="en-US" sz="2400" b="0" i="0" dirty="0">
              <a:solidFill>
                <a:srgbClr val="292929"/>
              </a:solidFill>
              <a:effectLst/>
              <a:latin typeface="charter"/>
            </a:endParaRPr>
          </a:p>
          <a:p>
            <a:pPr algn="l">
              <a:buFont typeface="Wingdings" panose="05000000000000000000" pitchFamily="2" charset="2"/>
              <a:buChar char="Ø"/>
            </a:pPr>
            <a:r>
              <a:rPr lang="en-US" sz="2400" b="0" i="0" dirty="0">
                <a:solidFill>
                  <a:srgbClr val="292929"/>
                </a:solidFill>
                <a:effectLst/>
                <a:latin typeface="Times New Roman" panose="02020603050405020304" pitchFamily="18" charset="0"/>
                <a:cs typeface="Times New Roman" panose="02020603050405020304" pitchFamily="18" charset="0"/>
              </a:rPr>
              <a:t>Whenever we hear about ‘</a:t>
            </a:r>
            <a:r>
              <a:rPr lang="en-US" sz="2400" b="0" i="1" dirty="0">
                <a:solidFill>
                  <a:srgbClr val="292929"/>
                </a:solidFill>
                <a:effectLst/>
                <a:latin typeface="Times New Roman" panose="02020603050405020304" pitchFamily="18" charset="0"/>
                <a:cs typeface="Times New Roman" panose="02020603050405020304" pitchFamily="18" charset="0"/>
              </a:rPr>
              <a:t>Object Detection</a:t>
            </a:r>
            <a:r>
              <a:rPr lang="en-US" sz="2400" b="0" i="0" dirty="0">
                <a:solidFill>
                  <a:srgbClr val="292929"/>
                </a:solidFill>
                <a:effectLst/>
                <a:latin typeface="Times New Roman" panose="02020603050405020304" pitchFamily="18" charset="0"/>
                <a:cs typeface="Times New Roman" panose="02020603050405020304" pitchFamily="18" charset="0"/>
              </a:rPr>
              <a:t>’, machine learning along with different frameworks comes to our mind. But we can actually  do object detection without using machine learning or any other frameworks by only using only PyCharm.</a:t>
            </a:r>
          </a:p>
          <a:p>
            <a:pPr algn="l">
              <a:buFont typeface="Wingdings" panose="05000000000000000000" pitchFamily="2" charset="2"/>
              <a:buChar char="Ø"/>
            </a:pPr>
            <a:endParaRPr lang="en-US" sz="2400" b="0" i="0" dirty="0">
              <a:solidFill>
                <a:srgbClr val="2929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0" i="0" dirty="0">
                <a:solidFill>
                  <a:srgbClr val="292929"/>
                </a:solidFill>
                <a:effectLst/>
                <a:latin typeface="Times New Roman" panose="02020603050405020304" pitchFamily="18" charset="0"/>
                <a:cs typeface="Times New Roman" panose="02020603050405020304" pitchFamily="18" charset="0"/>
              </a:rPr>
              <a:t>Here we define a Reference image(object), and the system is going to find objects in the source image that matches the reference image we picked.</a:t>
            </a:r>
          </a:p>
        </p:txBody>
      </p:sp>
    </p:spTree>
    <p:extLst>
      <p:ext uri="{BB962C8B-B14F-4D97-AF65-F5344CB8AC3E}">
        <p14:creationId xmlns:p14="http://schemas.microsoft.com/office/powerpoint/2010/main" val="35080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REQUIREMENT ANALYSIS</a:t>
            </a:r>
            <a:br>
              <a:rPr lang="en-US"/>
            </a:br>
            <a:endParaRPr lang="en-US" dirty="0"/>
          </a:p>
        </p:txBody>
      </p:sp>
      <p:sp>
        <p:nvSpPr>
          <p:cNvPr id="3" name="Content Placeholder 2"/>
          <p:cNvSpPr>
            <a:spLocks noGrp="1"/>
          </p:cNvSpPr>
          <p:nvPr>
            <p:ph idx="1"/>
          </p:nvPr>
        </p:nvSpPr>
        <p:spPr>
          <a:xfrm>
            <a:off x="677334" y="1323975"/>
            <a:ext cx="8596668" cy="4717387"/>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HARDWARE REQUIREMENTS          							</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Laptop/PC</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Webcam/Camera module</a:t>
            </a:r>
          </a:p>
          <a:p>
            <a:pPr>
              <a:buFont typeface="Wingdings" pitchFamily="2" charset="2"/>
              <a:buChar char="Ø"/>
            </a:pP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PyCharm</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PACKAGES USED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OpenCV</a:t>
            </a: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Numpy</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05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PACKAGES</a:t>
            </a:r>
            <a:br>
              <a:rPr lang="en-US" dirty="0"/>
            </a:br>
            <a:endParaRPr lang="en-US" dirty="0"/>
          </a:p>
        </p:txBody>
      </p:sp>
      <p:sp>
        <p:nvSpPr>
          <p:cNvPr id="3" name="Content Placeholder 2"/>
          <p:cNvSpPr>
            <a:spLocks noGrp="1"/>
          </p:cNvSpPr>
          <p:nvPr>
            <p:ph idx="1"/>
          </p:nvPr>
        </p:nvSpPr>
        <p:spPr>
          <a:xfrm>
            <a:off x="677334" y="1323975"/>
            <a:ext cx="8596668" cy="5534025"/>
          </a:xfrm>
        </p:spPr>
        <p:txBody>
          <a:bodyPr>
            <a:normAutofit lnSpcReduction="10000"/>
          </a:bodyPr>
          <a:lstStyle/>
          <a:p>
            <a:pPr marL="0" indent="0">
              <a:buNone/>
            </a:pPr>
            <a:r>
              <a:rPr lang="en-US" sz="2400" dirty="0">
                <a:solidFill>
                  <a:schemeClr val="accent1"/>
                </a:solidFill>
                <a:latin typeface="Times New Roman" panose="02020603050405020304" pitchFamily="18" charset="0"/>
                <a:cs typeface="Times New Roman" panose="02020603050405020304" pitchFamily="18" charset="0"/>
              </a:rPr>
              <a:t>OPEN CV</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OpenCV( Open-Source Computer Vision ) is a cross-platform library using which we can develop real-time computer vision applications.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mainly focuses on image processing.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Analysis including features like face detection and object detection.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OpenCV features GPU acceleration for real-time operations.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library has more than 2500 optimized Machine Learning algorithms.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Algorithms are used to recognize faces, identify objects recognize faces, identify object’s, find similar images from an image database.</a:t>
            </a:r>
          </a:p>
        </p:txBody>
      </p:sp>
    </p:spTree>
    <p:extLst>
      <p:ext uri="{BB962C8B-B14F-4D97-AF65-F5344CB8AC3E}">
        <p14:creationId xmlns:p14="http://schemas.microsoft.com/office/powerpoint/2010/main" val="2518667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endParaRPr lang="en-US" dirty="0"/>
          </a:p>
        </p:txBody>
      </p:sp>
      <p:sp>
        <p:nvSpPr>
          <p:cNvPr id="3" name="Content Placeholder 2"/>
          <p:cNvSpPr>
            <a:spLocks noGrp="1"/>
          </p:cNvSpPr>
          <p:nvPr>
            <p:ph idx="1"/>
          </p:nvPr>
        </p:nvSpPr>
        <p:spPr>
          <a:xfrm>
            <a:off x="677334" y="381001"/>
            <a:ext cx="8596668" cy="6477000"/>
          </a:xfrm>
        </p:spPr>
        <p:txBody>
          <a:bodyPr>
            <a:normAutofit/>
          </a:bodyPr>
          <a:lstStyle/>
          <a:p>
            <a:pPr marL="0" indent="0">
              <a:buNone/>
            </a:pPr>
            <a:r>
              <a:rPr lang="en-US" sz="2400" dirty="0">
                <a:solidFill>
                  <a:schemeClr val="accent1"/>
                </a:solidFill>
                <a:latin typeface="Times New Roman" panose="02020603050405020304" pitchFamily="18" charset="0"/>
                <a:cs typeface="Times New Roman" panose="02020603050405020304" pitchFamily="18" charset="0"/>
              </a:rPr>
              <a:t>NUMPY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NumPy is a Python library used for working with arrays.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the fundamental package for scientific computing in Python.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also a library that provides a multidimensional array object and various derived objects.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can perform mathematical, logical, shape manipulation, sorting, selecting, I/O, discrete Fourier transforms, basic linear algebra, basic statistical operations, random simulation and much more..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the core of the NumPy package, is the </a:t>
            </a:r>
            <a:r>
              <a:rPr lang="en-US" sz="2400" dirty="0" err="1">
                <a:latin typeface="Times New Roman" panose="02020603050405020304" pitchFamily="18" charset="0"/>
                <a:cs typeface="Times New Roman" panose="02020603050405020304" pitchFamily="18" charset="0"/>
              </a:rPr>
              <a:t>nd</a:t>
            </a:r>
            <a:r>
              <a:rPr lang="en-US" sz="2400" dirty="0">
                <a:latin typeface="Times New Roman" panose="02020603050405020304" pitchFamily="18" charset="0"/>
                <a:cs typeface="Times New Roman" panose="02020603050405020304" pitchFamily="18" charset="0"/>
              </a:rPr>
              <a:t> array object. This encapsulates n-dimensional arrays of homogeneous data types, with many operations being performed in compiled code for performance.</a:t>
            </a:r>
          </a:p>
        </p:txBody>
      </p:sp>
    </p:spTree>
    <p:extLst>
      <p:ext uri="{BB962C8B-B14F-4D97-AF65-F5344CB8AC3E}">
        <p14:creationId xmlns:p14="http://schemas.microsoft.com/office/powerpoint/2010/main" val="395304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chor="t">
            <a:normAutofit/>
          </a:bodyPr>
          <a:lstStyle/>
          <a:p>
            <a:r>
              <a:rPr lang="en-US" dirty="0">
                <a:latin typeface="Times New Roman" panose="02020603050405020304" pitchFamily="18" charset="0"/>
                <a:cs typeface="Times New Roman" panose="02020603050405020304" pitchFamily="18" charset="0"/>
              </a:rPr>
              <a:t>WORKING PRINCIPLE</a:t>
            </a:r>
          </a:p>
        </p:txBody>
      </p:sp>
      <p:sp>
        <p:nvSpPr>
          <p:cNvPr id="4" name="Content Placeholder 3">
            <a:extLst>
              <a:ext uri="{FF2B5EF4-FFF2-40B4-BE49-F238E27FC236}">
                <a16:creationId xmlns:a16="http://schemas.microsoft.com/office/drawing/2014/main" id="{0CAA78A0-E73F-4E07-B4A6-2596FEC98748}"/>
              </a:ext>
            </a:extLst>
          </p:cNvPr>
          <p:cNvSpPr>
            <a:spLocks noGrp="1"/>
          </p:cNvSpPr>
          <p:nvPr>
            <p:ph idx="1"/>
          </p:nvPr>
        </p:nvSpPr>
        <p:spPr>
          <a:xfrm>
            <a:off x="677334" y="1230086"/>
            <a:ext cx="8733366" cy="463177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The Algorithms in </a:t>
            </a:r>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package will take the reference image and creates a key points in particular areas of image and will save those key points and descriptor(binary data) as shown below</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olorful&#10;&#10;Description automatically generated">
            <a:extLst>
              <a:ext uri="{FF2B5EF4-FFF2-40B4-BE49-F238E27FC236}">
                <a16:creationId xmlns:a16="http://schemas.microsoft.com/office/drawing/2014/main" id="{DD95A5D9-128A-4036-94EF-8919B0A425DB}"/>
              </a:ext>
            </a:extLst>
          </p:cNvPr>
          <p:cNvPicPr>
            <a:picLocks noChangeAspect="1"/>
          </p:cNvPicPr>
          <p:nvPr/>
        </p:nvPicPr>
        <p:blipFill>
          <a:blip r:embed="rId2"/>
          <a:stretch>
            <a:fillRect/>
          </a:stretch>
        </p:blipFill>
        <p:spPr>
          <a:xfrm>
            <a:off x="1277409" y="3199973"/>
            <a:ext cx="1967895" cy="2661887"/>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9ABBDA44-D8E4-4EA2-BA4C-8AE8E177899D}"/>
              </a:ext>
            </a:extLst>
          </p:cNvPr>
          <p:cNvPicPr>
            <a:picLocks noChangeAspect="1"/>
          </p:cNvPicPr>
          <p:nvPr/>
        </p:nvPicPr>
        <p:blipFill>
          <a:blip r:embed="rId3"/>
          <a:stretch>
            <a:fillRect/>
          </a:stretch>
        </p:blipFill>
        <p:spPr>
          <a:xfrm>
            <a:off x="3845379" y="3199973"/>
            <a:ext cx="4900612" cy="2524168"/>
          </a:xfrm>
          <a:prstGeom prst="rect">
            <a:avLst/>
          </a:prstGeom>
        </p:spPr>
      </p:pic>
    </p:spTree>
    <p:extLst>
      <p:ext uri="{BB962C8B-B14F-4D97-AF65-F5344CB8AC3E}">
        <p14:creationId xmlns:p14="http://schemas.microsoft.com/office/powerpoint/2010/main" val="45996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724525"/>
          </a:xfrm>
        </p:spPr>
        <p:txBody>
          <a:bodyPr anchor="t">
            <a:normAutofit/>
          </a:bodyPr>
          <a:lstStyle/>
          <a:p>
            <a:r>
              <a:rPr lang="en-US" dirty="0">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0CAA78A0-E73F-4E07-B4A6-2596FEC98748}"/>
              </a:ext>
            </a:extLst>
          </p:cNvPr>
          <p:cNvSpPr>
            <a:spLocks noGrp="1"/>
          </p:cNvSpPr>
          <p:nvPr>
            <p:ph idx="1"/>
          </p:nvPr>
        </p:nvSpPr>
        <p:spPr>
          <a:xfrm>
            <a:off x="677334" y="1230085"/>
            <a:ext cx="8733366" cy="5446939"/>
          </a:xfrm>
        </p:spPr>
        <p:txBody>
          <a:bodyPr>
            <a:normAutofit/>
          </a:bodyPr>
          <a:lstStyle/>
          <a:p>
            <a:pPr marL="0" indent="0" algn="ctr">
              <a:buNone/>
            </a:pPr>
            <a:r>
              <a:rPr lang="en-US" sz="2400" dirty="0">
                <a:latin typeface="Times New Roman" panose="02020603050405020304" pitchFamily="18" charset="0"/>
                <a:cs typeface="Times New Roman" panose="02020603050405020304" pitchFamily="18" charset="0"/>
              </a:rPr>
              <a:t>	Later when we give input from webcam/camera module in the form of visual data. The algorithms will again create the key points for that image and try to match with the reference image key point’s. If the key points match then it gives output feedback in the form of classification of that image as we specified as shown below..</a:t>
            </a:r>
          </a:p>
        </p:txBody>
      </p:sp>
      <p:pic>
        <p:nvPicPr>
          <p:cNvPr id="5" name="Picture 4" descr="Graphical user interface, application&#10;&#10;Description automatically generated">
            <a:extLst>
              <a:ext uri="{FF2B5EF4-FFF2-40B4-BE49-F238E27FC236}">
                <a16:creationId xmlns:a16="http://schemas.microsoft.com/office/drawing/2014/main" id="{51D3FDB5-DAF5-4103-A016-4820BCC7A449}"/>
              </a:ext>
            </a:extLst>
          </p:cNvPr>
          <p:cNvPicPr>
            <a:picLocks noChangeAspect="1"/>
          </p:cNvPicPr>
          <p:nvPr/>
        </p:nvPicPr>
        <p:blipFill>
          <a:blip r:embed="rId2"/>
          <a:stretch>
            <a:fillRect/>
          </a:stretch>
        </p:blipFill>
        <p:spPr>
          <a:xfrm>
            <a:off x="374196" y="3429000"/>
            <a:ext cx="8131629" cy="3162300"/>
          </a:xfrm>
          <a:prstGeom prst="rect">
            <a:avLst/>
          </a:prstGeom>
        </p:spPr>
      </p:pic>
    </p:spTree>
    <p:extLst>
      <p:ext uri="{BB962C8B-B14F-4D97-AF65-F5344CB8AC3E}">
        <p14:creationId xmlns:p14="http://schemas.microsoft.com/office/powerpoint/2010/main" val="5859434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651</TotalTime>
  <Words>673</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charter</vt:lpstr>
      <vt:lpstr>Times New Roman</vt:lpstr>
      <vt:lpstr>Trebuchet MS</vt:lpstr>
      <vt:lpstr>Wingdings</vt:lpstr>
      <vt:lpstr>Wingdings 3</vt:lpstr>
      <vt:lpstr>Facet</vt:lpstr>
      <vt:lpstr>OBJECT DETECTION AND MATCHING</vt:lpstr>
      <vt:lpstr>CONTENTS</vt:lpstr>
      <vt:lpstr>ABSTRACT </vt:lpstr>
      <vt:lpstr>OBJECTIVE /AIM OF THE PROJECT </vt:lpstr>
      <vt:lpstr>REQUIREMENT ANALYSIS </vt:lpstr>
      <vt:lpstr>PACKAGES </vt:lpstr>
      <vt:lpstr> </vt:lpstr>
      <vt:lpstr>WORKING PRINCIPLE</vt:lpstr>
      <vt:lpstr> </vt:lpstr>
      <vt:lpstr>WORKING BLOCK DIAGRAM</vt:lpstr>
      <vt:lpstr>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Windows User</dc:creator>
  <cp:lastModifiedBy>Harsh Vardhan</cp:lastModifiedBy>
  <cp:revision>76</cp:revision>
  <dcterms:created xsi:type="dcterms:W3CDTF">2018-03-26T04:16:25Z</dcterms:created>
  <dcterms:modified xsi:type="dcterms:W3CDTF">2021-10-13T12:33:25Z</dcterms:modified>
</cp:coreProperties>
</file>