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Century Gothic Paneuropean Bold" charset="1" panose="020B0702020202020204"/>
      <p:regular r:id="rId16"/>
    </p:embeddedFont>
    <p:embeddedFont>
      <p:font typeface="Century Gothic Paneuropean" charset="1" panose="020B0502020202020204"/>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568585" y="1766990"/>
            <a:ext cx="13150829" cy="8953623"/>
          </a:xfrm>
          <a:prstGeom prst="rect">
            <a:avLst/>
          </a:prstGeom>
        </p:spPr>
        <p:txBody>
          <a:bodyPr anchor="t" rtlCol="false" tIns="0" lIns="0" bIns="0" rIns="0">
            <a:spAutoFit/>
          </a:bodyPr>
          <a:lstStyle/>
          <a:p>
            <a:pPr algn="ctr">
              <a:lnSpc>
                <a:spcPts val="14220"/>
              </a:lnSpc>
            </a:pPr>
            <a:r>
              <a:rPr lang="en-US" b="true" sz="10157">
                <a:solidFill>
                  <a:srgbClr val="000000"/>
                </a:solidFill>
                <a:latin typeface="Century Gothic Paneuropean Bold"/>
                <a:ea typeface="Century Gothic Paneuropean Bold"/>
                <a:cs typeface="Century Gothic Paneuropean Bold"/>
                <a:sym typeface="Century Gothic Paneuropean Bold"/>
              </a:rPr>
              <a:t>AI-POWERED SMART SURVEILLANCE SYSTEM</a:t>
            </a:r>
          </a:p>
          <a:p>
            <a:pPr algn="ctr">
              <a:lnSpc>
                <a:spcPts val="14220"/>
              </a:lnSpc>
            </a:pPr>
          </a:p>
          <a:p>
            <a:pPr algn="ctr">
              <a:lnSpc>
                <a:spcPts val="14220"/>
              </a:lnSpc>
            </a:pP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4875411" y="336272"/>
            <a:ext cx="8537178" cy="1392115"/>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CONCLUSION</a:t>
            </a:r>
          </a:p>
        </p:txBody>
      </p:sp>
      <p:sp>
        <p:nvSpPr>
          <p:cNvPr name="TextBox 9" id="9"/>
          <p:cNvSpPr txBox="true"/>
          <p:nvPr/>
        </p:nvSpPr>
        <p:spPr>
          <a:xfrm rot="0">
            <a:off x="1569057" y="3748238"/>
            <a:ext cx="15149885" cy="2566108"/>
          </a:xfrm>
          <a:prstGeom prst="rect">
            <a:avLst/>
          </a:prstGeom>
        </p:spPr>
        <p:txBody>
          <a:bodyPr anchor="t" rtlCol="false" tIns="0" lIns="0" bIns="0" rIns="0">
            <a:spAutoFit/>
          </a:bodyPr>
          <a:lstStyle/>
          <a:p>
            <a:pPr algn="ctr">
              <a:lnSpc>
                <a:spcPts val="4142"/>
              </a:lnSpc>
            </a:pPr>
            <a:r>
              <a:rPr lang="en-US" sz="2958">
                <a:solidFill>
                  <a:srgbClr val="000000"/>
                </a:solidFill>
                <a:latin typeface="Century Gothic Paneuropean"/>
                <a:ea typeface="Century Gothic Paneuropean"/>
                <a:cs typeface="Century Gothic Paneuropean"/>
                <a:sym typeface="Century Gothic Paneuropean"/>
              </a:rPr>
              <a:t>The AI-powered smart surveillance system is an advanced security solution that leverages AI, IoT, and cloud computing for real-time monitoring. With continuous improvements, this technology will enhance security in public spaces, industrie</a:t>
            </a:r>
            <a:r>
              <a:rPr lang="en-US" sz="2958">
                <a:solidFill>
                  <a:srgbClr val="000000"/>
                </a:solidFill>
                <a:latin typeface="Century Gothic Paneuropean"/>
                <a:ea typeface="Century Gothic Paneuropean"/>
                <a:cs typeface="Century Gothic Paneuropean"/>
                <a:sym typeface="Century Gothic Paneuropean"/>
              </a:rPr>
              <a:t>s, and smart cities, reducing crime and improving response times.</a:t>
            </a:r>
          </a:p>
          <a:p>
            <a:pPr algn="ctr">
              <a:lnSpc>
                <a:spcPts val="4142"/>
              </a:lnSpc>
            </a:pPr>
          </a:p>
        </p:txBody>
      </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3704889" y="336272"/>
            <a:ext cx="10878222" cy="1392115"/>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PROBLEM STATEMENT</a:t>
            </a:r>
          </a:p>
        </p:txBody>
      </p:sp>
      <p:sp>
        <p:nvSpPr>
          <p:cNvPr name="TextBox 9" id="9"/>
          <p:cNvSpPr txBox="true"/>
          <p:nvPr/>
        </p:nvSpPr>
        <p:spPr>
          <a:xfrm rot="0">
            <a:off x="1570770" y="3607816"/>
            <a:ext cx="15149885" cy="2837427"/>
          </a:xfrm>
          <a:prstGeom prst="rect">
            <a:avLst/>
          </a:prstGeom>
        </p:spPr>
        <p:txBody>
          <a:bodyPr anchor="t" rtlCol="false" tIns="0" lIns="0" bIns="0" rIns="0">
            <a:spAutoFit/>
          </a:bodyPr>
          <a:lstStyle/>
          <a:p>
            <a:pPr algn="ctr">
              <a:lnSpc>
                <a:spcPts val="4573"/>
              </a:lnSpc>
            </a:pPr>
            <a:r>
              <a:rPr lang="en-US" sz="3266">
                <a:solidFill>
                  <a:srgbClr val="000000"/>
                </a:solidFill>
                <a:latin typeface="Century Gothic Paneuropean"/>
                <a:ea typeface="Century Gothic Paneuropean"/>
                <a:cs typeface="Century Gothic Paneuropean"/>
                <a:sym typeface="Century Gothic Paneuropean"/>
              </a:rPr>
              <a:t>Traditional surveillance systems rely on manual monitoring, leading to delays in threat detection and response. AI-powered surveillance aims to address these challenges by enabling real-time, automated monitoring, reducing human intervention while improving security and accuracy.</a:t>
            </a:r>
          </a:p>
          <a:p>
            <a:pPr algn="ctr">
              <a:lnSpc>
                <a:spcPts val="4573"/>
              </a:lnSpc>
            </a:pPr>
          </a:p>
        </p:txBody>
      </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4875411" y="256443"/>
            <a:ext cx="8537178" cy="1392115"/>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ABSTRACT</a:t>
            </a:r>
          </a:p>
        </p:txBody>
      </p:sp>
      <p:sp>
        <p:nvSpPr>
          <p:cNvPr name="TextBox 9" id="9"/>
          <p:cNvSpPr txBox="true"/>
          <p:nvPr/>
        </p:nvSpPr>
        <p:spPr>
          <a:xfrm rot="0">
            <a:off x="1728340" y="3349754"/>
            <a:ext cx="15149885" cy="3353553"/>
          </a:xfrm>
          <a:prstGeom prst="rect">
            <a:avLst/>
          </a:prstGeom>
        </p:spPr>
        <p:txBody>
          <a:bodyPr anchor="t" rtlCol="false" tIns="0" lIns="0" bIns="0" rIns="0">
            <a:spAutoFit/>
          </a:bodyPr>
          <a:lstStyle/>
          <a:p>
            <a:pPr algn="ctr">
              <a:lnSpc>
                <a:spcPts val="4495"/>
              </a:lnSpc>
            </a:pPr>
            <a:r>
              <a:rPr lang="en-US" sz="3211">
                <a:solidFill>
                  <a:srgbClr val="000000"/>
                </a:solidFill>
                <a:latin typeface="Century Gothic Paneuropean"/>
                <a:ea typeface="Century Gothic Paneuropean"/>
                <a:cs typeface="Century Gothic Paneuropean"/>
                <a:sym typeface="Century Gothic Paneuropean"/>
              </a:rPr>
              <a:t>This project focuses on developing an AI-powered surveillance system that utilizes advanced machine learning, computer vision, and IoT technologies. The system enhances security by automating anomaly detection, facial recognition, and real-time alerts. Future enhancements include predictive analytics, IoT sensor integration, and cloud-based remote monitoring.</a:t>
            </a:r>
          </a:p>
          <a:p>
            <a:pPr algn="ctr">
              <a:lnSpc>
                <a:spcPts val="4495"/>
              </a:lnSpc>
            </a:pPr>
          </a:p>
        </p:txBody>
      </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4875411" y="336272"/>
            <a:ext cx="8537178" cy="1392115"/>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INTRODUCTION</a:t>
            </a:r>
          </a:p>
        </p:txBody>
      </p:sp>
      <p:sp>
        <p:nvSpPr>
          <p:cNvPr name="TextBox 9" id="9"/>
          <p:cNvSpPr txBox="true"/>
          <p:nvPr/>
        </p:nvSpPr>
        <p:spPr>
          <a:xfrm rot="0">
            <a:off x="1569057" y="3208531"/>
            <a:ext cx="15149885" cy="3803262"/>
          </a:xfrm>
          <a:prstGeom prst="rect">
            <a:avLst/>
          </a:prstGeom>
        </p:spPr>
        <p:txBody>
          <a:bodyPr anchor="t" rtlCol="false" tIns="0" lIns="0" bIns="0" rIns="0">
            <a:spAutoFit/>
          </a:bodyPr>
          <a:lstStyle/>
          <a:p>
            <a:pPr algn="ctr">
              <a:lnSpc>
                <a:spcPts val="5096"/>
              </a:lnSpc>
            </a:pPr>
            <a:r>
              <a:rPr lang="en-US" sz="3640">
                <a:solidFill>
                  <a:srgbClr val="000000"/>
                </a:solidFill>
                <a:latin typeface="Century Gothic Paneuropean"/>
                <a:ea typeface="Century Gothic Paneuropean"/>
                <a:cs typeface="Century Gothic Paneuropean"/>
                <a:sym typeface="Century Gothic Paneuropean"/>
              </a:rPr>
              <a:t>AI-powered surveillance systems leverage deep learning and IoT technologies to provide automated, real-time security monitoring. They detect suspicious activities, recognize faces, and send instant alerts, reducing the need for manual supervision. This system can be applied in smart cities, industries, and public safety.</a:t>
            </a:r>
          </a:p>
          <a:p>
            <a:pPr algn="ctr">
              <a:lnSpc>
                <a:spcPts val="5096"/>
              </a:lnSpc>
            </a:pPr>
          </a:p>
        </p:txBody>
      </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740351" y="336272"/>
            <a:ext cx="8537178" cy="1395104"/>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KEY FEATURE</a:t>
            </a:r>
          </a:p>
        </p:txBody>
      </p:sp>
      <p:sp>
        <p:nvSpPr>
          <p:cNvPr name="TextBox 3" id="3"/>
          <p:cNvSpPr txBox="true"/>
          <p:nvPr/>
        </p:nvSpPr>
        <p:spPr>
          <a:xfrm rot="0">
            <a:off x="1433997" y="3342751"/>
            <a:ext cx="15149885" cy="3377082"/>
          </a:xfrm>
          <a:prstGeom prst="rect">
            <a:avLst/>
          </a:prstGeom>
        </p:spPr>
        <p:txBody>
          <a:bodyPr anchor="t" rtlCol="false" tIns="0" lIns="0" bIns="0" rIns="0">
            <a:spAutoFit/>
          </a:bodyPr>
          <a:lstStyle/>
          <a:p>
            <a:pPr algn="l" marL="598142" indent="-299071" lvl="1">
              <a:lnSpc>
                <a:spcPts val="3878"/>
              </a:lnSpc>
              <a:buFont typeface="Arial"/>
              <a:buChar char="•"/>
            </a:pPr>
            <a:r>
              <a:rPr lang="en-US" sz="2770">
                <a:solidFill>
                  <a:srgbClr val="000000"/>
                </a:solidFill>
                <a:latin typeface="Century Gothic Paneuropean"/>
                <a:ea typeface="Century Gothic Paneuropean"/>
                <a:cs typeface="Century Gothic Paneuropean"/>
                <a:sym typeface="Century Gothic Paneuropean"/>
              </a:rPr>
              <a:t>AI-Based Object Detection and Facial Recognition</a:t>
            </a:r>
          </a:p>
          <a:p>
            <a:pPr algn="l" marL="598142" indent="-299071" lvl="1">
              <a:lnSpc>
                <a:spcPts val="3878"/>
              </a:lnSpc>
              <a:buFont typeface="Arial"/>
              <a:buChar char="•"/>
            </a:pPr>
            <a:r>
              <a:rPr lang="en-US" sz="2770">
                <a:solidFill>
                  <a:srgbClr val="000000"/>
                </a:solidFill>
                <a:latin typeface="Century Gothic Paneuropean"/>
                <a:ea typeface="Century Gothic Paneuropean"/>
                <a:cs typeface="Century Gothic Paneuropean"/>
                <a:sym typeface="Century Gothic Paneuropean"/>
              </a:rPr>
              <a:t>Real-Time</a:t>
            </a:r>
            <a:r>
              <a:rPr lang="en-US" sz="2770">
                <a:solidFill>
                  <a:srgbClr val="000000"/>
                </a:solidFill>
                <a:latin typeface="Century Gothic Paneuropean"/>
                <a:ea typeface="Century Gothic Paneuropean"/>
                <a:cs typeface="Century Gothic Paneuropean"/>
                <a:sym typeface="Century Gothic Paneuropean"/>
              </a:rPr>
              <a:t> Monitoring and Anomaly Detection</a:t>
            </a:r>
          </a:p>
          <a:p>
            <a:pPr algn="l" marL="598142" indent="-299071" lvl="1">
              <a:lnSpc>
                <a:spcPts val="3878"/>
              </a:lnSpc>
              <a:buFont typeface="Arial"/>
              <a:buChar char="•"/>
            </a:pPr>
            <a:r>
              <a:rPr lang="en-US" sz="2770">
                <a:solidFill>
                  <a:srgbClr val="000000"/>
                </a:solidFill>
                <a:latin typeface="Century Gothic Paneuropean"/>
                <a:ea typeface="Century Gothic Paneuropean"/>
                <a:cs typeface="Century Gothic Paneuropean"/>
                <a:sym typeface="Century Gothic Paneuropean"/>
              </a:rPr>
              <a:t>Edge Computing for Low Latency Processing</a:t>
            </a:r>
          </a:p>
          <a:p>
            <a:pPr algn="l" marL="598142" indent="-299071" lvl="1">
              <a:lnSpc>
                <a:spcPts val="3878"/>
              </a:lnSpc>
              <a:buFont typeface="Arial"/>
              <a:buChar char="•"/>
            </a:pPr>
            <a:r>
              <a:rPr lang="en-US" sz="2770">
                <a:solidFill>
                  <a:srgbClr val="000000"/>
                </a:solidFill>
                <a:latin typeface="Century Gothic Paneuropean"/>
                <a:ea typeface="Century Gothic Paneuropean"/>
                <a:cs typeface="Century Gothic Paneuropean"/>
                <a:sym typeface="Century Gothic Paneuropean"/>
              </a:rPr>
              <a:t>Secure Cloud Storage for Surveillance Data</a:t>
            </a:r>
          </a:p>
          <a:p>
            <a:pPr algn="l" marL="598142" indent="-299071" lvl="1">
              <a:lnSpc>
                <a:spcPts val="3878"/>
              </a:lnSpc>
              <a:buFont typeface="Arial"/>
              <a:buChar char="•"/>
            </a:pPr>
            <a:r>
              <a:rPr lang="en-US" sz="2770">
                <a:solidFill>
                  <a:srgbClr val="000000"/>
                </a:solidFill>
                <a:latin typeface="Century Gothic Paneuropean"/>
                <a:ea typeface="Century Gothic Paneuropean"/>
                <a:cs typeface="Century Gothic Paneuropean"/>
                <a:sym typeface="Century Gothic Paneuropean"/>
              </a:rPr>
              <a:t>IoT Integration for Enhanced Security</a:t>
            </a:r>
          </a:p>
          <a:p>
            <a:pPr algn="l" marL="598142" indent="-299071" lvl="1">
              <a:lnSpc>
                <a:spcPts val="3878"/>
              </a:lnSpc>
              <a:buFont typeface="Arial"/>
              <a:buChar char="•"/>
            </a:pPr>
            <a:r>
              <a:rPr lang="en-US" sz="2770">
                <a:solidFill>
                  <a:srgbClr val="000000"/>
                </a:solidFill>
                <a:latin typeface="Century Gothic Paneuropean"/>
                <a:ea typeface="Century Gothic Paneuropean"/>
                <a:cs typeface="Century Gothic Paneuropean"/>
                <a:sym typeface="Century Gothic Paneuropean"/>
              </a:rPr>
              <a:t>Remote Access via Mobile and Web Applications</a:t>
            </a:r>
          </a:p>
          <a:p>
            <a:pPr algn="l">
              <a:lnSpc>
                <a:spcPts val="3878"/>
              </a:lnSpc>
            </a:pP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5255751" y="2662791"/>
            <a:ext cx="7779922" cy="6206649"/>
          </a:xfrm>
          <a:custGeom>
            <a:avLst/>
            <a:gdLst/>
            <a:ahLst/>
            <a:cxnLst/>
            <a:rect r="r" b="b" t="t" l="l"/>
            <a:pathLst>
              <a:path h="6206649" w="7779922">
                <a:moveTo>
                  <a:pt x="0" y="0"/>
                </a:moveTo>
                <a:lnTo>
                  <a:pt x="7779922" y="0"/>
                </a:lnTo>
                <a:lnTo>
                  <a:pt x="7779922" y="6206649"/>
                </a:lnTo>
                <a:lnTo>
                  <a:pt x="0" y="6206649"/>
                </a:lnTo>
                <a:lnTo>
                  <a:pt x="0" y="0"/>
                </a:lnTo>
                <a:close/>
              </a:path>
            </a:pathLst>
          </a:custGeom>
          <a:blipFill>
            <a:blip r:embed="rId4"/>
            <a:stretch>
              <a:fillRect l="0" t="0" r="0" b="0"/>
            </a:stretch>
          </a:blipFill>
        </p:spPr>
      </p:sp>
      <p:sp>
        <p:nvSpPr>
          <p:cNvPr name="TextBox 14" id="14"/>
          <p:cNvSpPr txBox="true"/>
          <p:nvPr/>
        </p:nvSpPr>
        <p:spPr>
          <a:xfrm rot="0">
            <a:off x="4503995" y="336272"/>
            <a:ext cx="9280009" cy="1392115"/>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BLOCK DIAGRAM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3985424" y="2635289"/>
            <a:ext cx="10320576" cy="6181823"/>
          </a:xfrm>
          <a:custGeom>
            <a:avLst/>
            <a:gdLst/>
            <a:ahLst/>
            <a:cxnLst/>
            <a:rect r="r" b="b" t="t" l="l"/>
            <a:pathLst>
              <a:path h="6181823" w="10320576">
                <a:moveTo>
                  <a:pt x="0" y="0"/>
                </a:moveTo>
                <a:lnTo>
                  <a:pt x="10320576" y="0"/>
                </a:lnTo>
                <a:lnTo>
                  <a:pt x="10320576" y="6181823"/>
                </a:lnTo>
                <a:lnTo>
                  <a:pt x="0" y="6181823"/>
                </a:lnTo>
                <a:lnTo>
                  <a:pt x="0" y="0"/>
                </a:lnTo>
                <a:close/>
              </a:path>
            </a:pathLst>
          </a:custGeom>
          <a:blipFill>
            <a:blip r:embed="rId4"/>
            <a:stretch>
              <a:fillRect l="0" t="0" r="0" b="0"/>
            </a:stretch>
          </a:blipFill>
        </p:spPr>
      </p:sp>
      <p:sp>
        <p:nvSpPr>
          <p:cNvPr name="TextBox 14" id="14"/>
          <p:cNvSpPr txBox="true"/>
          <p:nvPr/>
        </p:nvSpPr>
        <p:spPr>
          <a:xfrm rot="0">
            <a:off x="4335170" y="256443"/>
            <a:ext cx="9617660" cy="1392115"/>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CIRCUIT DIAGRAM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5411" y="336272"/>
            <a:ext cx="8537178" cy="1395104"/>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USE CASE</a:t>
            </a:r>
          </a:p>
        </p:txBody>
      </p:sp>
      <p:sp>
        <p:nvSpPr>
          <p:cNvPr name="TextBox 3" id="3"/>
          <p:cNvSpPr txBox="true"/>
          <p:nvPr/>
        </p:nvSpPr>
        <p:spPr>
          <a:xfrm rot="0">
            <a:off x="1569057" y="3120136"/>
            <a:ext cx="15149885" cy="3803262"/>
          </a:xfrm>
          <a:prstGeom prst="rect">
            <a:avLst/>
          </a:prstGeom>
        </p:spPr>
        <p:txBody>
          <a:bodyPr anchor="t" rtlCol="false" tIns="0" lIns="0" bIns="0" rIns="0">
            <a:spAutoFit/>
          </a:bodyPr>
          <a:lstStyle/>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Public Safety &amp; Law Enforcement</a:t>
            </a: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Smart City Surveillance &amp; Traffic Monitoring</a:t>
            </a: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Industrial &amp;</a:t>
            </a:r>
            <a:r>
              <a:rPr lang="en-US" sz="3640">
                <a:solidFill>
                  <a:srgbClr val="000000"/>
                </a:solidFill>
                <a:latin typeface="Century Gothic Paneuropean"/>
                <a:ea typeface="Century Gothic Paneuropean"/>
                <a:cs typeface="Century Gothic Paneuropean"/>
                <a:sym typeface="Century Gothic Paneuropean"/>
              </a:rPr>
              <a:t> Corporate Security</a:t>
            </a: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Home &amp; Commercial</a:t>
            </a:r>
            <a:r>
              <a:rPr lang="en-US" sz="3640">
                <a:solidFill>
                  <a:srgbClr val="000000"/>
                </a:solidFill>
                <a:latin typeface="Century Gothic Paneuropean"/>
                <a:ea typeface="Century Gothic Paneuropean"/>
                <a:cs typeface="Century Gothic Paneuropean"/>
                <a:sym typeface="Century Gothic Paneuropean"/>
              </a:rPr>
              <a:t> Security</a:t>
            </a: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Automated Threat Detection in Restricted Areas</a:t>
            </a:r>
          </a:p>
          <a:p>
            <a:pPr algn="l">
              <a:lnSpc>
                <a:spcPts val="5096"/>
              </a:lnSpc>
            </a:pP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4875411" y="336272"/>
            <a:ext cx="8537178" cy="1392115"/>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OUTCOME</a:t>
            </a:r>
          </a:p>
        </p:txBody>
      </p:sp>
      <p:sp>
        <p:nvSpPr>
          <p:cNvPr name="TextBox 9" id="9"/>
          <p:cNvSpPr txBox="true"/>
          <p:nvPr/>
        </p:nvSpPr>
        <p:spPr>
          <a:xfrm rot="0">
            <a:off x="1570770" y="3408147"/>
            <a:ext cx="15149885" cy="3236766"/>
          </a:xfrm>
          <a:prstGeom prst="rect">
            <a:avLst/>
          </a:prstGeom>
        </p:spPr>
        <p:txBody>
          <a:bodyPr anchor="t" rtlCol="false" tIns="0" lIns="0" bIns="0" rIns="0">
            <a:spAutoFit/>
          </a:bodyPr>
          <a:lstStyle/>
          <a:p>
            <a:pPr algn="l" marL="662435" indent="-331218" lvl="1">
              <a:lnSpc>
                <a:spcPts val="4295"/>
              </a:lnSpc>
              <a:buFont typeface="Arial"/>
              <a:buChar char="•"/>
            </a:pPr>
            <a:r>
              <a:rPr lang="en-US" sz="3068">
                <a:solidFill>
                  <a:srgbClr val="000000"/>
                </a:solidFill>
                <a:latin typeface="Century Gothic Paneuropean"/>
                <a:ea typeface="Century Gothic Paneuropean"/>
                <a:cs typeface="Century Gothic Paneuropean"/>
                <a:sym typeface="Century Gothic Paneuropean"/>
              </a:rPr>
              <a:t>•Real-time, AI-powered threat detection and monitoring</a:t>
            </a:r>
          </a:p>
          <a:p>
            <a:pPr algn="l" marL="662435" indent="-331218" lvl="1">
              <a:lnSpc>
                <a:spcPts val="4295"/>
              </a:lnSpc>
              <a:buFont typeface="Arial"/>
              <a:buChar char="•"/>
            </a:pPr>
            <a:r>
              <a:rPr lang="en-US" sz="3068">
                <a:solidFill>
                  <a:srgbClr val="000000"/>
                </a:solidFill>
                <a:latin typeface="Century Gothic Paneuropean"/>
                <a:ea typeface="Century Gothic Paneuropean"/>
                <a:cs typeface="Century Gothic Paneuropean"/>
                <a:sym typeface="Century Gothic Paneuropean"/>
              </a:rPr>
              <a:t>Improved security with automated alerts</a:t>
            </a:r>
          </a:p>
          <a:p>
            <a:pPr algn="l" marL="662435" indent="-331218" lvl="1">
              <a:lnSpc>
                <a:spcPts val="4295"/>
              </a:lnSpc>
              <a:buFont typeface="Arial"/>
              <a:buChar char="•"/>
            </a:pPr>
            <a:r>
              <a:rPr lang="en-US" sz="3068">
                <a:solidFill>
                  <a:srgbClr val="000000"/>
                </a:solidFill>
                <a:latin typeface="Century Gothic Paneuropean"/>
                <a:ea typeface="Century Gothic Paneuropean"/>
                <a:cs typeface="Century Gothic Paneuropean"/>
                <a:sym typeface="Century Gothic Paneuropean"/>
              </a:rPr>
              <a:t>Reduced human intervention in surveillance tasks</a:t>
            </a:r>
          </a:p>
          <a:p>
            <a:pPr algn="l" marL="662435" indent="-331218" lvl="1">
              <a:lnSpc>
                <a:spcPts val="4295"/>
              </a:lnSpc>
              <a:buFont typeface="Arial"/>
              <a:buChar char="•"/>
            </a:pPr>
            <a:r>
              <a:rPr lang="en-US" sz="3068">
                <a:solidFill>
                  <a:srgbClr val="000000"/>
                </a:solidFill>
                <a:latin typeface="Century Gothic Paneuropean"/>
                <a:ea typeface="Century Gothic Paneuropean"/>
                <a:cs typeface="Century Gothic Paneuropean"/>
                <a:sym typeface="Century Gothic Paneuropean"/>
              </a:rPr>
              <a:t>Scalable and adaptable for various environments</a:t>
            </a:r>
          </a:p>
          <a:p>
            <a:pPr algn="l" marL="662435" indent="-331218" lvl="1">
              <a:lnSpc>
                <a:spcPts val="4295"/>
              </a:lnSpc>
              <a:buFont typeface="Arial"/>
              <a:buChar char="•"/>
            </a:pPr>
            <a:r>
              <a:rPr lang="en-US" sz="3068">
                <a:solidFill>
                  <a:srgbClr val="000000"/>
                </a:solidFill>
                <a:latin typeface="Century Gothic Paneuropean"/>
                <a:ea typeface="Century Gothic Paneuropean"/>
                <a:cs typeface="Century Gothic Paneuropean"/>
                <a:sym typeface="Century Gothic Paneuropean"/>
              </a:rPr>
              <a:t>Enhanced privacy and data security measures</a:t>
            </a:r>
          </a:p>
          <a:p>
            <a:pPr algn="ctr">
              <a:lnSpc>
                <a:spcPts val="4295"/>
              </a:lnSpc>
            </a:pPr>
          </a:p>
        </p:txBody>
      </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DAGij8hQzH4</dc:identifier>
  <dcterms:modified xsi:type="dcterms:W3CDTF">2011-08-01T06:04:30Z</dcterms:modified>
  <cp:revision>1</cp:revision>
  <dc:title>AI-Based Smart Assistant for the Blind Raspberry Pi, Camera Module, Text-to-Speech Module, Wi-Fi Module, Speaker</dc:title>
</cp:coreProperties>
</file>