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entury Gothic Paneuropean Bold" charset="1" panose="020B0702020202020204"/>
      <p:regular r:id="rId16"/>
    </p:embeddedFont>
    <p:embeddedFont>
      <p:font typeface="Century Gothic Paneuropean" charset="1" panose="020B05020202020202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636466" y="2509389"/>
            <a:ext cx="13018493" cy="4515648"/>
          </a:xfrm>
          <a:prstGeom prst="rect">
            <a:avLst/>
          </a:prstGeom>
        </p:spPr>
        <p:txBody>
          <a:bodyPr anchor="t" rtlCol="false" tIns="0" lIns="0" bIns="0" rIns="0">
            <a:spAutoFit/>
          </a:bodyPr>
          <a:lstStyle/>
          <a:p>
            <a:pPr algn="ctr">
              <a:lnSpc>
                <a:spcPts val="12031"/>
              </a:lnSpc>
            </a:pPr>
            <a:r>
              <a:rPr lang="en-US" b="true" sz="8593">
                <a:solidFill>
                  <a:srgbClr val="000000"/>
                </a:solidFill>
                <a:latin typeface="Century Gothic Paneuropean Bold"/>
                <a:ea typeface="Century Gothic Paneuropean Bold"/>
                <a:cs typeface="Century Gothic Paneuropean Bold"/>
                <a:sym typeface="Century Gothic Paneuropean Bold"/>
              </a:rPr>
              <a:t>BLUETOOTH CONTROLLED ROBOT CAR</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1690069"/>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CONCLUSION</a:t>
            </a:r>
          </a:p>
        </p:txBody>
      </p:sp>
      <p:sp>
        <p:nvSpPr>
          <p:cNvPr name="TextBox 3" id="3"/>
          <p:cNvSpPr txBox="true"/>
          <p:nvPr/>
        </p:nvSpPr>
        <p:spPr>
          <a:xfrm rot="0">
            <a:off x="1569057" y="4086777"/>
            <a:ext cx="15149885" cy="4495111"/>
          </a:xfrm>
          <a:prstGeom prst="rect">
            <a:avLst/>
          </a:prstGeom>
        </p:spPr>
        <p:txBody>
          <a:bodyPr anchor="t" rtlCol="false" tIns="0" lIns="0" bIns="0" rIns="0">
            <a:spAutoFit/>
          </a:bodyPr>
          <a:lstStyle/>
          <a:p>
            <a:pPr algn="ctr">
              <a:lnSpc>
                <a:spcPts val="5096"/>
              </a:lnSpc>
            </a:pPr>
            <a:r>
              <a:rPr lang="en-US" sz="3640">
                <a:solidFill>
                  <a:srgbClr val="000000"/>
                </a:solidFill>
                <a:latin typeface="Century Gothic Paneuropean"/>
                <a:ea typeface="Century Gothic Paneuropean"/>
                <a:cs typeface="Century Gothic Paneuropean"/>
                <a:sym typeface="Century Gothic Paneuropean"/>
              </a:rPr>
              <a:t>The Bluetooth-controlled car project successfully enables wireless control using a smartphone and an Arduino-based system. It demonstrates efficient motor control via the HC-05 Bluetooth module and L298N motor driver. This project enhances understanding of embedded systems and wireless communication and can be expanded with autonomous navigation and obstacle detection for advanced applications.</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3515520" y="336272"/>
            <a:ext cx="11062074"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PROBLEM STATEMENT</a:t>
            </a:r>
          </a:p>
        </p:txBody>
      </p:sp>
      <p:sp>
        <p:nvSpPr>
          <p:cNvPr name="TextBox 9" id="9"/>
          <p:cNvSpPr txBox="true"/>
          <p:nvPr/>
        </p:nvSpPr>
        <p:spPr>
          <a:xfrm rot="0">
            <a:off x="1569057" y="3312285"/>
            <a:ext cx="14954999" cy="5079612"/>
          </a:xfrm>
          <a:prstGeom prst="rect">
            <a:avLst/>
          </a:prstGeom>
        </p:spPr>
        <p:txBody>
          <a:bodyPr anchor="t" rtlCol="false" tIns="0" lIns="0" bIns="0" rIns="0">
            <a:spAutoFit/>
          </a:bodyPr>
          <a:lstStyle/>
          <a:p>
            <a:pPr algn="ctr">
              <a:lnSpc>
                <a:spcPts val="5096"/>
              </a:lnSpc>
            </a:pPr>
            <a:r>
              <a:rPr lang="en-US" sz="3640">
                <a:solidFill>
                  <a:srgbClr val="000000"/>
                </a:solidFill>
                <a:latin typeface="Century Gothic Paneuropean"/>
                <a:ea typeface="Century Gothic Paneuropean"/>
                <a:cs typeface="Century Gothic Paneuropean"/>
                <a:sym typeface="Century Gothic Paneuropean"/>
              </a:rPr>
              <a:t>Traditional remote-controlled cars have limited range and flexibility, while wired systems restrict movement. A Bluetooth-controlled car using Arduino and an HC-05 module provides a cost-effective, wireless solution via smartphone control. However, challenges like signal interference, power consumption, and motor efficiency must be addressed for smooth and reliable operation. This project aims to develop an efficient, real-time controlled robotic car with potential for future automation.</a:t>
            </a: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875411" y="336272"/>
            <a:ext cx="8537178"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ABSTRACT</a:t>
            </a:r>
          </a:p>
        </p:txBody>
      </p:sp>
      <p:sp>
        <p:nvSpPr>
          <p:cNvPr name="TextBox 9" id="9"/>
          <p:cNvSpPr txBox="true"/>
          <p:nvPr/>
        </p:nvSpPr>
        <p:spPr>
          <a:xfrm rot="0">
            <a:off x="1569057" y="3018498"/>
            <a:ext cx="15149885" cy="5717787"/>
          </a:xfrm>
          <a:prstGeom prst="rect">
            <a:avLst/>
          </a:prstGeom>
        </p:spPr>
        <p:txBody>
          <a:bodyPr anchor="t" rtlCol="false" tIns="0" lIns="0" bIns="0" rIns="0">
            <a:spAutoFit/>
          </a:bodyPr>
          <a:lstStyle/>
          <a:p>
            <a:pPr algn="ctr">
              <a:lnSpc>
                <a:spcPts val="5096"/>
              </a:lnSpc>
            </a:pPr>
            <a:r>
              <a:rPr lang="en-US" sz="3640">
                <a:solidFill>
                  <a:srgbClr val="000000"/>
                </a:solidFill>
                <a:latin typeface="Century Gothic Paneuropean"/>
                <a:ea typeface="Century Gothic Paneuropean"/>
                <a:cs typeface="Century Gothic Paneuropean"/>
                <a:sym typeface="Century Gothic Paneuropean"/>
              </a:rPr>
              <a:t>This project focuses on designing a Bluetooth-controlled car using Arduino and the HC-05 module, enabling wireless operation via a smartphone. The car's movement is controlled through a mobile app, with commands transmitted via Bluetooth to an L298N motor driver, which regulates the DC motors. The system ensures a cost-effective, user-friendly, and flexible alternative to traditional remote-controlled cars. Future enhancements could include sensor integration for obstacle detection, voice control, and GPS-based navigation for autonomous functionality.</a:t>
            </a: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875411" y="574900"/>
            <a:ext cx="8537178"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INTRODUCTION</a:t>
            </a:r>
          </a:p>
        </p:txBody>
      </p:sp>
      <p:sp>
        <p:nvSpPr>
          <p:cNvPr name="TextBox 9" id="9"/>
          <p:cNvSpPr txBox="true"/>
          <p:nvPr/>
        </p:nvSpPr>
        <p:spPr>
          <a:xfrm rot="0">
            <a:off x="1569057" y="3215420"/>
            <a:ext cx="15149885" cy="8270487"/>
          </a:xfrm>
          <a:prstGeom prst="rect">
            <a:avLst/>
          </a:prstGeom>
        </p:spPr>
        <p:txBody>
          <a:bodyPr anchor="t" rtlCol="false" tIns="0" lIns="0" bIns="0" rIns="0">
            <a:spAutoFit/>
          </a:bodyPr>
          <a:lstStyle/>
          <a:p>
            <a:pPr algn="ctr">
              <a:lnSpc>
                <a:spcPts val="5096"/>
              </a:lnSpc>
            </a:pPr>
            <a:r>
              <a:rPr lang="en-US" sz="3640">
                <a:solidFill>
                  <a:srgbClr val="000000"/>
                </a:solidFill>
                <a:latin typeface="Century Gothic Paneuropean"/>
                <a:ea typeface="Century Gothic Paneuropean"/>
                <a:cs typeface="Century Gothic Paneuropean"/>
                <a:sym typeface="Century Gothic Paneuropean"/>
              </a:rPr>
              <a:t>The Bluetooth-controlled car is a wireless robotic vehicle operated via a smartphone app using the HC-05 Bluetooth module and Arduino. It utilizes an L298N motor driver to control DC motors, allowing smooth movement in different directions. This project provides a cost-effective and efficient alternative to traditional remote-controlled cars. It can be enhanced with sensor-based automation, voice commands, and GPS navigation for advanced applications in robotics and automation.</a:t>
            </a:r>
          </a:p>
          <a:p>
            <a:pPr algn="ctr">
              <a:lnSpc>
                <a:spcPts val="5096"/>
              </a:lnSpc>
            </a:pPr>
          </a:p>
          <a:p>
            <a:pPr algn="ctr">
              <a:lnSpc>
                <a:spcPts val="5096"/>
              </a:lnSpc>
            </a:pPr>
          </a:p>
          <a:p>
            <a:pPr algn="ctr">
              <a:lnSpc>
                <a:spcPts val="5096"/>
              </a:lnSpc>
            </a:pPr>
          </a:p>
          <a:p>
            <a:pPr algn="ctr">
              <a:lnSpc>
                <a:spcPts val="5096"/>
              </a:lnSpc>
            </a:pPr>
          </a:p>
          <a:p>
            <a:pPr algn="ctr">
              <a:lnSpc>
                <a:spcPts val="5096"/>
              </a:lnSpc>
            </a:pP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336272"/>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KEY FEATURES</a:t>
            </a:r>
          </a:p>
        </p:txBody>
      </p:sp>
      <p:sp>
        <p:nvSpPr>
          <p:cNvPr name="TextBox 3" id="3"/>
          <p:cNvSpPr txBox="true"/>
          <p:nvPr/>
        </p:nvSpPr>
        <p:spPr>
          <a:xfrm rot="0">
            <a:off x="1569057" y="1900340"/>
            <a:ext cx="15149885" cy="7903504"/>
          </a:xfrm>
          <a:prstGeom prst="rect">
            <a:avLst/>
          </a:prstGeom>
        </p:spPr>
        <p:txBody>
          <a:bodyPr anchor="t" rtlCol="false" tIns="0" lIns="0" bIns="0" rIns="0">
            <a:spAutoFit/>
          </a:bodyPr>
          <a:lstStyle/>
          <a:p>
            <a:pPr algn="l" marL="696587" indent="-348294" lvl="1">
              <a:lnSpc>
                <a:spcPts val="4517"/>
              </a:lnSpc>
              <a:buFont typeface="Arial"/>
              <a:buChar char="•"/>
            </a:pPr>
            <a:r>
              <a:rPr lang="en-US" sz="3226">
                <a:solidFill>
                  <a:srgbClr val="000000"/>
                </a:solidFill>
                <a:latin typeface="Century Gothic Paneuropean"/>
                <a:ea typeface="Century Gothic Paneuropean"/>
                <a:cs typeface="Century Gothic Paneuropean"/>
                <a:sym typeface="Century Gothic Paneuropean"/>
              </a:rPr>
              <a:t>Wireless Control: Operated via a smartphone using Bluetooth connectivity.</a:t>
            </a:r>
          </a:p>
          <a:p>
            <a:pPr algn="l" marL="696587" indent="-348294" lvl="1">
              <a:lnSpc>
                <a:spcPts val="4517"/>
              </a:lnSpc>
              <a:buFont typeface="Arial"/>
              <a:buChar char="•"/>
            </a:pPr>
            <a:r>
              <a:rPr lang="en-US" sz="3226">
                <a:solidFill>
                  <a:srgbClr val="000000"/>
                </a:solidFill>
                <a:latin typeface="Century Gothic Paneuropean"/>
                <a:ea typeface="Century Gothic Paneuropean"/>
                <a:cs typeface="Century Gothic Paneuropean"/>
                <a:sym typeface="Century Gothic Paneuropean"/>
              </a:rPr>
              <a:t>Arduino-Based System: Uses an Arduino Uno for efficient control and processing.</a:t>
            </a:r>
          </a:p>
          <a:p>
            <a:pPr algn="l" marL="696587" indent="-348294" lvl="1">
              <a:lnSpc>
                <a:spcPts val="4517"/>
              </a:lnSpc>
              <a:buFont typeface="Arial"/>
              <a:buChar char="•"/>
            </a:pPr>
            <a:r>
              <a:rPr lang="en-US" sz="3226">
                <a:solidFill>
                  <a:srgbClr val="000000"/>
                </a:solidFill>
                <a:latin typeface="Century Gothic Paneuropean"/>
                <a:ea typeface="Century Gothic Paneuropean"/>
                <a:cs typeface="Century Gothic Paneuropean"/>
                <a:sym typeface="Century Gothic Paneuropean"/>
              </a:rPr>
              <a:t>L298N Motor Driver: Controls the DC motors for smooth and precise movement.</a:t>
            </a:r>
          </a:p>
          <a:p>
            <a:pPr algn="l" marL="696587" indent="-348294" lvl="1">
              <a:lnSpc>
                <a:spcPts val="4517"/>
              </a:lnSpc>
              <a:buFont typeface="Arial"/>
              <a:buChar char="•"/>
            </a:pPr>
            <a:r>
              <a:rPr lang="en-US" sz="3226">
                <a:solidFill>
                  <a:srgbClr val="000000"/>
                </a:solidFill>
                <a:latin typeface="Century Gothic Paneuropean"/>
                <a:ea typeface="Century Gothic Paneuropean"/>
                <a:cs typeface="Century Gothic Paneuropean"/>
                <a:sym typeface="Century Gothic Paneuropean"/>
              </a:rPr>
              <a:t>Bidirectional Movement: Supports forward, backward, left, and right motions.</a:t>
            </a:r>
          </a:p>
          <a:p>
            <a:pPr algn="l" marL="696587" indent="-348294" lvl="1">
              <a:lnSpc>
                <a:spcPts val="4517"/>
              </a:lnSpc>
              <a:buFont typeface="Arial"/>
              <a:buChar char="•"/>
            </a:pPr>
            <a:r>
              <a:rPr lang="en-US" sz="3226">
                <a:solidFill>
                  <a:srgbClr val="000000"/>
                </a:solidFill>
                <a:latin typeface="Century Gothic Paneuropean"/>
                <a:ea typeface="Century Gothic Paneuropean"/>
                <a:cs typeface="Century Gothic Paneuropean"/>
                <a:sym typeface="Century Gothic Paneuropean"/>
              </a:rPr>
              <a:t>Easy to Use: Simple smartphone interface for seamless control.</a:t>
            </a:r>
          </a:p>
          <a:p>
            <a:pPr algn="l" marL="696587" indent="-348294" lvl="1">
              <a:lnSpc>
                <a:spcPts val="4517"/>
              </a:lnSpc>
              <a:buFont typeface="Arial"/>
              <a:buChar char="•"/>
            </a:pPr>
            <a:r>
              <a:rPr lang="en-US" sz="3226">
                <a:solidFill>
                  <a:srgbClr val="000000"/>
                </a:solidFill>
                <a:latin typeface="Century Gothic Paneuropean"/>
                <a:ea typeface="Century Gothic Paneuropean"/>
                <a:cs typeface="Century Gothic Paneuropean"/>
                <a:sym typeface="Century Gothic Paneuropean"/>
              </a:rPr>
              <a:t>Customizable: Can be enhanced with additional features like sensors, voice control, or GPS tracking.</a:t>
            </a:r>
          </a:p>
          <a:p>
            <a:pPr algn="l" marL="696587" indent="-348294" lvl="1">
              <a:lnSpc>
                <a:spcPts val="4517"/>
              </a:lnSpc>
              <a:buFont typeface="Arial"/>
              <a:buChar char="•"/>
            </a:pPr>
            <a:r>
              <a:rPr lang="en-US" sz="3226">
                <a:solidFill>
                  <a:srgbClr val="000000"/>
                </a:solidFill>
                <a:latin typeface="Century Gothic Paneuropean"/>
                <a:ea typeface="Century Gothic Paneuropean"/>
                <a:cs typeface="Century Gothic Paneuropean"/>
                <a:sym typeface="Century Gothic Paneuropean"/>
              </a:rPr>
              <a:t>Compact &amp; Cost-Effective: Affordable and easy to build with readily available components.</a:t>
            </a:r>
          </a:p>
          <a:p>
            <a:pPr algn="l">
              <a:lnSpc>
                <a:spcPts val="4517"/>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3585076" y="2190194"/>
            <a:ext cx="11117849" cy="5729821"/>
          </a:xfrm>
          <a:custGeom>
            <a:avLst/>
            <a:gdLst/>
            <a:ahLst/>
            <a:cxnLst/>
            <a:rect r="r" b="b" t="t" l="l"/>
            <a:pathLst>
              <a:path h="5729821" w="11117849">
                <a:moveTo>
                  <a:pt x="0" y="0"/>
                </a:moveTo>
                <a:lnTo>
                  <a:pt x="11117848" y="0"/>
                </a:lnTo>
                <a:lnTo>
                  <a:pt x="11117848" y="5729822"/>
                </a:lnTo>
                <a:lnTo>
                  <a:pt x="0" y="5729822"/>
                </a:lnTo>
                <a:lnTo>
                  <a:pt x="0" y="0"/>
                </a:lnTo>
                <a:close/>
              </a:path>
            </a:pathLst>
          </a:custGeom>
          <a:blipFill>
            <a:blip r:embed="rId4"/>
            <a:stretch>
              <a:fillRect l="-756" t="-6209" r="-605" b="-6209"/>
            </a:stretch>
          </a:blipFill>
        </p:spPr>
      </p:sp>
      <p:sp>
        <p:nvSpPr>
          <p:cNvPr name="TextBox 14" id="14"/>
          <p:cNvSpPr txBox="true"/>
          <p:nvPr/>
        </p:nvSpPr>
        <p:spPr>
          <a:xfrm rot="0">
            <a:off x="4052075" y="336272"/>
            <a:ext cx="10183849"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BLOCK DIAGRAM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4919043" y="2312660"/>
            <a:ext cx="8449915" cy="5661681"/>
          </a:xfrm>
          <a:custGeom>
            <a:avLst/>
            <a:gdLst/>
            <a:ahLst/>
            <a:cxnLst/>
            <a:rect r="r" b="b" t="t" l="l"/>
            <a:pathLst>
              <a:path h="5661681" w="8449915">
                <a:moveTo>
                  <a:pt x="0" y="0"/>
                </a:moveTo>
                <a:lnTo>
                  <a:pt x="8449914" y="0"/>
                </a:lnTo>
                <a:lnTo>
                  <a:pt x="8449914" y="5661680"/>
                </a:lnTo>
                <a:lnTo>
                  <a:pt x="0" y="5661680"/>
                </a:lnTo>
                <a:lnTo>
                  <a:pt x="0" y="0"/>
                </a:lnTo>
                <a:close/>
              </a:path>
            </a:pathLst>
          </a:custGeom>
          <a:blipFill>
            <a:blip r:embed="rId4"/>
            <a:stretch>
              <a:fillRect l="0" t="0" r="-214" b="0"/>
            </a:stretch>
          </a:blipFill>
        </p:spPr>
      </p:sp>
      <p:sp>
        <p:nvSpPr>
          <p:cNvPr name="TextBox 14" id="14"/>
          <p:cNvSpPr txBox="true"/>
          <p:nvPr/>
        </p:nvSpPr>
        <p:spPr>
          <a:xfrm rot="0">
            <a:off x="4347767" y="574900"/>
            <a:ext cx="9592465"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CIRCUIT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571911"/>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USE CASES</a:t>
            </a:r>
          </a:p>
        </p:txBody>
      </p:sp>
      <p:sp>
        <p:nvSpPr>
          <p:cNvPr name="TextBox 3" id="3"/>
          <p:cNvSpPr txBox="true"/>
          <p:nvPr/>
        </p:nvSpPr>
        <p:spPr>
          <a:xfrm rot="0">
            <a:off x="1569057" y="2355273"/>
            <a:ext cx="15149885" cy="6355962"/>
          </a:xfrm>
          <a:prstGeom prst="rect">
            <a:avLst/>
          </a:prstGeom>
        </p:spPr>
        <p:txBody>
          <a:bodyPr anchor="t" rtlCol="false" tIns="0" lIns="0" bIns="0" rIns="0">
            <a:spAutoFit/>
          </a:bodyPr>
          <a:lstStyle/>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Education &amp; Learning – Teaches robotics, Arduino, and wireless control.</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Surveillance &amp; Security – Can be used for remote monitoring.</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Disaster Management – Assists in search and rescue operations.</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Smart Home Automation – Integrates with IoT for remote control.</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Entertainment &amp; Gaming – Used in DIY projects and RC racing.</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Industrial &amp; Agricultural Use – Helps in material transport and monitoring.</a:t>
            </a:r>
          </a:p>
          <a:p>
            <a:pPr algn="l">
              <a:lnSpc>
                <a:spcPts val="5096"/>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571911"/>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OUTCOME</a:t>
            </a:r>
          </a:p>
        </p:txBody>
      </p:sp>
      <p:sp>
        <p:nvSpPr>
          <p:cNvPr name="TextBox 3" id="3"/>
          <p:cNvSpPr txBox="true"/>
          <p:nvPr/>
        </p:nvSpPr>
        <p:spPr>
          <a:xfrm rot="0">
            <a:off x="1570770" y="2842576"/>
            <a:ext cx="15149885" cy="6028557"/>
          </a:xfrm>
          <a:prstGeom prst="rect">
            <a:avLst/>
          </a:prstGeom>
        </p:spPr>
        <p:txBody>
          <a:bodyPr anchor="t" rtlCol="false" tIns="0" lIns="0" bIns="0" rIns="0">
            <a:spAutoFit/>
          </a:bodyPr>
          <a:lstStyle/>
          <a:p>
            <a:pPr algn="l" marL="677466" indent="-338733" lvl="1">
              <a:lnSpc>
                <a:spcPts val="4393"/>
              </a:lnSpc>
              <a:buFont typeface="Arial"/>
              <a:buChar char="•"/>
            </a:pPr>
            <a:r>
              <a:rPr lang="en-US" sz="3137">
                <a:solidFill>
                  <a:srgbClr val="000000"/>
                </a:solidFill>
                <a:latin typeface="Century Gothic Paneuropean"/>
                <a:ea typeface="Century Gothic Paneuropean"/>
                <a:cs typeface="Century Gothic Paneuropean"/>
                <a:sym typeface="Century Gothic Paneuropean"/>
              </a:rPr>
              <a:t>Successful Wireless Control: The car can be controlled via a smartphone using Bluetooth.</a:t>
            </a:r>
          </a:p>
          <a:p>
            <a:pPr algn="l" marL="677466" indent="-338733" lvl="1">
              <a:lnSpc>
                <a:spcPts val="4393"/>
              </a:lnSpc>
              <a:buFont typeface="Arial"/>
              <a:buChar char="•"/>
            </a:pPr>
            <a:r>
              <a:rPr lang="en-US" sz="3137">
                <a:solidFill>
                  <a:srgbClr val="000000"/>
                </a:solidFill>
                <a:latin typeface="Century Gothic Paneuropean"/>
                <a:ea typeface="Century Gothic Paneuropean"/>
                <a:cs typeface="Century Gothic Paneuropean"/>
                <a:sym typeface="Century Gothic Paneuropean"/>
              </a:rPr>
              <a:t>Efficient Navigation: Smooth movement in all directions using the L298N motor driver.</a:t>
            </a:r>
          </a:p>
          <a:p>
            <a:pPr algn="l" marL="677466" indent="-338733" lvl="1">
              <a:lnSpc>
                <a:spcPts val="4393"/>
              </a:lnSpc>
              <a:buFont typeface="Arial"/>
              <a:buChar char="•"/>
            </a:pPr>
            <a:r>
              <a:rPr lang="en-US" sz="3137">
                <a:solidFill>
                  <a:srgbClr val="000000"/>
                </a:solidFill>
                <a:latin typeface="Century Gothic Paneuropean"/>
                <a:ea typeface="Century Gothic Paneuropean"/>
                <a:cs typeface="Century Gothic Paneuropean"/>
                <a:sym typeface="Century Gothic Paneuropean"/>
              </a:rPr>
              <a:t>Real-Time Response: Instant execution of commands with minimal delay.</a:t>
            </a:r>
          </a:p>
          <a:p>
            <a:pPr algn="l" marL="677466" indent="-338733" lvl="1">
              <a:lnSpc>
                <a:spcPts val="4393"/>
              </a:lnSpc>
              <a:buFont typeface="Arial"/>
              <a:buChar char="•"/>
            </a:pPr>
            <a:r>
              <a:rPr lang="en-US" sz="3137">
                <a:solidFill>
                  <a:srgbClr val="000000"/>
                </a:solidFill>
                <a:latin typeface="Century Gothic Paneuropean"/>
                <a:ea typeface="Century Gothic Paneuropean"/>
                <a:cs typeface="Century Gothic Paneuropean"/>
                <a:sym typeface="Century Gothic Paneuropean"/>
              </a:rPr>
              <a:t>User-Friendly Interface: Simple mobile app control for easy operation.</a:t>
            </a:r>
          </a:p>
          <a:p>
            <a:pPr algn="l" marL="677466" indent="-338733" lvl="1">
              <a:lnSpc>
                <a:spcPts val="4393"/>
              </a:lnSpc>
              <a:buFont typeface="Arial"/>
              <a:buChar char="•"/>
            </a:pPr>
            <a:r>
              <a:rPr lang="en-US" sz="3137">
                <a:solidFill>
                  <a:srgbClr val="000000"/>
                </a:solidFill>
                <a:latin typeface="Century Gothic Paneuropean"/>
                <a:ea typeface="Century Gothic Paneuropean"/>
                <a:cs typeface="Century Gothic Paneuropean"/>
                <a:sym typeface="Century Gothic Paneuropean"/>
              </a:rPr>
              <a:t>Hands-On Learning: Enhances knowledge of Arduino, motor drivers, and wireless communication.</a:t>
            </a:r>
          </a:p>
          <a:p>
            <a:pPr algn="l" marL="677466" indent="-338733" lvl="1">
              <a:lnSpc>
                <a:spcPts val="4393"/>
              </a:lnSpc>
              <a:buFont typeface="Arial"/>
              <a:buChar char="•"/>
            </a:pPr>
            <a:r>
              <a:rPr lang="en-US" sz="3137">
                <a:solidFill>
                  <a:srgbClr val="000000"/>
                </a:solidFill>
                <a:latin typeface="Century Gothic Paneuropean"/>
                <a:ea typeface="Century Gothic Paneuropean"/>
                <a:cs typeface="Century Gothic Paneuropean"/>
                <a:sym typeface="Century Gothic Paneuropean"/>
              </a:rPr>
              <a:t>Future Scope: Can be upgraded with sensors for obstacle avoidance, GPS tracking, or voice control</a:t>
            </a:r>
          </a:p>
          <a:p>
            <a:pPr algn="l">
              <a:lnSpc>
                <a:spcPts val="4393"/>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DAGhUp2_djk</dc:identifier>
  <dcterms:modified xsi:type="dcterms:W3CDTF">2011-08-01T06:04:30Z</dcterms:modified>
  <cp:revision>1</cp:revision>
  <dc:title>BLUETOOTH CONTROLLED ROBOT CAR</dc:title>
</cp:coreProperties>
</file>