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Century Gothic Paneuropean Bold" charset="1" panose="020B0702020202020204"/>
      <p:regular r:id="rId16"/>
    </p:embeddedFont>
    <p:embeddedFont>
      <p:font typeface="Century Gothic Paneuropean" charset="1" panose="020B05020202020202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121794" y="2885148"/>
            <a:ext cx="12047837" cy="3546665"/>
          </a:xfrm>
          <a:prstGeom prst="rect">
            <a:avLst/>
          </a:prstGeom>
        </p:spPr>
        <p:txBody>
          <a:bodyPr anchor="t" rtlCol="false" tIns="0" lIns="0" bIns="0" rIns="0">
            <a:spAutoFit/>
          </a:bodyPr>
          <a:lstStyle/>
          <a:p>
            <a:pPr algn="ctr">
              <a:lnSpc>
                <a:spcPts val="14220"/>
              </a:lnSpc>
            </a:pPr>
            <a:r>
              <a:rPr lang="en-US" b="true" sz="10157">
                <a:solidFill>
                  <a:srgbClr val="000000"/>
                </a:solidFill>
                <a:latin typeface="Century Gothic Paneuropean Bold"/>
                <a:ea typeface="Century Gothic Paneuropean Bold"/>
                <a:cs typeface="Century Gothic Paneuropean Bold"/>
                <a:sym typeface="Century Gothic Paneuropean Bold"/>
              </a:rPr>
              <a:t>WIFI-CONTROLLED LED USING ESP8266</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875411" y="336272"/>
            <a:ext cx="8537178"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CONCLUSION</a:t>
            </a:r>
          </a:p>
        </p:txBody>
      </p:sp>
      <p:sp>
        <p:nvSpPr>
          <p:cNvPr name="TextBox 9" id="9"/>
          <p:cNvSpPr txBox="true"/>
          <p:nvPr/>
        </p:nvSpPr>
        <p:spPr>
          <a:xfrm rot="0">
            <a:off x="1569057" y="2617201"/>
            <a:ext cx="15149885" cy="5678476"/>
          </a:xfrm>
          <a:prstGeom prst="rect">
            <a:avLst/>
          </a:prstGeom>
        </p:spPr>
        <p:txBody>
          <a:bodyPr anchor="t" rtlCol="false" tIns="0" lIns="0" bIns="0" rIns="0">
            <a:spAutoFit/>
          </a:bodyPr>
          <a:lstStyle/>
          <a:p>
            <a:pPr algn="ctr">
              <a:lnSpc>
                <a:spcPts val="4142"/>
              </a:lnSpc>
            </a:pPr>
            <a:r>
              <a:rPr lang="en-US" sz="2958">
                <a:solidFill>
                  <a:srgbClr val="000000"/>
                </a:solidFill>
                <a:latin typeface="Century Gothic Paneuropean"/>
                <a:ea typeface="Century Gothic Paneuropean"/>
                <a:cs typeface="Century Gothic Paneuropean"/>
                <a:sym typeface="Century Gothic Paneuropean"/>
              </a:rPr>
              <a:t>The IoT-based relay control system using Blynk proves to be an effective solution for remote home and industrial automation. By integrating IoT technology, the system enhances energy efficiency, convenience, and real-time monitoring. The project demonstrates the practicality of using ESP8266 and Blynk for wireless control of electrical appliances, providing a scalable and user-friendly solution.</a:t>
            </a:r>
          </a:p>
          <a:p>
            <a:pPr algn="ctr">
              <a:lnSpc>
                <a:spcPts val="4142"/>
              </a:lnSpc>
            </a:pPr>
            <a:r>
              <a:rPr lang="en-US" sz="2958">
                <a:solidFill>
                  <a:srgbClr val="000000"/>
                </a:solidFill>
                <a:latin typeface="Century Gothic Paneuropean"/>
                <a:ea typeface="Century Gothic Paneuropean"/>
                <a:cs typeface="Century Gothic Paneuropean"/>
                <a:sym typeface="Century Gothic Paneuropean"/>
              </a:rPr>
              <a:t>Although challenges such as Wi-Fi dependency and security concerns exist, future improvements like voice control, scheduling, and power consumption tracking can further optimize the system. With continued advancements in IoT, this system can evolve into a comprehensive smart automation platform, making daily life more efficient and connected.</a:t>
            </a:r>
          </a:p>
          <a:p>
            <a:pPr algn="ctr">
              <a:lnSpc>
                <a:spcPts val="4142"/>
              </a:lnSpc>
            </a:pP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3704889" y="336272"/>
            <a:ext cx="10878222"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PROBLEM STATEMENT</a:t>
            </a:r>
          </a:p>
        </p:txBody>
      </p:sp>
      <p:sp>
        <p:nvSpPr>
          <p:cNvPr name="TextBox 9" id="9"/>
          <p:cNvSpPr txBox="true"/>
          <p:nvPr/>
        </p:nvSpPr>
        <p:spPr>
          <a:xfrm rot="0">
            <a:off x="1569057" y="3028023"/>
            <a:ext cx="15149885" cy="4555375"/>
          </a:xfrm>
          <a:prstGeom prst="rect">
            <a:avLst/>
          </a:prstGeom>
        </p:spPr>
        <p:txBody>
          <a:bodyPr anchor="t" rtlCol="false" tIns="0" lIns="0" bIns="0" rIns="0">
            <a:spAutoFit/>
          </a:bodyPr>
          <a:lstStyle/>
          <a:p>
            <a:pPr algn="ctr">
              <a:lnSpc>
                <a:spcPts val="4573"/>
              </a:lnSpc>
            </a:pPr>
            <a:r>
              <a:rPr lang="en-US" sz="3266">
                <a:solidFill>
                  <a:srgbClr val="000000"/>
                </a:solidFill>
                <a:latin typeface="Century Gothic Paneuropean"/>
                <a:ea typeface="Century Gothic Paneuropean"/>
                <a:cs typeface="Century Gothic Paneuropean"/>
                <a:sym typeface="Century Gothic Paneuropean"/>
              </a:rPr>
              <a:t>Manually operating electrical appliances can be inefficient and inconvenient, especially when remote access is needed. Traditional methods require physical presence to switch appliances ON or OFF, leading to unnecessary power consumption and limited accessibility. This project addresses these issues by implementing an IoT-based relay control system, enabling users to remotely manage electrical appliances through the Blynk mobile app.</a:t>
            </a:r>
          </a:p>
          <a:p>
            <a:pPr algn="ctr">
              <a:lnSpc>
                <a:spcPts val="4573"/>
              </a:lnSpc>
            </a:pP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875411" y="256443"/>
            <a:ext cx="8537178"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ABSTRACT</a:t>
            </a:r>
          </a:p>
        </p:txBody>
      </p:sp>
      <p:sp>
        <p:nvSpPr>
          <p:cNvPr name="TextBox 9" id="9"/>
          <p:cNvSpPr txBox="true"/>
          <p:nvPr/>
        </p:nvSpPr>
        <p:spPr>
          <a:xfrm rot="0">
            <a:off x="1570770" y="2593655"/>
            <a:ext cx="15149885" cy="5042539"/>
          </a:xfrm>
          <a:prstGeom prst="rect">
            <a:avLst/>
          </a:prstGeom>
        </p:spPr>
        <p:txBody>
          <a:bodyPr anchor="t" rtlCol="false" tIns="0" lIns="0" bIns="0" rIns="0">
            <a:spAutoFit/>
          </a:bodyPr>
          <a:lstStyle/>
          <a:p>
            <a:pPr algn="ctr">
              <a:lnSpc>
                <a:spcPts val="4495"/>
              </a:lnSpc>
            </a:pPr>
            <a:r>
              <a:rPr lang="en-US" sz="3211">
                <a:solidFill>
                  <a:srgbClr val="000000"/>
                </a:solidFill>
                <a:latin typeface="Century Gothic Paneuropean"/>
                <a:ea typeface="Century Gothic Paneuropean"/>
                <a:cs typeface="Century Gothic Paneuropean"/>
                <a:sym typeface="Century Gothic Paneuropean"/>
              </a:rPr>
              <a:t>This project presents an IoT-based relay control system using the Blynk platform to enable remote control of electrical appliances. The system utilizes an ESP8266 microcontroller, a relay module, and Wi-Fi connectivity to allow users to toggle devices on and off via a mobile application. By integrating IoT technology, the project enhances convenience, energy efficiency, and automation in home and industrial settings. Future enhancements may include voice control, scheduling, and energy monitoring to improve functionality and security.</a:t>
            </a:r>
          </a:p>
          <a:p>
            <a:pPr algn="ctr">
              <a:lnSpc>
                <a:spcPts val="4495"/>
              </a:lnSpc>
            </a:pP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875411" y="336272"/>
            <a:ext cx="8537178"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INTRODUCTION</a:t>
            </a:r>
          </a:p>
        </p:txBody>
      </p:sp>
      <p:sp>
        <p:nvSpPr>
          <p:cNvPr name="TextBox 9" id="9"/>
          <p:cNvSpPr txBox="true"/>
          <p:nvPr/>
        </p:nvSpPr>
        <p:spPr>
          <a:xfrm rot="0">
            <a:off x="1569057" y="3018498"/>
            <a:ext cx="15149885" cy="4441437"/>
          </a:xfrm>
          <a:prstGeom prst="rect">
            <a:avLst/>
          </a:prstGeom>
        </p:spPr>
        <p:txBody>
          <a:bodyPr anchor="t" rtlCol="false" tIns="0" lIns="0" bIns="0" rIns="0">
            <a:spAutoFit/>
          </a:bodyPr>
          <a:lstStyle/>
          <a:p>
            <a:pPr algn="ctr">
              <a:lnSpc>
                <a:spcPts val="5096"/>
              </a:lnSpc>
            </a:pPr>
            <a:r>
              <a:rPr lang="en-US" sz="3640">
                <a:solidFill>
                  <a:srgbClr val="000000"/>
                </a:solidFill>
                <a:latin typeface="Century Gothic Paneuropean"/>
                <a:ea typeface="Century Gothic Paneuropean"/>
                <a:cs typeface="Century Gothic Paneuropean"/>
                <a:sym typeface="Century Gothic Paneuropean"/>
              </a:rPr>
              <a:t>IoT has transformed home automation by enabling remote control of appliances. This project develops an IoT-based relay control system using ESP8266 and Blynk, allowing users to operate devices via a mobile app. It enhances convenience, energy efficiency, and real-time monitoring, making it suitable for smart homes and industrial use.</a:t>
            </a:r>
          </a:p>
          <a:p>
            <a:pPr algn="ctr">
              <a:lnSpc>
                <a:spcPts val="5096"/>
              </a:lnSpc>
            </a:pP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740351" y="336272"/>
            <a:ext cx="8537178"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KEY FEATURE</a:t>
            </a:r>
          </a:p>
        </p:txBody>
      </p:sp>
      <p:sp>
        <p:nvSpPr>
          <p:cNvPr name="TextBox 3" id="3"/>
          <p:cNvSpPr txBox="true"/>
          <p:nvPr/>
        </p:nvSpPr>
        <p:spPr>
          <a:xfrm rot="0">
            <a:off x="1570770" y="3037548"/>
            <a:ext cx="15149885" cy="4348461"/>
          </a:xfrm>
          <a:prstGeom prst="rect">
            <a:avLst/>
          </a:prstGeom>
        </p:spPr>
        <p:txBody>
          <a:bodyPr anchor="t" rtlCol="false" tIns="0" lIns="0" bIns="0" rIns="0">
            <a:spAutoFit/>
          </a:bodyPr>
          <a:lstStyle/>
          <a:p>
            <a:pPr algn="l" marL="598142" indent="-299071" lvl="1">
              <a:lnSpc>
                <a:spcPts val="3878"/>
              </a:lnSpc>
              <a:buFont typeface="Arial"/>
              <a:buChar char="•"/>
            </a:pPr>
            <a:r>
              <a:rPr lang="en-US" sz="2770">
                <a:solidFill>
                  <a:srgbClr val="000000"/>
                </a:solidFill>
                <a:latin typeface="Century Gothic Paneuropean"/>
                <a:ea typeface="Century Gothic Paneuropean"/>
                <a:cs typeface="Century Gothic Paneuropean"/>
                <a:sym typeface="Century Gothic Paneuropean"/>
              </a:rPr>
              <a:t>Remote Control: Users can switch appliances ON/OFF via the Blynk mobile app from anywhere.</a:t>
            </a:r>
          </a:p>
          <a:p>
            <a:pPr algn="l" marL="598142" indent="-299071" lvl="1">
              <a:lnSpc>
                <a:spcPts val="3878"/>
              </a:lnSpc>
              <a:buFont typeface="Arial"/>
              <a:buChar char="•"/>
            </a:pPr>
            <a:r>
              <a:rPr lang="en-US" sz="2770">
                <a:solidFill>
                  <a:srgbClr val="000000"/>
                </a:solidFill>
                <a:latin typeface="Century Gothic Paneuropean"/>
                <a:ea typeface="Century Gothic Paneuropean"/>
                <a:cs typeface="Century Gothic Paneuropean"/>
                <a:sym typeface="Century Gothic Paneuropean"/>
              </a:rPr>
              <a:t>Wi-Fi Connectivity: The system utilizes ESP8266 for wireless communication.</a:t>
            </a:r>
          </a:p>
          <a:p>
            <a:pPr algn="l" marL="598142" indent="-299071" lvl="1">
              <a:lnSpc>
                <a:spcPts val="3878"/>
              </a:lnSpc>
              <a:buFont typeface="Arial"/>
              <a:buChar char="•"/>
            </a:pPr>
            <a:r>
              <a:rPr lang="en-US" sz="2770">
                <a:solidFill>
                  <a:srgbClr val="000000"/>
                </a:solidFill>
                <a:latin typeface="Century Gothic Paneuropean"/>
                <a:ea typeface="Century Gothic Paneuropean"/>
                <a:cs typeface="Century Gothic Paneuropean"/>
                <a:sym typeface="Century Gothic Paneuropean"/>
              </a:rPr>
              <a:t>Real-Time Monitoring: The app provides live status updates of connected devices.</a:t>
            </a:r>
          </a:p>
          <a:p>
            <a:pPr algn="l" marL="598142" indent="-299071" lvl="1">
              <a:lnSpc>
                <a:spcPts val="3878"/>
              </a:lnSpc>
              <a:buFont typeface="Arial"/>
              <a:buChar char="•"/>
            </a:pPr>
            <a:r>
              <a:rPr lang="en-US" sz="2770">
                <a:solidFill>
                  <a:srgbClr val="000000"/>
                </a:solidFill>
                <a:latin typeface="Century Gothic Paneuropean"/>
                <a:ea typeface="Century Gothic Paneuropean"/>
                <a:cs typeface="Century Gothic Paneuropean"/>
                <a:sym typeface="Century Gothic Paneuropean"/>
              </a:rPr>
              <a:t>Energy Efficiency: Helps reduce unnecessary power consumption by remotely managing devices.</a:t>
            </a:r>
          </a:p>
          <a:p>
            <a:pPr algn="l" marL="598142" indent="-299071" lvl="1">
              <a:lnSpc>
                <a:spcPts val="3878"/>
              </a:lnSpc>
              <a:buFont typeface="Arial"/>
              <a:buChar char="•"/>
            </a:pPr>
            <a:r>
              <a:rPr lang="en-US" sz="2770">
                <a:solidFill>
                  <a:srgbClr val="000000"/>
                </a:solidFill>
                <a:latin typeface="Century Gothic Paneuropean"/>
                <a:ea typeface="Century Gothic Paneuropean"/>
                <a:cs typeface="Century Gothic Paneuropean"/>
                <a:sym typeface="Century Gothic Paneuropean"/>
              </a:rPr>
              <a:t>Scalability: The system can be expanded to control multiple devices.</a:t>
            </a:r>
          </a:p>
          <a:p>
            <a:pPr algn="l" marL="598142" indent="-299071" lvl="1">
              <a:lnSpc>
                <a:spcPts val="3878"/>
              </a:lnSpc>
              <a:buFont typeface="Arial"/>
              <a:buChar char="•"/>
            </a:pPr>
            <a:r>
              <a:rPr lang="en-US" sz="2770">
                <a:solidFill>
                  <a:srgbClr val="000000"/>
                </a:solidFill>
                <a:latin typeface="Century Gothic Paneuropean"/>
                <a:ea typeface="Century Gothic Paneuropean"/>
                <a:cs typeface="Century Gothic Paneuropean"/>
                <a:sym typeface="Century Gothic Paneuropean"/>
              </a:rPr>
              <a:t>User-Friendly Interface: Simple mobile app controls make it accessible for all users.</a:t>
            </a:r>
          </a:p>
          <a:p>
            <a:pPr algn="l">
              <a:lnSpc>
                <a:spcPts val="3878"/>
              </a:lnSpc>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3219387" y="2250084"/>
            <a:ext cx="11849226" cy="5786831"/>
          </a:xfrm>
          <a:custGeom>
            <a:avLst/>
            <a:gdLst/>
            <a:ahLst/>
            <a:cxnLst/>
            <a:rect r="r" b="b" t="t" l="l"/>
            <a:pathLst>
              <a:path h="5786831" w="11849226">
                <a:moveTo>
                  <a:pt x="0" y="0"/>
                </a:moveTo>
                <a:lnTo>
                  <a:pt x="11849226" y="0"/>
                </a:lnTo>
                <a:lnTo>
                  <a:pt x="11849226" y="5786832"/>
                </a:lnTo>
                <a:lnTo>
                  <a:pt x="0" y="5786832"/>
                </a:lnTo>
                <a:lnTo>
                  <a:pt x="0" y="0"/>
                </a:lnTo>
                <a:close/>
              </a:path>
            </a:pathLst>
          </a:custGeom>
          <a:blipFill>
            <a:blip r:embed="rId4"/>
            <a:stretch>
              <a:fillRect l="0" t="0" r="0" b="0"/>
            </a:stretch>
          </a:blipFill>
        </p:spPr>
      </p:sp>
      <p:sp>
        <p:nvSpPr>
          <p:cNvPr name="TextBox 14" id="14"/>
          <p:cNvSpPr txBox="true"/>
          <p:nvPr/>
        </p:nvSpPr>
        <p:spPr>
          <a:xfrm rot="0">
            <a:off x="4503995" y="336272"/>
            <a:ext cx="9280009"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BLOCK DIAGRAM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3257171" y="1835604"/>
            <a:ext cx="11773658" cy="6615791"/>
          </a:xfrm>
          <a:custGeom>
            <a:avLst/>
            <a:gdLst/>
            <a:ahLst/>
            <a:cxnLst/>
            <a:rect r="r" b="b" t="t" l="l"/>
            <a:pathLst>
              <a:path h="6615791" w="11773658">
                <a:moveTo>
                  <a:pt x="0" y="0"/>
                </a:moveTo>
                <a:lnTo>
                  <a:pt x="11773658" y="0"/>
                </a:lnTo>
                <a:lnTo>
                  <a:pt x="11773658" y="6615792"/>
                </a:lnTo>
                <a:lnTo>
                  <a:pt x="0" y="6615792"/>
                </a:lnTo>
                <a:lnTo>
                  <a:pt x="0" y="0"/>
                </a:lnTo>
                <a:close/>
              </a:path>
            </a:pathLst>
          </a:custGeom>
          <a:blipFill>
            <a:blip r:embed="rId4"/>
            <a:stretch>
              <a:fillRect l="0" t="0" r="0" b="0"/>
            </a:stretch>
          </a:blipFill>
        </p:spPr>
      </p:sp>
      <p:sp>
        <p:nvSpPr>
          <p:cNvPr name="TextBox 14" id="14"/>
          <p:cNvSpPr txBox="true"/>
          <p:nvPr/>
        </p:nvSpPr>
        <p:spPr>
          <a:xfrm rot="0">
            <a:off x="4335170" y="256443"/>
            <a:ext cx="9617660"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CIRCUIT DIAGRAM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336272"/>
            <a:ext cx="8537178"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USE CASE</a:t>
            </a:r>
          </a:p>
        </p:txBody>
      </p:sp>
      <p:sp>
        <p:nvSpPr>
          <p:cNvPr name="TextBox 3" id="3"/>
          <p:cNvSpPr txBox="true"/>
          <p:nvPr/>
        </p:nvSpPr>
        <p:spPr>
          <a:xfrm rot="0">
            <a:off x="1569057" y="2481961"/>
            <a:ext cx="15149885" cy="5717787"/>
          </a:xfrm>
          <a:prstGeom prst="rect">
            <a:avLst/>
          </a:prstGeom>
        </p:spPr>
        <p:txBody>
          <a:bodyPr anchor="t" rtlCol="false" tIns="0" lIns="0" bIns="0" rIns="0">
            <a:spAutoFit/>
          </a:bodyPr>
          <a:lstStyle/>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Home Automation: Enables users to control household appliances like lights, fans, and air conditioners remotely.</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Office &amp; Commercial Spaces: Helps manage electrical equipment, reducing energy waste and improving efficiency.</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Industrial Automation: Useful in factories to control machinery and ensure safety compliance.</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Security Systems: Integrates with smart locks, cameras, and alarms for enhanced home security.</a:t>
            </a:r>
          </a:p>
          <a:p>
            <a:pPr algn="l">
              <a:lnSpc>
                <a:spcPts val="5096"/>
              </a:lnSpc>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875411" y="336272"/>
            <a:ext cx="8537178"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OUTCOME</a:t>
            </a:r>
          </a:p>
        </p:txBody>
      </p:sp>
      <p:sp>
        <p:nvSpPr>
          <p:cNvPr name="TextBox 9" id="9"/>
          <p:cNvSpPr txBox="true"/>
          <p:nvPr/>
        </p:nvSpPr>
        <p:spPr>
          <a:xfrm rot="0">
            <a:off x="1570770" y="3028023"/>
            <a:ext cx="15149885" cy="5358168"/>
          </a:xfrm>
          <a:prstGeom prst="rect">
            <a:avLst/>
          </a:prstGeom>
        </p:spPr>
        <p:txBody>
          <a:bodyPr anchor="t" rtlCol="false" tIns="0" lIns="0" bIns="0" rIns="0">
            <a:spAutoFit/>
          </a:bodyPr>
          <a:lstStyle/>
          <a:p>
            <a:pPr algn="ctr">
              <a:lnSpc>
                <a:spcPts val="4295"/>
              </a:lnSpc>
            </a:pPr>
            <a:r>
              <a:rPr lang="en-US" sz="3068">
                <a:solidFill>
                  <a:srgbClr val="000000"/>
                </a:solidFill>
                <a:latin typeface="Century Gothic Paneuropean"/>
                <a:ea typeface="Century Gothic Paneuropean"/>
                <a:cs typeface="Century Gothic Paneuropean"/>
                <a:sym typeface="Century Gothic Paneuropean"/>
              </a:rPr>
              <a:t>The IoT-based relay control system successfully demonstrates the ability to remotely control electrical appliances via the Blynk mobile app. The system enhances convenience, energy efficiency, and security by enabling real-time monitoring and operation of devices. The project showcases how IoT can improve home and industrial automation while reducing unnecessary power consumption. Future expansions, such as voice control and automation scheduling, can further enhance the system’s usability and reliability.</a:t>
            </a:r>
          </a:p>
          <a:p>
            <a:pPr algn="ctr">
              <a:lnSpc>
                <a:spcPts val="4295"/>
              </a:lnSpc>
            </a:pPr>
          </a:p>
          <a:p>
            <a:pPr algn="ctr">
              <a:lnSpc>
                <a:spcPts val="4295"/>
              </a:lnSpc>
            </a:pPr>
          </a:p>
          <a:p>
            <a:pPr algn="ctr">
              <a:lnSpc>
                <a:spcPts val="4295"/>
              </a:lnSpc>
            </a:pP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DAGhVDvlUTo</dc:identifier>
  <dcterms:modified xsi:type="dcterms:W3CDTF">2011-08-01T06:04:30Z</dcterms:modified>
  <cp:revision>1</cp:revision>
  <dc:title>WiFi-Controlled LED using ESP8266</dc:title>
</cp:coreProperties>
</file>