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arlow Bold" charset="1" panose="00000800000000000000"/>
      <p:regular r:id="rId12"/>
    </p:embeddedFont>
    <p:embeddedFont>
      <p:font typeface="Barlow" charset="1" panose="00000500000000000000"/>
      <p:regular r:id="rId13"/>
    </p:embeddedFont>
    <p:embeddedFont>
      <p:font typeface="Canva Sans Bold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997477" y="2036229"/>
            <a:ext cx="553209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79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rlow Bold"/>
              </a:rPr>
              <a:t>Harsh Gotecha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97477" y="5954243"/>
            <a:ext cx="6216645" cy="946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699"/>
              </a:lnSpc>
            </a:pPr>
            <a:r>
              <a:rPr lang="en-US" sz="5499">
                <a:solidFill>
                  <a:srgbClr val="E8E8E8"/>
                </a:solidFill>
                <a:latin typeface="Barlow"/>
              </a:rPr>
              <a:t>Mentorness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3080" y="720114"/>
            <a:ext cx="2312085" cy="83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6"/>
              </a:lnSpc>
            </a:pPr>
            <a:r>
              <a:rPr lang="en-US" sz="2651" spc="10">
                <a:solidFill>
                  <a:srgbClr val="FFFFFF"/>
                </a:solidFill>
                <a:latin typeface="Barlow Bold"/>
              </a:rPr>
              <a:t>nrega Analysis</a:t>
            </a:r>
          </a:p>
          <a:p>
            <a:pPr algn="ctr" marL="0" indent="0" lvl="0">
              <a:lnSpc>
                <a:spcPts val="262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FFFFFF"/>
                </a:solidFill>
                <a:latin typeface="Barlow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9144000" y="2826597"/>
            <a:ext cx="7146523" cy="4633806"/>
            <a:chOff x="0" y="0"/>
            <a:chExt cx="1207095" cy="7826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07095" cy="782680"/>
            </a:xfrm>
            <a:custGeom>
              <a:avLst/>
              <a:gdLst/>
              <a:ahLst/>
              <a:cxnLst/>
              <a:rect r="r" b="b" t="t" l="l"/>
              <a:pathLst>
                <a:path h="782680" w="1207095">
                  <a:moveTo>
                    <a:pt x="0" y="0"/>
                  </a:moveTo>
                  <a:lnTo>
                    <a:pt x="1207095" y="0"/>
                  </a:lnTo>
                  <a:lnTo>
                    <a:pt x="1207095" y="782680"/>
                  </a:lnTo>
                  <a:lnTo>
                    <a:pt x="0" y="782680"/>
                  </a:lnTo>
                  <a:close/>
                </a:path>
              </a:pathLst>
            </a:custGeom>
            <a:blipFill>
              <a:blip r:embed="rId2"/>
              <a:stretch>
                <a:fillRect l="0" t="-1376" r="0" b="-137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2012930" y="2669691"/>
            <a:ext cx="5246370" cy="524637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70114" y="1506863"/>
            <a:ext cx="9668357" cy="691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3"/>
              </a:lnSpc>
            </a:pPr>
            <a:r>
              <a:rPr lang="en-US" sz="2629" spc="10">
                <a:solidFill>
                  <a:srgbClr val="3D3D3D"/>
                </a:solidFill>
                <a:latin typeface="Barlow"/>
              </a:rPr>
              <a:t>Welcome to the NREGA Data Analysis Dashboard. This interactive platform provides an in-depth exploration of the National Rural Employment Guarantee Act (NREGA), a pivotal initiative designed to ensure wage employment for rural households in India. My dashboard leverages a comprehensive dataset, encompassing metrics such as job cards issued, workforce participation, budget allocations, and project completion rates.</a:t>
            </a:r>
          </a:p>
          <a:p>
            <a:pPr algn="just">
              <a:lnSpc>
                <a:spcPts val="3943"/>
              </a:lnSpc>
            </a:pPr>
          </a:p>
          <a:p>
            <a:pPr algn="just" marL="0" indent="0" lvl="0">
              <a:lnSpc>
                <a:spcPts val="3943"/>
              </a:lnSpc>
              <a:spcBef>
                <a:spcPct val="0"/>
              </a:spcBef>
            </a:pPr>
            <a:r>
              <a:rPr lang="en-US" sz="2629" spc="10">
                <a:solidFill>
                  <a:srgbClr val="3D3D3D"/>
                </a:solidFill>
                <a:latin typeface="Barlow"/>
              </a:rPr>
              <a:t>By utilizing advanced data analytics, this dashboard offers valuable insights into NREGA's implementation and its impact across various states and districts. Users can explore detailed visualizations and trends, facilitating a deeper understanding of how NREGA is contributing to rural development and economic empowerment in India.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49528" y="50233"/>
            <a:ext cx="4588944" cy="986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1"/>
              </a:lnSpc>
            </a:pPr>
            <a:r>
              <a:rPr lang="en-US" sz="5815">
                <a:solidFill>
                  <a:srgbClr val="3D3D3D"/>
                </a:solidFill>
                <a:latin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617837" y="1666272"/>
            <a:ext cx="12813627" cy="7329575"/>
          </a:xfrm>
          <a:custGeom>
            <a:avLst/>
            <a:gdLst/>
            <a:ahLst/>
            <a:cxnLst/>
            <a:rect r="r" b="b" t="t" l="l"/>
            <a:pathLst>
              <a:path h="7329575" w="12813627">
                <a:moveTo>
                  <a:pt x="0" y="0"/>
                </a:moveTo>
                <a:lnTo>
                  <a:pt x="12813626" y="0"/>
                </a:lnTo>
                <a:lnTo>
                  <a:pt x="12813626" y="7329575"/>
                </a:lnTo>
                <a:lnTo>
                  <a:pt x="0" y="7329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32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2306695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Harsh Gotecha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D3D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738786" y="1599999"/>
            <a:ext cx="12810427" cy="7087001"/>
          </a:xfrm>
          <a:custGeom>
            <a:avLst/>
            <a:gdLst/>
            <a:ahLst/>
            <a:cxnLst/>
            <a:rect r="r" b="b" t="t" l="l"/>
            <a:pathLst>
              <a:path h="7087001" w="12810427">
                <a:moveTo>
                  <a:pt x="0" y="0"/>
                </a:moveTo>
                <a:lnTo>
                  <a:pt x="12810428" y="0"/>
                </a:lnTo>
                <a:lnTo>
                  <a:pt x="12810428" y="7087002"/>
                </a:lnTo>
                <a:lnTo>
                  <a:pt x="0" y="70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FFFFFF"/>
                </a:solidFill>
                <a:latin typeface="Barlow 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2306695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E8E8E8"/>
                </a:solidFill>
                <a:latin typeface="Barlow Bold"/>
              </a:rPr>
              <a:t>Harsh Gotecha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731819" y="1575720"/>
            <a:ext cx="12824361" cy="7135560"/>
          </a:xfrm>
          <a:custGeom>
            <a:avLst/>
            <a:gdLst/>
            <a:ahLst/>
            <a:cxnLst/>
            <a:rect r="r" b="b" t="t" l="l"/>
            <a:pathLst>
              <a:path h="7135560" w="12824361">
                <a:moveTo>
                  <a:pt x="0" y="0"/>
                </a:moveTo>
                <a:lnTo>
                  <a:pt x="12824362" y="0"/>
                </a:lnTo>
                <a:lnTo>
                  <a:pt x="12824362" y="7135560"/>
                </a:lnTo>
                <a:lnTo>
                  <a:pt x="0" y="713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5775" y="822007"/>
            <a:ext cx="2306695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Harsh Gotecha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44056"/>
            <a:ext cx="2740845" cy="769288"/>
            <a:chOff x="0" y="0"/>
            <a:chExt cx="6909363" cy="19392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09363" cy="1939290"/>
            </a:xfrm>
            <a:custGeom>
              <a:avLst/>
              <a:gdLst/>
              <a:ahLst/>
              <a:cxnLst/>
              <a:rect r="r" b="b" t="t" l="l"/>
              <a:pathLst>
                <a:path h="1939290" w="6909363">
                  <a:moveTo>
                    <a:pt x="5939718" y="0"/>
                  </a:moveTo>
                  <a:lnTo>
                    <a:pt x="969645" y="0"/>
                  </a:lnTo>
                  <a:cubicBezTo>
                    <a:pt x="434975" y="0"/>
                    <a:pt x="0" y="434975"/>
                    <a:pt x="0" y="969645"/>
                  </a:cubicBezTo>
                  <a:cubicBezTo>
                    <a:pt x="0" y="1504315"/>
                    <a:pt x="434975" y="1939290"/>
                    <a:pt x="969645" y="1939290"/>
                  </a:cubicBezTo>
                  <a:lnTo>
                    <a:pt x="5939718" y="1939290"/>
                  </a:lnTo>
                  <a:cubicBezTo>
                    <a:pt x="6474388" y="1939290"/>
                    <a:pt x="6909363" y="1504315"/>
                    <a:pt x="6909363" y="969645"/>
                  </a:cubicBezTo>
                  <a:cubicBezTo>
                    <a:pt x="6909363" y="434975"/>
                    <a:pt x="6474388" y="0"/>
                    <a:pt x="5939718" y="0"/>
                  </a:cubicBezTo>
                  <a:close/>
                  <a:moveTo>
                    <a:pt x="5939718" y="1913890"/>
                  </a:moveTo>
                  <a:lnTo>
                    <a:pt x="969645" y="1913890"/>
                  </a:lnTo>
                  <a:cubicBezTo>
                    <a:pt x="448945" y="1913890"/>
                    <a:pt x="25400" y="1490345"/>
                    <a:pt x="25400" y="969645"/>
                  </a:cubicBezTo>
                  <a:cubicBezTo>
                    <a:pt x="25400" y="448945"/>
                    <a:pt x="448945" y="25400"/>
                    <a:pt x="969645" y="25400"/>
                  </a:cubicBezTo>
                  <a:lnTo>
                    <a:pt x="5939718" y="25400"/>
                  </a:lnTo>
                  <a:cubicBezTo>
                    <a:pt x="6460418" y="25400"/>
                    <a:pt x="6883963" y="448945"/>
                    <a:pt x="6883963" y="969645"/>
                  </a:cubicBezTo>
                  <a:cubicBezTo>
                    <a:pt x="6883963" y="1490345"/>
                    <a:pt x="6460418" y="1913890"/>
                    <a:pt x="5939718" y="1913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769545" y="1033463"/>
            <a:ext cx="1311718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28700" y="9253538"/>
            <a:ext cx="13278544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966868"/>
            <a:ext cx="11509276" cy="285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18"/>
              </a:lnSpc>
              <a:spcBef>
                <a:spcPct val="0"/>
              </a:spcBef>
            </a:pPr>
            <a:r>
              <a:rPr lang="en-US" sz="16656" u="none">
                <a:solidFill>
                  <a:srgbClr val="3D3D3D"/>
                </a:solidFill>
                <a:latin typeface="Barlow Bold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45775" y="822007"/>
            <a:ext cx="2306695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Harsh Gotecha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886728" y="826770"/>
            <a:ext cx="372572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849"/>
              </a:lnSpc>
              <a:spcBef>
                <a:spcPct val="0"/>
              </a:spcBef>
            </a:pPr>
            <a:r>
              <a:rPr lang="en-US" sz="1899" spc="7">
                <a:solidFill>
                  <a:srgbClr val="3D3D3D"/>
                </a:solidFill>
                <a:latin typeface="Barlow Bold"/>
              </a:rPr>
              <a:t>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DAGIsj19vq4</dc:identifier>
  <dcterms:modified xsi:type="dcterms:W3CDTF">2011-08-01T06:04:30Z</dcterms:modified>
  <cp:revision>1</cp:revision>
  <dc:title>Mentorness NRGEA</dc:title>
</cp:coreProperties>
</file>