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E92E-168A-B153-61B0-D9082D55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D54B-9BD4-46C8-DEB1-C6BB335C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E050-C14A-5708-9ABE-B2A922BA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8E9F-99CD-B4CC-2892-AA51FD1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5D87-2F9A-6513-C84B-4909351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2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F73C-ADF2-805A-ED60-6B951E5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09D23-ECA4-6831-91CD-CB68F77C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B479-FC18-30CD-EA0B-BB88AEB8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B4FE-C4BE-7F80-B447-CCD88EFC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4A07-75DC-2782-DB7A-8092F2E8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85640-EDAC-C906-C192-8F9D483BF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14458-C37C-2E4A-D74A-F915FDBCD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0C6-2E6A-1912-C7BE-5E0C38F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73D3-D035-CA72-C64D-BE5ECEFD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ACB1-3C62-931D-5C6A-E58DAFD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1720-05C6-032D-5A05-5115322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7E13-7005-84F4-8BB8-78C6C67B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14E8-A1E7-CCDA-6E59-7DB8E545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4F2D-475A-00CD-4AB7-C2D2622A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CEEA-3A14-C1AD-05F7-C4C33DBF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FAC-EF40-0DD1-E431-5E08DD92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C279-20CA-039B-B763-51204389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F990-BBF3-9D99-1A35-8C8A8084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9AF8-02CB-75C2-75E5-78AC7B02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7A5C-78A5-FB83-8CCA-7049072F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70A1-1751-FD37-3335-F6829256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D3B0-4591-240E-5542-05F481980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558A-2CF6-C8EC-72B5-2A50234C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8A74B-F1AC-1C3D-B47C-A79658F7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97F1-BEE5-03FE-4628-78EF6AA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D4172-0E51-D3C8-32EF-82EB29D6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3B47-BEC8-99D1-E964-7B76A677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668D-7473-38B3-AC60-6B9F3AAA2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A7EB-1F6F-B154-C5A5-635CF101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84364-719F-E80A-4C24-B45D52175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C7493-5A4F-2B5D-BEED-1EA59738A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DCE1-5166-7CE1-C6BB-B06A81CE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4AC71-C7D0-FC4D-A5FB-CF82DDBD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27A4F-48A6-CFA0-DDC6-9DED205B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1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D7B9-2419-8BB5-E0F7-48383321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AE42A-1C30-D449-2DCB-9547DC58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A365B-CA97-0406-88EB-1E416F65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25917-FAF1-6B4A-BDA5-2E90A7F6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1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1FD5D-DE9D-47F7-56FD-3044F64F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8BAD-E4C9-1F2E-843D-32ED1DAF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08EF-8054-9A26-7F6D-AFDCCF2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429A-D417-99F0-E727-60BC1C02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BB6B-B9B4-3ED5-F91F-AC49F8B8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DD426-8785-E7D2-DBFA-343389F3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1EA3-4783-1BE3-4A9D-8FBD995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1D9D-68BA-1937-EA38-DD5AE13B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7364-F3FF-F83D-A7C2-1BCFE113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C09E-4873-CB4B-61CB-8F5F1B70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6BAA9-923E-28DB-225F-913D5C638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B58E-B845-1957-B5C3-22D25769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3108-AB71-9258-36D0-67CA6C1E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A027-2C64-F8C3-ED01-CAD03697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4F4D-ED22-FB28-F016-A1917A7E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AFB8-F695-7170-E6CE-9ACF1DDA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2BBA-9C46-6844-1368-1849701E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A21B-A244-A49F-0A66-36A826BAD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9AA9-0AAA-42FF-824A-CEF54705B0F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0B0E-F3BC-7434-A538-8F2DA69F1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2F86-A30A-FA70-B812-44678E5F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0F4-DB9E-446A-87FE-55EBB2AA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9189-B31B-B6DE-83E2-7846E53C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PV fed single phase grid connected inverter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8B577-A4AD-5878-7F55-B8A2AD771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IN" dirty="0"/>
              <a:t>nder the supervision of Dr. R.K. Singh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C03C-4D3E-C0F1-D9A2-487A8000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PLL Controller Design 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92994D-4FE2-E38C-FCC7-F85F95985562}"/>
                  </a:ext>
                </a:extLst>
              </p:cNvPr>
              <p:cNvSpPr txBox="1"/>
              <p:nvPr/>
            </p:nvSpPr>
            <p:spPr>
              <a:xfrm>
                <a:off x="347662" y="1209675"/>
                <a:ext cx="2951321" cy="6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92994D-4FE2-E38C-FCC7-F85F95985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" y="1209675"/>
                <a:ext cx="2951321" cy="608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2F01-EDC8-CC65-DED2-BCEC9B987C79}"/>
                  </a:ext>
                </a:extLst>
              </p:cNvPr>
              <p:cNvSpPr txBox="1"/>
              <p:nvPr/>
            </p:nvSpPr>
            <p:spPr>
              <a:xfrm>
                <a:off x="347662" y="2028825"/>
                <a:ext cx="961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2F01-EDC8-CC65-DED2-BCEC9B98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" y="2028825"/>
                <a:ext cx="961289" cy="276999"/>
              </a:xfrm>
              <a:prstGeom prst="rect">
                <a:avLst/>
              </a:prstGeom>
              <a:blipFill>
                <a:blip r:embed="rId3"/>
                <a:stretch>
                  <a:fillRect l="-5063" r="-5696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97B9F-ACD8-813F-297C-C8F54181E596}"/>
                  </a:ext>
                </a:extLst>
              </p:cNvPr>
              <p:cNvSpPr txBox="1"/>
              <p:nvPr/>
            </p:nvSpPr>
            <p:spPr>
              <a:xfrm>
                <a:off x="347662" y="2516218"/>
                <a:ext cx="3542252" cy="705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97B9F-ACD8-813F-297C-C8F54181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" y="2516218"/>
                <a:ext cx="3542252" cy="705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08706B-7176-D4B7-F7D1-B24563D5E425}"/>
              </a:ext>
            </a:extLst>
          </p:cNvPr>
          <p:cNvSpPr txBox="1"/>
          <p:nvPr/>
        </p:nvSpPr>
        <p:spPr>
          <a:xfrm>
            <a:off x="347662" y="3743323"/>
            <a:ext cx="974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2</a:t>
            </a:r>
            <a:r>
              <a:rPr lang="en-US" baseline="30000" dirty="0"/>
              <a:t>nd</a:t>
            </a:r>
            <a:r>
              <a:rPr lang="en-US" dirty="0"/>
              <a:t> order transfer function, so by limiting maximum overshoot to 4%, we have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A490D-3AE7-04E5-7E9B-71AF59267323}"/>
                  </a:ext>
                </a:extLst>
              </p:cNvPr>
              <p:cNvSpPr txBox="1"/>
              <p:nvPr/>
            </p:nvSpPr>
            <p:spPr>
              <a:xfrm>
                <a:off x="8596312" y="3789490"/>
                <a:ext cx="751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A490D-3AE7-04E5-7E9B-71AF5926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12" y="3789490"/>
                <a:ext cx="751809" cy="276999"/>
              </a:xfrm>
              <a:prstGeom prst="rect">
                <a:avLst/>
              </a:prstGeom>
              <a:blipFill>
                <a:blip r:embed="rId5"/>
                <a:stretch>
                  <a:fillRect l="-9756" r="-813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E1FA2-4755-4738-303C-E1E0EC14FCAA}"/>
                  </a:ext>
                </a:extLst>
              </p:cNvPr>
              <p:cNvSpPr txBox="1"/>
              <p:nvPr/>
            </p:nvSpPr>
            <p:spPr>
              <a:xfrm>
                <a:off x="528865" y="4255760"/>
                <a:ext cx="1560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E1FA2-4755-4738-303C-E1E0EC14F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5" y="4255760"/>
                <a:ext cx="1560171" cy="276999"/>
              </a:xfrm>
              <a:prstGeom prst="rect">
                <a:avLst/>
              </a:prstGeom>
              <a:blipFill>
                <a:blip r:embed="rId6"/>
                <a:stretch>
                  <a:fillRect l="-1953" t="-2174" r="-1953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3412C3-7949-10EE-74F3-EE6BDC5075B9}"/>
              </a:ext>
            </a:extLst>
          </p:cNvPr>
          <p:cNvSpPr txBox="1"/>
          <p:nvPr/>
        </p:nvSpPr>
        <p:spPr>
          <a:xfrm>
            <a:off x="347662" y="4969905"/>
            <a:ext cx="56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controller parameters can be derived as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B38E1-9393-647B-7D40-7240454EEBB0}"/>
                  </a:ext>
                </a:extLst>
              </p:cNvPr>
              <p:cNvSpPr txBox="1"/>
              <p:nvPr/>
            </p:nvSpPr>
            <p:spPr>
              <a:xfrm>
                <a:off x="4748212" y="5329480"/>
                <a:ext cx="1786195" cy="63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B38E1-9393-647B-7D40-7240454EE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12" y="5329480"/>
                <a:ext cx="1786195" cy="63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3CE4E6-13DE-C572-766F-D8D88A2B347A}"/>
                  </a:ext>
                </a:extLst>
              </p:cNvPr>
              <p:cNvSpPr txBox="1"/>
              <p:nvPr/>
            </p:nvSpPr>
            <p:spPr>
              <a:xfrm>
                <a:off x="4748211" y="6006161"/>
                <a:ext cx="1743426" cy="69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3CE4E6-13DE-C572-766F-D8D88A2B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11" y="6006161"/>
                <a:ext cx="1743426" cy="69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08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287"/>
            <a:ext cx="7067550" cy="1049337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PLL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4298356" cy="591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4298356" cy="591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F6C26E-88D5-EA98-2AAC-F1B3AE26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89" y="1038225"/>
            <a:ext cx="6598811" cy="526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ABFB3-DC43-D293-B275-21B38D27356C}"/>
              </a:ext>
            </a:extLst>
          </p:cNvPr>
          <p:cNvSpPr txBox="1"/>
          <p:nvPr/>
        </p:nvSpPr>
        <p:spPr>
          <a:xfrm>
            <a:off x="7867650" y="6400800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OLTF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018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039"/>
            <a:ext cx="6924675" cy="1363663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PLL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5237396" cy="705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5237396" cy="705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47D571F-0039-D726-6E9B-A335EA75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64" y="1047750"/>
            <a:ext cx="6283936" cy="5124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E493D-4806-95A4-8211-515FD8EF0F35}"/>
              </a:ext>
            </a:extLst>
          </p:cNvPr>
          <p:cNvSpPr txBox="1"/>
          <p:nvPr/>
        </p:nvSpPr>
        <p:spPr>
          <a:xfrm>
            <a:off x="8143875" y="6286500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CLTF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441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5EA-4883-2BB6-B9D4-28CFBDBC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en-IN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F9B3F-E9F2-8034-BDB5-593307338895}"/>
              </a:ext>
            </a:extLst>
          </p:cNvPr>
          <p:cNvSpPr txBox="1"/>
          <p:nvPr/>
        </p:nvSpPr>
        <p:spPr>
          <a:xfrm>
            <a:off x="1990725" y="6343649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Vgrid and Igrid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5BBC2-C500-E52F-9647-B4131827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97" y="1125537"/>
            <a:ext cx="6215163" cy="5208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472F6-382E-74BC-A7B7-6A2A79E5895F}"/>
              </a:ext>
            </a:extLst>
          </p:cNvPr>
          <p:cNvSpPr txBox="1"/>
          <p:nvPr/>
        </p:nvSpPr>
        <p:spPr>
          <a:xfrm>
            <a:off x="8086725" y="6343649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Pgrid and Ppv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F5989-D201-553F-1FCE-0FBF5C45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125536"/>
            <a:ext cx="5500019" cy="5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E44E-0A7D-59E4-7C3A-27CAD681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20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Results Contd.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A86E3-12CB-B258-D167-6FDD2F2A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204913"/>
            <a:ext cx="3943350" cy="5063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A3254-2479-CACC-6909-819F42823E8F}"/>
              </a:ext>
            </a:extLst>
          </p:cNvPr>
          <p:cNvSpPr txBox="1"/>
          <p:nvPr/>
        </p:nvSpPr>
        <p:spPr>
          <a:xfrm>
            <a:off x="2181225" y="6268437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Vpv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4B238-E605-48E9-65C6-E41426C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59" y="1204914"/>
            <a:ext cx="4081957" cy="506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100AF-6794-427C-864E-6C269A14A0BA}"/>
              </a:ext>
            </a:extLst>
          </p:cNvPr>
          <p:cNvSpPr txBox="1"/>
          <p:nvPr/>
        </p:nvSpPr>
        <p:spPr>
          <a:xfrm>
            <a:off x="6505575" y="6268437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Ppv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D0FB0-D5F6-C1E8-EA91-369DF041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2507456"/>
            <a:ext cx="3190875" cy="1843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1823B-5E0E-6861-44EF-A48F625CE5B1}"/>
              </a:ext>
            </a:extLst>
          </p:cNvPr>
          <p:cNvSpPr txBox="1"/>
          <p:nvPr/>
        </p:nvSpPr>
        <p:spPr>
          <a:xfrm>
            <a:off x="9877425" y="4591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THD of Igrid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6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4968-EF3C-C57C-7D71-C46895EC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55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Thank You !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C381C-F40E-4178-FEB0-BE69E97408BE}"/>
              </a:ext>
            </a:extLst>
          </p:cNvPr>
          <p:cNvSpPr txBox="1"/>
          <p:nvPr/>
        </p:nvSpPr>
        <p:spPr>
          <a:xfrm>
            <a:off x="8810625" y="5057775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</a:t>
            </a:r>
            <a:r>
              <a:rPr lang="en-US" dirty="0"/>
              <a:t>– Harsh Gupta</a:t>
            </a:r>
          </a:p>
          <a:p>
            <a:r>
              <a:rPr lang="en-US" dirty="0"/>
              <a:t>                            EEE(IDD) </a:t>
            </a:r>
          </a:p>
          <a:p>
            <a:r>
              <a:rPr lang="en-US" dirty="0"/>
              <a:t>                            Part - 02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6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44CD-58E5-0DDB-612A-9631160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74106"/>
            <a:ext cx="5810250" cy="606425"/>
          </a:xfrm>
        </p:spPr>
        <p:txBody>
          <a:bodyPr>
            <a:noAutofit/>
          </a:bodyPr>
          <a:lstStyle/>
          <a:p>
            <a:r>
              <a:rPr lang="en-US" sz="4000" b="1" dirty="0"/>
              <a:t>Average model of Inverter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CDB7D-5237-A56B-496E-922D3FA2B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62" y="1420019"/>
            <a:ext cx="6276975" cy="2095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F4CD6-320F-ACB5-9C89-5CA2AC6835AE}"/>
              </a:ext>
            </a:extLst>
          </p:cNvPr>
          <p:cNvSpPr txBox="1"/>
          <p:nvPr/>
        </p:nvSpPr>
        <p:spPr>
          <a:xfrm>
            <a:off x="723900" y="1390650"/>
            <a:ext cx="318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the inverter is modelled and Inverter voltage can be derived as :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E277B-99BC-1677-5A94-C2D676A9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67769"/>
            <a:ext cx="2905125" cy="95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872664-207F-21D3-3D6A-AB37B115FF4D}"/>
                  </a:ext>
                </a:extLst>
              </p:cNvPr>
              <p:cNvSpPr txBox="1"/>
              <p:nvPr/>
            </p:nvSpPr>
            <p:spPr>
              <a:xfrm>
                <a:off x="1114425" y="3595834"/>
                <a:ext cx="34385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872664-207F-21D3-3D6A-AB37B115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3595834"/>
                <a:ext cx="3438525" cy="390748"/>
              </a:xfrm>
              <a:prstGeom prst="rect">
                <a:avLst/>
              </a:prstGeom>
              <a:blipFill>
                <a:blip r:embed="rId4"/>
                <a:stretch>
                  <a:fillRect r="-1064"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17BE-770B-A35D-20A5-6C25626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273049"/>
            <a:ext cx="8601075" cy="815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model of Inverter in </a:t>
            </a:r>
            <a:r>
              <a:rPr lang="el-GR" b="1" dirty="0"/>
              <a:t>α</a:t>
            </a:r>
            <a:r>
              <a:rPr lang="en-US" b="1" dirty="0"/>
              <a:t>-</a:t>
            </a:r>
            <a:r>
              <a:rPr lang="el-GR" b="1" dirty="0"/>
              <a:t>β</a:t>
            </a:r>
            <a:r>
              <a:rPr lang="en-US" b="1" dirty="0"/>
              <a:t> domain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087C-B6BD-3451-DDBD-E904B92A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68" y="1089024"/>
            <a:ext cx="6448425" cy="454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E6C754-5C79-7BAA-BF79-36CA554DB0E3}"/>
                  </a:ext>
                </a:extLst>
              </p:cNvPr>
              <p:cNvSpPr txBox="1"/>
              <p:nvPr/>
            </p:nvSpPr>
            <p:spPr>
              <a:xfrm>
                <a:off x="571500" y="1647825"/>
                <a:ext cx="31527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we will write equation based on KVL and KCL :</a:t>
                </a:r>
              </a:p>
              <a:p>
                <a:r>
                  <a:rPr lang="en-US" dirty="0"/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IN" dirty="0"/>
                  <a:t> will be replaced by 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not considered.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E6C754-5C79-7BAA-BF79-36CA554DB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647825"/>
                <a:ext cx="3152775" cy="1200329"/>
              </a:xfrm>
              <a:prstGeom prst="rect">
                <a:avLst/>
              </a:prstGeom>
              <a:blipFill>
                <a:blip r:embed="rId3"/>
                <a:stretch>
                  <a:fillRect l="-1741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D55B7-9793-BC16-A4F1-674E46D65E7C}"/>
                  </a:ext>
                </a:extLst>
              </p:cNvPr>
              <p:cNvSpPr txBox="1"/>
              <p:nvPr/>
            </p:nvSpPr>
            <p:spPr>
              <a:xfrm>
                <a:off x="638175" y="2945238"/>
                <a:ext cx="2465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9D55B7-9793-BC16-A4F1-674E46D6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945238"/>
                <a:ext cx="2465226" cy="276999"/>
              </a:xfrm>
              <a:prstGeom prst="rect">
                <a:avLst/>
              </a:prstGeom>
              <a:blipFill>
                <a:blip r:embed="rId4"/>
                <a:stretch>
                  <a:fillRect l="-99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24D94-3129-1DE8-4D83-BCFA254EC267}"/>
                  </a:ext>
                </a:extLst>
              </p:cNvPr>
              <p:cNvSpPr txBox="1"/>
              <p:nvPr/>
            </p:nvSpPr>
            <p:spPr>
              <a:xfrm>
                <a:off x="7877175" y="1750628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24D94-3129-1DE8-4D83-BCFA254E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75" y="1750628"/>
                <a:ext cx="6096000" cy="39190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821B9-06F6-DD6E-DB7F-084295B0EBB0}"/>
                  </a:ext>
                </a:extLst>
              </p:cNvPr>
              <p:cNvSpPr txBox="1"/>
              <p:nvPr/>
            </p:nvSpPr>
            <p:spPr>
              <a:xfrm>
                <a:off x="638175" y="3497264"/>
                <a:ext cx="14092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= C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821B9-06F6-DD6E-DB7F-084295B0E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3497264"/>
                <a:ext cx="1409297" cy="398955"/>
              </a:xfrm>
              <a:prstGeom prst="rect">
                <a:avLst/>
              </a:prstGeom>
              <a:blipFill>
                <a:blip r:embed="rId6"/>
                <a:stretch>
                  <a:fillRect l="-6061" t="-3077" r="-2165" b="-2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3495E8-6368-54E4-7DC1-270B674E7CCF}"/>
                  </a:ext>
                </a:extLst>
              </p:cNvPr>
              <p:cNvSpPr txBox="1"/>
              <p:nvPr/>
            </p:nvSpPr>
            <p:spPr>
              <a:xfrm>
                <a:off x="8934449" y="1740158"/>
                <a:ext cx="6986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3495E8-6368-54E4-7DC1-270B674E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9" y="1740158"/>
                <a:ext cx="69865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668FD-6412-6773-248D-2C3963CB28CC}"/>
                  </a:ext>
                </a:extLst>
              </p:cNvPr>
              <p:cNvSpPr txBox="1"/>
              <p:nvPr/>
            </p:nvSpPr>
            <p:spPr>
              <a:xfrm>
                <a:off x="619202" y="4166407"/>
                <a:ext cx="250921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B668FD-6412-6773-248D-2C3963CB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2" y="4166407"/>
                <a:ext cx="2509212" cy="301686"/>
              </a:xfrm>
              <a:prstGeom prst="rect">
                <a:avLst/>
              </a:prstGeom>
              <a:blipFill>
                <a:blip r:embed="rId8"/>
                <a:stretch>
                  <a:fillRect r="-730" b="-2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37897-4FA0-0A7F-B03F-3EBAA1CCCF79}"/>
                  </a:ext>
                </a:extLst>
              </p:cNvPr>
              <p:cNvSpPr txBox="1"/>
              <p:nvPr/>
            </p:nvSpPr>
            <p:spPr>
              <a:xfrm>
                <a:off x="670034" y="4640911"/>
                <a:ext cx="1400127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= C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37897-4FA0-0A7F-B03F-3EBAA1CC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4" y="4640911"/>
                <a:ext cx="1400127" cy="418961"/>
              </a:xfrm>
              <a:prstGeom prst="rect">
                <a:avLst/>
              </a:prstGeom>
              <a:blipFill>
                <a:blip r:embed="rId9"/>
                <a:stretch>
                  <a:fillRect l="-6087" t="-1449" r="-3913" b="-20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5A824D-2B07-F8EC-DB6A-F222E1895AD1}"/>
                  </a:ext>
                </a:extLst>
              </p:cNvPr>
              <p:cNvSpPr txBox="1"/>
              <p:nvPr/>
            </p:nvSpPr>
            <p:spPr>
              <a:xfrm>
                <a:off x="8752400" y="4120240"/>
                <a:ext cx="7959212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5A824D-2B07-F8EC-DB6A-F222E189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00" y="4120240"/>
                <a:ext cx="7959212" cy="394019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BF5505F-0F70-1AA3-626F-C39D14ECF2AD}"/>
              </a:ext>
            </a:extLst>
          </p:cNvPr>
          <p:cNvSpPr txBox="1"/>
          <p:nvPr/>
        </p:nvSpPr>
        <p:spPr>
          <a:xfrm>
            <a:off x="4178710" y="3234449"/>
            <a:ext cx="835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1963-ECD5-3E03-DD62-055AC34835D4}"/>
                  </a:ext>
                </a:extLst>
              </p:cNvPr>
              <p:cNvSpPr txBox="1"/>
              <p:nvPr/>
            </p:nvSpPr>
            <p:spPr>
              <a:xfrm>
                <a:off x="6499123" y="4120239"/>
                <a:ext cx="8357418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1963-ECD5-3E03-DD62-055AC348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23" y="4120239"/>
                <a:ext cx="8357418" cy="394019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70DD-CF71-A66D-442F-150701D1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8762"/>
            <a:ext cx="6343650" cy="844550"/>
          </a:xfrm>
        </p:spPr>
        <p:txBody>
          <a:bodyPr>
            <a:normAutofit/>
          </a:bodyPr>
          <a:lstStyle/>
          <a:p>
            <a:r>
              <a:rPr lang="en-US" sz="4000" b="1" dirty="0"/>
              <a:t>Equations in d – q domain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40AB7-711A-9C29-00F6-79368621E3DB}"/>
              </a:ext>
            </a:extLst>
          </p:cNvPr>
          <p:cNvSpPr txBox="1"/>
          <p:nvPr/>
        </p:nvSpPr>
        <p:spPr>
          <a:xfrm>
            <a:off x="323849" y="1657349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the equation are transformed to d-q domain.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95C4A-9627-CBD8-DB2C-68C12AC67879}"/>
                  </a:ext>
                </a:extLst>
              </p:cNvPr>
              <p:cNvSpPr txBox="1"/>
              <p:nvPr/>
            </p:nvSpPr>
            <p:spPr>
              <a:xfrm>
                <a:off x="557212" y="2419350"/>
                <a:ext cx="327391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𝐿𝑞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495C4A-9627-CBD8-DB2C-68C12AC67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2419350"/>
                <a:ext cx="3273910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F1DED-338B-CCB3-A8DA-2A24443CAF71}"/>
                  </a:ext>
                </a:extLst>
              </p:cNvPr>
              <p:cNvSpPr txBox="1"/>
              <p:nvPr/>
            </p:nvSpPr>
            <p:spPr>
              <a:xfrm>
                <a:off x="557212" y="3257550"/>
                <a:ext cx="23780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F1DED-338B-CCB3-A8DA-2A24443C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3257550"/>
                <a:ext cx="237808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7ED00-7A98-58DE-2D74-BCF4BD46DEF1}"/>
                  </a:ext>
                </a:extLst>
              </p:cNvPr>
              <p:cNvSpPr txBox="1"/>
              <p:nvPr/>
            </p:nvSpPr>
            <p:spPr>
              <a:xfrm>
                <a:off x="557212" y="4095750"/>
                <a:ext cx="3026021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C7ED00-7A98-58DE-2D74-BCF4BD46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" y="4095750"/>
                <a:ext cx="3026021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21D04-5BB7-424D-5508-EF970E8BB58D}"/>
                  </a:ext>
                </a:extLst>
              </p:cNvPr>
              <p:cNvSpPr txBox="1"/>
              <p:nvPr/>
            </p:nvSpPr>
            <p:spPr>
              <a:xfrm>
                <a:off x="577861" y="4933950"/>
                <a:ext cx="2461058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721D04-5BB7-424D-5508-EF970E8B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1" y="4933950"/>
                <a:ext cx="2461058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D449B6-1CB0-C4A4-A465-7ED3B559BCF2}"/>
              </a:ext>
            </a:extLst>
          </p:cNvPr>
          <p:cNvSpPr txBox="1"/>
          <p:nvPr/>
        </p:nvSpPr>
        <p:spPr>
          <a:xfrm flipH="1">
            <a:off x="4284344" y="250721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F589F-3876-34EF-E720-19922CB61D8B}"/>
              </a:ext>
            </a:extLst>
          </p:cNvPr>
          <p:cNvSpPr txBox="1"/>
          <p:nvPr/>
        </p:nvSpPr>
        <p:spPr>
          <a:xfrm flipH="1">
            <a:off x="4284342" y="332400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A5C20-40F4-922A-F31C-172E43C7EC12}"/>
              </a:ext>
            </a:extLst>
          </p:cNvPr>
          <p:cNvSpPr txBox="1"/>
          <p:nvPr/>
        </p:nvSpPr>
        <p:spPr>
          <a:xfrm flipH="1">
            <a:off x="4284343" y="4274959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(iii)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4D9A4-FFF6-3878-ECB5-C57E9EA76B00}"/>
              </a:ext>
            </a:extLst>
          </p:cNvPr>
          <p:cNvSpPr txBox="1"/>
          <p:nvPr/>
        </p:nvSpPr>
        <p:spPr>
          <a:xfrm flipH="1">
            <a:off x="4284343" y="5015767"/>
            <a:ext cx="275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5932-F774-0878-B978-49EBF5FD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Transfer Function for Current Controller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81223-19DE-5FFD-F303-1C5E312C6B86}"/>
              </a:ext>
            </a:extLst>
          </p:cNvPr>
          <p:cNvSpPr txBox="1"/>
          <p:nvPr/>
        </p:nvSpPr>
        <p:spPr>
          <a:xfrm>
            <a:off x="390525" y="2505868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– axis Controller Transfer function 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AE50B-9B2F-2BCF-B0F0-B6044AF04FAE}"/>
              </a:ext>
            </a:extLst>
          </p:cNvPr>
          <p:cNvSpPr txBox="1"/>
          <p:nvPr/>
        </p:nvSpPr>
        <p:spPr>
          <a:xfrm>
            <a:off x="390525" y="1276350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transforming Equation (i) &amp; (iii) in Laplace domain, we got the following transfer function.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955A0-E27D-FAF4-F0F5-0F882DAD8B8F}"/>
                  </a:ext>
                </a:extLst>
              </p:cNvPr>
              <p:cNvSpPr txBox="1"/>
              <p:nvPr/>
            </p:nvSpPr>
            <p:spPr>
              <a:xfrm>
                <a:off x="2652712" y="3180776"/>
                <a:ext cx="3709988" cy="604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955A0-E27D-FAF4-F0F5-0F882DAD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12" y="3180776"/>
                <a:ext cx="3709988" cy="604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69EB5E-9B02-C1FB-E051-2A77D44598DF}"/>
              </a:ext>
            </a:extLst>
          </p:cNvPr>
          <p:cNvSpPr txBox="1"/>
          <p:nvPr/>
        </p:nvSpPr>
        <p:spPr>
          <a:xfrm>
            <a:off x="390524" y="4410868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– axis Controller Transfer function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9F94-7F53-B3C2-0930-5061B23482FA}"/>
                  </a:ext>
                </a:extLst>
              </p:cNvPr>
              <p:cNvSpPr txBox="1"/>
              <p:nvPr/>
            </p:nvSpPr>
            <p:spPr>
              <a:xfrm>
                <a:off x="2652712" y="5103023"/>
                <a:ext cx="3709988" cy="611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9F94-7F53-B3C2-0930-5061B234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12" y="5103023"/>
                <a:ext cx="3709988" cy="61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9D5-03B9-F3D2-7734-89F85EE4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06387"/>
            <a:ext cx="4152900" cy="749300"/>
          </a:xfrm>
        </p:spPr>
        <p:txBody>
          <a:bodyPr>
            <a:normAutofit/>
          </a:bodyPr>
          <a:lstStyle/>
          <a:p>
            <a:r>
              <a:rPr lang="en-US" sz="4000" b="1" dirty="0"/>
              <a:t>Design of LC Filter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D79D9-B938-7069-6738-6AA4A6CE192C}"/>
              </a:ext>
            </a:extLst>
          </p:cNvPr>
          <p:cNvSpPr txBox="1"/>
          <p:nvPr/>
        </p:nvSpPr>
        <p:spPr>
          <a:xfrm>
            <a:off x="171450" y="1181100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Specifications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1277B5-E0E7-EF90-5DE0-15F1BD3758B2}"/>
                  </a:ext>
                </a:extLst>
              </p:cNvPr>
              <p:cNvSpPr txBox="1"/>
              <p:nvPr/>
            </p:nvSpPr>
            <p:spPr>
              <a:xfrm>
                <a:off x="1181100" y="1479894"/>
                <a:ext cx="43815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1277B5-E0E7-EF90-5DE0-15F1BD375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479894"/>
                <a:ext cx="4381500" cy="39190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69DD9-DBEC-548C-1690-12309A169BE5}"/>
                  </a:ext>
                </a:extLst>
              </p:cNvPr>
              <p:cNvSpPr txBox="1"/>
              <p:nvPr/>
            </p:nvSpPr>
            <p:spPr>
              <a:xfrm>
                <a:off x="2324100" y="1974639"/>
                <a:ext cx="208582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69DD9-DBEC-548C-1690-12309A16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974639"/>
                <a:ext cx="2085827" cy="298415"/>
              </a:xfrm>
              <a:prstGeom prst="rect">
                <a:avLst/>
              </a:prstGeom>
              <a:blipFill>
                <a:blip r:embed="rId3"/>
                <a:stretch>
                  <a:fillRect l="-2047" r="-2339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AFC07F-E25E-DCC3-8956-97E245E09798}"/>
                  </a:ext>
                </a:extLst>
              </p:cNvPr>
              <p:cNvSpPr txBox="1"/>
              <p:nvPr/>
            </p:nvSpPr>
            <p:spPr>
              <a:xfrm>
                <a:off x="2333625" y="2365164"/>
                <a:ext cx="1231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=573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AFC07F-E25E-DCC3-8956-97E245E0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2365164"/>
                <a:ext cx="1231234" cy="276999"/>
              </a:xfrm>
              <a:prstGeom prst="rect">
                <a:avLst/>
              </a:prstGeom>
              <a:blipFill>
                <a:blip r:embed="rId4"/>
                <a:stretch>
                  <a:fillRect l="-4455" r="-346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CD698-ACFD-3CE4-CA4D-E9E5E8D8DD93}"/>
                  </a:ext>
                </a:extLst>
              </p:cNvPr>
              <p:cNvSpPr txBox="1"/>
              <p:nvPr/>
            </p:nvSpPr>
            <p:spPr>
              <a:xfrm>
                <a:off x="2324100" y="2734273"/>
                <a:ext cx="1682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5CD698-ACFD-3CE4-CA4D-E9E5E8D8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734273"/>
                <a:ext cx="1682833" cy="276999"/>
              </a:xfrm>
              <a:prstGeom prst="rect">
                <a:avLst/>
              </a:prstGeom>
              <a:blipFill>
                <a:blip r:embed="rId5"/>
                <a:stretch>
                  <a:fillRect l="-2536" r="-253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93EC5-F6BA-9930-1D1E-EE9A99B3367D}"/>
                  </a:ext>
                </a:extLst>
              </p:cNvPr>
              <p:cNvSpPr txBox="1"/>
              <p:nvPr/>
            </p:nvSpPr>
            <p:spPr>
              <a:xfrm>
                <a:off x="2333625" y="3011272"/>
                <a:ext cx="1428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93EC5-F6BA-9930-1D1E-EE9A99B3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3011272"/>
                <a:ext cx="1428020" cy="276999"/>
              </a:xfrm>
              <a:prstGeom prst="rect">
                <a:avLst/>
              </a:prstGeom>
              <a:blipFill>
                <a:blip r:embed="rId6"/>
                <a:stretch>
                  <a:fillRect l="-5556" t="-2222" r="-34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47042-5F3C-14ED-802B-880315BFDC97}"/>
                  </a:ext>
                </a:extLst>
              </p:cNvPr>
              <p:cNvSpPr txBox="1"/>
              <p:nvPr/>
            </p:nvSpPr>
            <p:spPr>
              <a:xfrm>
                <a:off x="2337340" y="3333991"/>
                <a:ext cx="1385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KHz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47042-5F3C-14ED-802B-880315BF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40" y="3333991"/>
                <a:ext cx="1385829" cy="276999"/>
              </a:xfrm>
              <a:prstGeom prst="rect">
                <a:avLst/>
              </a:prstGeom>
              <a:blipFill>
                <a:blip r:embed="rId7"/>
                <a:stretch>
                  <a:fillRect l="-5702" t="-2222" r="-350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92F74-9437-4C59-79F4-481D256F5D63}"/>
                  </a:ext>
                </a:extLst>
              </p:cNvPr>
              <p:cNvSpPr txBox="1"/>
              <p:nvPr/>
            </p:nvSpPr>
            <p:spPr>
              <a:xfrm>
                <a:off x="2333625" y="3668381"/>
                <a:ext cx="1327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 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92F74-9437-4C59-79F4-481D256F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3668381"/>
                <a:ext cx="1327799" cy="276999"/>
              </a:xfrm>
              <a:prstGeom prst="rect">
                <a:avLst/>
              </a:prstGeom>
              <a:blipFill>
                <a:blip r:embed="rId8"/>
                <a:stretch>
                  <a:fillRect l="-2294" r="-367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7E66EC-5D82-12A7-F3D6-519E6DDE5D60}"/>
                  </a:ext>
                </a:extLst>
              </p:cNvPr>
              <p:cNvSpPr txBox="1"/>
              <p:nvPr/>
            </p:nvSpPr>
            <p:spPr>
              <a:xfrm>
                <a:off x="2324100" y="3991100"/>
                <a:ext cx="2330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𝑟𝑖𝑝𝑝𝑙𝑒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7E66EC-5D82-12A7-F3D6-519E6DDE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3991100"/>
                <a:ext cx="2330253" cy="276999"/>
              </a:xfrm>
              <a:prstGeom prst="rect">
                <a:avLst/>
              </a:prstGeom>
              <a:blipFill>
                <a:blip r:embed="rId9"/>
                <a:stretch>
                  <a:fillRect l="-1828" t="-4444" r="-2350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4EEF31-E383-C9A8-7421-D91A98742DCC}"/>
                  </a:ext>
                </a:extLst>
              </p:cNvPr>
              <p:cNvSpPr txBox="1"/>
              <p:nvPr/>
            </p:nvSpPr>
            <p:spPr>
              <a:xfrm>
                <a:off x="2324100" y="4313819"/>
                <a:ext cx="1272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4EEF31-E383-C9A8-7421-D91A98742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4313819"/>
                <a:ext cx="1272592" cy="276999"/>
              </a:xfrm>
              <a:prstGeom prst="rect">
                <a:avLst/>
              </a:prstGeom>
              <a:blipFill>
                <a:blip r:embed="rId10"/>
                <a:stretch>
                  <a:fillRect l="-3828" r="-95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7B72296-B400-0FF3-DB4C-B57C089CA168}"/>
              </a:ext>
            </a:extLst>
          </p:cNvPr>
          <p:cNvSpPr txBox="1"/>
          <p:nvPr/>
        </p:nvSpPr>
        <p:spPr>
          <a:xfrm>
            <a:off x="314325" y="4991099"/>
            <a:ext cx="40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Inverter side Inductance Calculation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4CD424-D828-68A0-72D5-0B9767BD5F1B}"/>
                  </a:ext>
                </a:extLst>
              </p:cNvPr>
              <p:cNvSpPr txBox="1"/>
              <p:nvPr/>
            </p:nvSpPr>
            <p:spPr>
              <a:xfrm>
                <a:off x="1633537" y="5563432"/>
                <a:ext cx="2754344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8.9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4CD424-D828-68A0-72D5-0B9767BD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537" y="5563432"/>
                <a:ext cx="2754344" cy="5671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35E4B78-3B19-D250-2651-AC2E5800EF84}"/>
              </a:ext>
            </a:extLst>
          </p:cNvPr>
          <p:cNvSpPr txBox="1"/>
          <p:nvPr/>
        </p:nvSpPr>
        <p:spPr>
          <a:xfrm>
            <a:off x="5762625" y="5029199"/>
            <a:ext cx="40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Capacitance Calculation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58EA0F-2FD5-1B6C-FB38-98879DA8F77B}"/>
                  </a:ext>
                </a:extLst>
              </p:cNvPr>
              <p:cNvSpPr txBox="1"/>
              <p:nvPr/>
            </p:nvSpPr>
            <p:spPr>
              <a:xfrm>
                <a:off x="8729662" y="4913385"/>
                <a:ext cx="850682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58EA0F-2FD5-1B6C-FB38-98879DA8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62" y="4913385"/>
                <a:ext cx="850682" cy="524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CFBE2E-77FC-2026-BB33-FDD17B77781B}"/>
                  </a:ext>
                </a:extLst>
              </p:cNvPr>
              <p:cNvSpPr txBox="1"/>
              <p:nvPr/>
            </p:nvSpPr>
            <p:spPr>
              <a:xfrm>
                <a:off x="8675673" y="5583497"/>
                <a:ext cx="108869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CFBE2E-77FC-2026-BB33-FDD17B777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73" y="5583497"/>
                <a:ext cx="1088696" cy="5722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CB298-3022-DCC4-DFD4-A21A40A8A356}"/>
                  </a:ext>
                </a:extLst>
              </p:cNvPr>
              <p:cNvSpPr txBox="1"/>
              <p:nvPr/>
            </p:nvSpPr>
            <p:spPr>
              <a:xfrm>
                <a:off x="8675673" y="6229508"/>
                <a:ext cx="2339038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=0.71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CB298-3022-DCC4-DFD4-A21A40A8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73" y="6229508"/>
                <a:ext cx="2339038" cy="5672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A25B-A280-4960-265F-C8A31433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3" y="282574"/>
            <a:ext cx="8241031" cy="796925"/>
          </a:xfrm>
        </p:spPr>
        <p:txBody>
          <a:bodyPr>
            <a:noAutofit/>
          </a:bodyPr>
          <a:lstStyle/>
          <a:p>
            <a:r>
              <a:rPr lang="en-US" sz="4000" b="1" dirty="0"/>
              <a:t>Current Controller Design 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992E0-D68A-FF11-40D7-BD9E36049D2F}"/>
              </a:ext>
            </a:extLst>
          </p:cNvPr>
          <p:cNvSpPr txBox="1"/>
          <p:nvPr/>
        </p:nvSpPr>
        <p:spPr>
          <a:xfrm>
            <a:off x="190500" y="1308099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Loop Transfer Function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0EC12-9D38-97FC-E503-F562F665BFEF}"/>
                  </a:ext>
                </a:extLst>
              </p:cNvPr>
              <p:cNvSpPr txBox="1"/>
              <p:nvPr/>
            </p:nvSpPr>
            <p:spPr>
              <a:xfrm>
                <a:off x="1266825" y="1744115"/>
                <a:ext cx="1647825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0EC12-9D38-97FC-E503-F562F665B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25" y="1744115"/>
                <a:ext cx="1647825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001CE7-2E5D-412B-C3DF-CE1A35789FED}"/>
                  </a:ext>
                </a:extLst>
              </p:cNvPr>
              <p:cNvSpPr txBox="1"/>
              <p:nvPr/>
            </p:nvSpPr>
            <p:spPr>
              <a:xfrm>
                <a:off x="3200229" y="1737703"/>
                <a:ext cx="150970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001CE7-2E5D-412B-C3DF-CE1A3578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29" y="1737703"/>
                <a:ext cx="1509709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832D5-AB90-E8F3-97C4-A49BC178A17A}"/>
                  </a:ext>
                </a:extLst>
              </p:cNvPr>
              <p:cNvSpPr txBox="1"/>
              <p:nvPr/>
            </p:nvSpPr>
            <p:spPr>
              <a:xfrm>
                <a:off x="5079077" y="1744115"/>
                <a:ext cx="3266727" cy="583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832D5-AB90-E8F3-97C4-A49BC178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77" y="1744115"/>
                <a:ext cx="3266727" cy="583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BA5E95-BD74-8892-F9D5-058B0BC8F9D6}"/>
              </a:ext>
            </a:extLst>
          </p:cNvPr>
          <p:cNvSpPr txBox="1"/>
          <p:nvPr/>
        </p:nvSpPr>
        <p:spPr>
          <a:xfrm>
            <a:off x="221465" y="2620188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Pole-zero cancellation 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55699-2F7E-5522-0B1B-82942276D62C}"/>
                  </a:ext>
                </a:extLst>
              </p:cNvPr>
              <p:cNvSpPr txBox="1"/>
              <p:nvPr/>
            </p:nvSpPr>
            <p:spPr>
              <a:xfrm>
                <a:off x="3200229" y="2655646"/>
                <a:ext cx="122924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55699-2F7E-5522-0B1B-82942276D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29" y="2655646"/>
                <a:ext cx="1229247" cy="298415"/>
              </a:xfrm>
              <a:prstGeom prst="rect">
                <a:avLst/>
              </a:prstGeom>
              <a:blipFill>
                <a:blip r:embed="rId5"/>
                <a:stretch>
                  <a:fillRect l="-4455" t="-2041" r="-3960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8C466B-72B1-B0A5-7160-C1307CC2E733}"/>
                  </a:ext>
                </a:extLst>
              </p:cNvPr>
              <p:cNvSpPr txBox="1"/>
              <p:nvPr/>
            </p:nvSpPr>
            <p:spPr>
              <a:xfrm>
                <a:off x="3216131" y="2989519"/>
                <a:ext cx="1213345" cy="523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8C466B-72B1-B0A5-7160-C1307CC2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31" y="2989519"/>
                <a:ext cx="1213345" cy="523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C041D14-77D2-0773-FA00-0120F24EE073}"/>
              </a:ext>
            </a:extLst>
          </p:cNvPr>
          <p:cNvSpPr txBox="1"/>
          <p:nvPr/>
        </p:nvSpPr>
        <p:spPr>
          <a:xfrm>
            <a:off x="3038475" y="18359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E7547-51B1-AF9F-4D95-49FB1CDC3A9A}"/>
              </a:ext>
            </a:extLst>
          </p:cNvPr>
          <p:cNvSpPr txBox="1"/>
          <p:nvPr/>
        </p:nvSpPr>
        <p:spPr>
          <a:xfrm>
            <a:off x="4848788" y="18155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94879-2F73-9397-FC4F-BEFF5824AC0D}"/>
                  </a:ext>
                </a:extLst>
              </p:cNvPr>
              <p:cNvSpPr txBox="1"/>
              <p:nvPr/>
            </p:nvSpPr>
            <p:spPr>
              <a:xfrm>
                <a:off x="390524" y="3867150"/>
                <a:ext cx="1120330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weak grid, we have grid side Inductance(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much higher than inverter side Inductance(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), so under the consideration of Grid side inductance also, Controller design parameters can be adapted as :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94879-2F73-9397-FC4F-BEFF5824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3867150"/>
                <a:ext cx="11203305" cy="668901"/>
              </a:xfrm>
              <a:prstGeom prst="rect">
                <a:avLst/>
              </a:prstGeom>
              <a:blipFill>
                <a:blip r:embed="rId7"/>
                <a:stretch>
                  <a:fillRect l="-435" t="-3636"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16CF52-8043-920C-A0B5-286F93B5795D}"/>
                  </a:ext>
                </a:extLst>
              </p:cNvPr>
              <p:cNvSpPr txBox="1"/>
              <p:nvPr/>
            </p:nvSpPr>
            <p:spPr>
              <a:xfrm>
                <a:off x="3216999" y="4854480"/>
                <a:ext cx="2264081" cy="53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𝑝𝑛𝑒𝑤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16CF52-8043-920C-A0B5-286F93B5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999" y="4854480"/>
                <a:ext cx="2264081" cy="533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C58D07-47B1-63B5-24F4-CFCE31CBFA2E}"/>
                  </a:ext>
                </a:extLst>
              </p:cNvPr>
              <p:cNvSpPr txBox="1"/>
              <p:nvPr/>
            </p:nvSpPr>
            <p:spPr>
              <a:xfrm>
                <a:off x="3200229" y="5549901"/>
                <a:ext cx="2174826" cy="53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𝑖𝑛𝑒𝑤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C58D07-47B1-63B5-24F4-CFCE31CBF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29" y="5549901"/>
                <a:ext cx="2174826" cy="533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2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287"/>
            <a:ext cx="7067550" cy="1049337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Current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3266727" cy="583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3266727" cy="583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ADF5BE-05C0-0AE0-B1E7-6227DB9E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1311298"/>
            <a:ext cx="6498777" cy="5089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B922C-CA95-6DA6-4C03-08A5974C0769}"/>
              </a:ext>
            </a:extLst>
          </p:cNvPr>
          <p:cNvSpPr txBox="1"/>
          <p:nvPr/>
        </p:nvSpPr>
        <p:spPr>
          <a:xfrm>
            <a:off x="7410450" y="640079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OLTF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799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327-0EC1-5354-3767-627181F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039"/>
            <a:ext cx="6924675" cy="1363663"/>
          </a:xfrm>
        </p:spPr>
        <p:txBody>
          <a:bodyPr>
            <a:normAutofit/>
          </a:bodyPr>
          <a:lstStyle/>
          <a:p>
            <a:r>
              <a:rPr lang="en-US" sz="4000" b="1" dirty="0"/>
              <a:t>Bode Plot For Current Controller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/>
              <p:nvPr/>
            </p:nvSpPr>
            <p:spPr>
              <a:xfrm>
                <a:off x="304800" y="1190624"/>
                <a:ext cx="4768100" cy="611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1CE-8AB0-5928-73E3-EFFEFA55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90624"/>
                <a:ext cx="4768100" cy="611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2E8974-DE4C-96E7-F209-15F2027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0" y="970392"/>
            <a:ext cx="6480488" cy="5182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0F29E-CCC2-1032-0CED-EE07220DCB80}"/>
              </a:ext>
            </a:extLst>
          </p:cNvPr>
          <p:cNvSpPr txBox="1"/>
          <p:nvPr/>
        </p:nvSpPr>
        <p:spPr>
          <a:xfrm>
            <a:off x="7820025" y="625792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Bode Plot for CLTF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824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PV fed single phase grid connected inverter</vt:lpstr>
      <vt:lpstr>Average model of Inverter</vt:lpstr>
      <vt:lpstr>Average model of Inverter in α-β domain</vt:lpstr>
      <vt:lpstr>Equations in d – q domain</vt:lpstr>
      <vt:lpstr>Transfer Function for Current Controller</vt:lpstr>
      <vt:lpstr>Design of LC Filter</vt:lpstr>
      <vt:lpstr>Current Controller Design </vt:lpstr>
      <vt:lpstr>Bode Plot For Current Controller</vt:lpstr>
      <vt:lpstr>Bode Plot For Current Controller</vt:lpstr>
      <vt:lpstr>PLL Controller Design </vt:lpstr>
      <vt:lpstr>Bode Plot For PLL Controller</vt:lpstr>
      <vt:lpstr>Bode Plot For PLL Controller</vt:lpstr>
      <vt:lpstr>Results</vt:lpstr>
      <vt:lpstr>Results Contd.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fed single phase grid connected inverter</dc:title>
  <dc:creator>Harsh Gupta</dc:creator>
  <cp:lastModifiedBy>Harsh Gupta</cp:lastModifiedBy>
  <cp:revision>2</cp:revision>
  <dcterms:created xsi:type="dcterms:W3CDTF">2023-05-26T09:30:56Z</dcterms:created>
  <dcterms:modified xsi:type="dcterms:W3CDTF">2023-05-26T14:18:26Z</dcterms:modified>
</cp:coreProperties>
</file>