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92" r:id="rId5"/>
    <p:sldId id="275" r:id="rId6"/>
    <p:sldId id="276"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288" r:id="rId20"/>
    <p:sldId id="28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5" d="100"/>
          <a:sy n="85" d="100"/>
        </p:scale>
        <p:origin x="590" y="6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12/23/2022</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2022/12/23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6.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Dynamic</a:t>
            </a:r>
            <a:br>
              <a:rPr lang="en-US" altLang="zh-CN" dirty="0"/>
            </a:br>
            <a:r>
              <a:rPr lang="en-US" altLang="zh-CN" dirty="0"/>
              <a:t>Programming</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2118987" cy="760288"/>
          </a:xfrm>
        </p:spPr>
        <p:txBody>
          <a:bodyPr/>
          <a:lstStyle/>
          <a:p>
            <a:r>
              <a:rPr lang="en-US" dirty="0"/>
              <a:t>Harsh Gupta</a:t>
            </a:r>
          </a:p>
          <a:p>
            <a:r>
              <a:rPr lang="en-US"/>
              <a:t>1903420100054</a:t>
            </a:r>
            <a:endParaRPr lang="en-US" dirty="0"/>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2475" r="2475"/>
          <a:stretch/>
        </p:blipFill>
        <p:spPr>
          <a:xfrm>
            <a:off x="6742557" y="821836"/>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311582"/>
            <a:ext cx="5117162" cy="1636120"/>
          </a:xfrm>
        </p:spPr>
        <p:txBody>
          <a:bodyPr/>
          <a:lstStyle/>
          <a:p>
            <a:r>
              <a:rPr lang="en-US" dirty="0"/>
              <a:t>Fibonacci</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1577788"/>
            <a:ext cx="4260180" cy="3152288"/>
          </a:xfrm>
        </p:spPr>
        <p:txBody>
          <a:bodyPr/>
          <a:lstStyle/>
          <a:p>
            <a:r>
              <a:rPr lang="en-US" dirty="0"/>
              <a:t>function </a:t>
            </a:r>
            <a:r>
              <a:rPr lang="en-US" dirty="0" err="1"/>
              <a:t>fibo</a:t>
            </a:r>
            <a:r>
              <a:rPr lang="en-US" dirty="0"/>
              <a:t>(n, </a:t>
            </a:r>
            <a:r>
              <a:rPr lang="en-US" dirty="0" err="1"/>
              <a:t>dp</a:t>
            </a:r>
            <a:r>
              <a:rPr lang="en-US" dirty="0"/>
              <a:t>) </a:t>
            </a:r>
          </a:p>
          <a:p>
            <a:r>
              <a:rPr lang="en-US" dirty="0"/>
              <a:t>// base case </a:t>
            </a:r>
          </a:p>
          <a:p>
            <a:r>
              <a:rPr lang="en-US" dirty="0"/>
              <a:t>if n equals 0 or n equals 1</a:t>
            </a:r>
          </a:p>
          <a:p>
            <a:r>
              <a:rPr lang="en-US" dirty="0"/>
              <a:t> return n </a:t>
            </a:r>
          </a:p>
          <a:p>
            <a:r>
              <a:rPr lang="en-US" dirty="0"/>
              <a:t>// checking if has been already calculated </a:t>
            </a:r>
          </a:p>
          <a:p>
            <a:r>
              <a:rPr lang="en-US" dirty="0"/>
              <a:t>if </a:t>
            </a:r>
            <a:r>
              <a:rPr lang="en-US" dirty="0" err="1"/>
              <a:t>dp</a:t>
            </a:r>
            <a:r>
              <a:rPr lang="en-US" dirty="0"/>
              <a:t>[n] not equals -1 </a:t>
            </a:r>
          </a:p>
          <a:p>
            <a:r>
              <a:rPr lang="en-US" dirty="0"/>
              <a:t>return </a:t>
            </a:r>
            <a:r>
              <a:rPr lang="en-US" dirty="0" err="1"/>
              <a:t>dp</a:t>
            </a:r>
            <a:r>
              <a:rPr lang="en-US" dirty="0"/>
              <a:t>[n] </a:t>
            </a:r>
          </a:p>
          <a:p>
            <a:r>
              <a:rPr lang="en-US" dirty="0"/>
              <a:t>// final </a:t>
            </a:r>
            <a:r>
              <a:rPr lang="en-US" dirty="0" err="1"/>
              <a:t>ans</a:t>
            </a:r>
            <a:r>
              <a:rPr lang="en-US" dirty="0"/>
              <a:t> </a:t>
            </a:r>
          </a:p>
          <a:p>
            <a:r>
              <a:rPr lang="en-US" dirty="0" err="1"/>
              <a:t>myAns</a:t>
            </a:r>
            <a:r>
              <a:rPr lang="en-US" dirty="0"/>
              <a:t> = </a:t>
            </a:r>
            <a:r>
              <a:rPr lang="en-US" dirty="0" err="1"/>
              <a:t>fibo</a:t>
            </a:r>
            <a:r>
              <a:rPr lang="en-US" dirty="0"/>
              <a:t>(n - 1) + </a:t>
            </a:r>
            <a:r>
              <a:rPr lang="en-US" dirty="0" err="1"/>
              <a:t>fibo</a:t>
            </a:r>
            <a:r>
              <a:rPr lang="en-US" dirty="0"/>
              <a:t>(n - 2) </a:t>
            </a:r>
          </a:p>
          <a:p>
            <a:r>
              <a:rPr lang="en-US" dirty="0" err="1"/>
              <a:t>dp</a:t>
            </a:r>
            <a:r>
              <a:rPr lang="en-US" dirty="0"/>
              <a:t>[n] = </a:t>
            </a:r>
            <a:r>
              <a:rPr lang="en-US" dirty="0" err="1"/>
              <a:t>myAns</a:t>
            </a:r>
            <a:r>
              <a:rPr lang="en-US" dirty="0"/>
              <a:t> </a:t>
            </a:r>
          </a:p>
          <a:p>
            <a:r>
              <a:rPr lang="en-US" dirty="0"/>
              <a:t>return </a:t>
            </a:r>
            <a:r>
              <a:rPr lang="en-US" dirty="0" err="1"/>
              <a:t>myAns</a:t>
            </a:r>
            <a:endParaRPr lang="en-US" dirty="0"/>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Dynamic Programming</a:t>
            </a:r>
          </a:p>
        </p:txBody>
      </p:sp>
    </p:spTree>
    <p:extLst>
      <p:ext uri="{BB962C8B-B14F-4D97-AF65-F5344CB8AC3E}">
        <p14:creationId xmlns:p14="http://schemas.microsoft.com/office/powerpoint/2010/main" val="37600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Bottom up approach</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dirty="0"/>
              <a:t>We are first trying to figure out the dependency of the current value on the previous values and then using them to calculate our new value. Now, we are looking for those values which do not depend on other values, which means they are independent (the base case’s values as these are the smallest problems about which we are already aware of). Finally, we will follow a bottom-up approach to reach the desired index. </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Dynamic Programming</a:t>
            </a:r>
          </a:p>
        </p:txBody>
      </p:sp>
    </p:spTree>
    <p:extLst>
      <p:ext uri="{BB962C8B-B14F-4D97-AF65-F5344CB8AC3E}">
        <p14:creationId xmlns:p14="http://schemas.microsoft.com/office/powerpoint/2010/main" val="215333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797860"/>
            <a:ext cx="5117162" cy="1149842"/>
          </a:xfrm>
        </p:spPr>
        <p:txBody>
          <a:bodyPr/>
          <a:lstStyle/>
          <a:p>
            <a:r>
              <a:rPr lang="en-US" dirty="0"/>
              <a:t>Fibonacci</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1947702"/>
            <a:ext cx="4260180" cy="2782374"/>
          </a:xfrm>
        </p:spPr>
        <p:txBody>
          <a:bodyPr/>
          <a:lstStyle/>
          <a:p>
            <a:r>
              <a:rPr lang="en-US" dirty="0"/>
              <a:t>function </a:t>
            </a:r>
            <a:r>
              <a:rPr lang="en-US" dirty="0" err="1"/>
              <a:t>fibonacci</a:t>
            </a:r>
            <a:r>
              <a:rPr lang="en-US" dirty="0"/>
              <a:t>(n):</a:t>
            </a:r>
          </a:p>
          <a:p>
            <a:r>
              <a:rPr lang="en-US" dirty="0"/>
              <a:t> f = array[n+1]</a:t>
            </a:r>
          </a:p>
          <a:p>
            <a:r>
              <a:rPr lang="en-US" dirty="0"/>
              <a:t> // base case</a:t>
            </a:r>
          </a:p>
          <a:p>
            <a:r>
              <a:rPr lang="en-US" dirty="0"/>
              <a:t> f[0] = 0</a:t>
            </a:r>
          </a:p>
          <a:p>
            <a:r>
              <a:rPr lang="en-US" dirty="0"/>
              <a:t> f[1] = 1</a:t>
            </a:r>
          </a:p>
          <a:p>
            <a:r>
              <a:rPr lang="en-US" dirty="0"/>
              <a:t> for </a:t>
            </a:r>
            <a:r>
              <a:rPr lang="en-US" dirty="0" err="1"/>
              <a:t>i</a:t>
            </a:r>
            <a:r>
              <a:rPr lang="en-US" dirty="0"/>
              <a:t> from 2 to n:</a:t>
            </a:r>
          </a:p>
          <a:p>
            <a:r>
              <a:rPr lang="en-US" dirty="0"/>
              <a:t> // calculating the f[</a:t>
            </a:r>
            <a:r>
              <a:rPr lang="en-US" dirty="0" err="1"/>
              <a:t>i</a:t>
            </a:r>
            <a:r>
              <a:rPr lang="en-US" dirty="0"/>
              <a:t>] based on the last two values </a:t>
            </a:r>
          </a:p>
          <a:p>
            <a:r>
              <a:rPr lang="en-US" dirty="0"/>
              <a:t>f[</a:t>
            </a:r>
            <a:r>
              <a:rPr lang="en-US" dirty="0" err="1"/>
              <a:t>i</a:t>
            </a:r>
            <a:r>
              <a:rPr lang="en-US" dirty="0"/>
              <a:t>] = f[i-1] + f[i-2]</a:t>
            </a:r>
          </a:p>
          <a:p>
            <a:r>
              <a:rPr lang="en-US" dirty="0"/>
              <a:t> return f[n]</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Dynamic Programming</a:t>
            </a:r>
          </a:p>
        </p:txBody>
      </p:sp>
    </p:spTree>
    <p:extLst>
      <p:ext uri="{BB962C8B-B14F-4D97-AF65-F5344CB8AC3E}">
        <p14:creationId xmlns:p14="http://schemas.microsoft.com/office/powerpoint/2010/main" val="179556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833719"/>
            <a:ext cx="5117162" cy="1113984"/>
          </a:xfrm>
        </p:spPr>
        <p:txBody>
          <a:bodyPr/>
          <a:lstStyle/>
          <a:p>
            <a:r>
              <a:rPr lang="en-IN" dirty="0"/>
              <a:t>General Steps</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1947703"/>
            <a:ext cx="4260180" cy="2782373"/>
          </a:xfrm>
        </p:spPr>
        <p:txBody>
          <a:bodyPr/>
          <a:lstStyle/>
          <a:p>
            <a:pPr marL="285750" indent="-285750">
              <a:buFont typeface="Arial" panose="020B0604020202020204" pitchFamily="34" charset="0"/>
              <a:buChar char="•"/>
            </a:pPr>
            <a:r>
              <a:rPr lang="en-US" dirty="0"/>
              <a:t>Figure out the most straightforward approach for solving a problem using recursion.</a:t>
            </a:r>
          </a:p>
          <a:p>
            <a:pPr marL="285750" indent="-285750">
              <a:buFont typeface="Arial" panose="020B0604020202020204" pitchFamily="34" charset="0"/>
              <a:buChar char="•"/>
            </a:pPr>
            <a:r>
              <a:rPr lang="en-US" dirty="0"/>
              <a:t>Now, try to optimize the recursive approach by storing the previous answers using </a:t>
            </a:r>
            <a:r>
              <a:rPr lang="en-US" dirty="0" err="1"/>
              <a:t>memoization</a:t>
            </a:r>
            <a:r>
              <a:rPr lang="en-US" dirty="0"/>
              <a:t>.</a:t>
            </a:r>
          </a:p>
          <a:p>
            <a:pPr marL="285750" indent="-285750">
              <a:buFont typeface="Arial" panose="020B0604020202020204" pitchFamily="34" charset="0"/>
              <a:buChar char="•"/>
            </a:pPr>
            <a:r>
              <a:rPr lang="en-US" dirty="0"/>
              <a:t>Finally, replace recursion by iteration using dynamic programming. (It is preferred to be done in this manner because recursion generally has an increased space complexity as compared to iteration methods due to recursion stack).</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Dynamic Programming</a:t>
            </a:r>
          </a:p>
        </p:txBody>
      </p:sp>
    </p:spTree>
    <p:extLst>
      <p:ext uri="{BB962C8B-B14F-4D97-AF65-F5344CB8AC3E}">
        <p14:creationId xmlns:p14="http://schemas.microsoft.com/office/powerpoint/2010/main" val="3983729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1250844"/>
            <a:ext cx="5117162" cy="1859909"/>
          </a:xfrm>
        </p:spPr>
        <p:txBody>
          <a:bodyPr/>
          <a:lstStyle/>
          <a:p>
            <a:r>
              <a:rPr lang="en-IN" dirty="0"/>
              <a:t>Applications of Dynamic programming</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pPr marL="285750" indent="-285750">
              <a:buFont typeface="Arial" panose="020B0604020202020204" pitchFamily="34" charset="0"/>
              <a:buChar char="•"/>
            </a:pPr>
            <a:r>
              <a:rPr lang="en-US" dirty="0"/>
              <a:t>They are often used in machine learning algorithms, for </a:t>
            </a:r>
            <a:r>
              <a:rPr lang="en-US" dirty="0" err="1"/>
              <a:t>eg</a:t>
            </a:r>
            <a:r>
              <a:rPr lang="en-US" dirty="0"/>
              <a:t> Markov decision process in reinforcement learning.</a:t>
            </a:r>
          </a:p>
          <a:p>
            <a:pPr marL="285750" indent="-285750">
              <a:buFont typeface="Arial" panose="020B0604020202020204" pitchFamily="34" charset="0"/>
              <a:buChar char="•"/>
            </a:pPr>
            <a:r>
              <a:rPr lang="en-US" dirty="0"/>
              <a:t>They are used for applications in interval scheduling</a:t>
            </a:r>
          </a:p>
          <a:p>
            <a:pPr marL="285750" indent="-285750">
              <a:buFont typeface="Arial" panose="020B0604020202020204" pitchFamily="34" charset="0"/>
              <a:buChar char="•"/>
            </a:pPr>
            <a:r>
              <a:rPr lang="en-US" dirty="0"/>
              <a:t>They are also used in various algorithmic problems and graph algorithms like Floyd </a:t>
            </a:r>
            <a:r>
              <a:rPr lang="en-US" dirty="0" err="1"/>
              <a:t>warshall’s</a:t>
            </a:r>
            <a:r>
              <a:rPr lang="en-US" dirty="0"/>
              <a:t> algorithms for the shortest path, the sum of nodes in subtree, etc. </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Dynamic Programming</a:t>
            </a:r>
          </a:p>
        </p:txBody>
      </p:sp>
    </p:spTree>
    <p:extLst>
      <p:ext uri="{BB962C8B-B14F-4D97-AF65-F5344CB8AC3E}">
        <p14:creationId xmlns:p14="http://schemas.microsoft.com/office/powerpoint/2010/main" val="321403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dirty="0"/>
              <a:t>A recursive method solves a problem by calling a copy of itself to work on a smaller problem. Each time a function calls itself with a slightly simpler version of the original problem. Recursion uses an in-built stack that stores recursive calls. Hence, the number of recursive calls must be as small as possible to avoid memory overflow. Hence make it more unapplicable for large problems.</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Dynamic Programming</a:t>
            </a:r>
          </a:p>
        </p:txBody>
      </p:sp>
    </p:spTree>
    <p:extLst>
      <p:ext uri="{BB962C8B-B14F-4D97-AF65-F5344CB8AC3E}">
        <p14:creationId xmlns:p14="http://schemas.microsoft.com/office/powerpoint/2010/main" val="2478407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altLang="zh-CN" dirty="0"/>
              <a:t>Dynamic programming have an edge over both recursive as well as greedy approach, in term of optimization, accurate and space time complexity. </a:t>
            </a:r>
          </a:p>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2" cstate="print">
            <a:extLst>
              <a:ext uri="{28A0092B-C50C-407E-A947-70E740481C1C}">
                <a14:useLocalDpi xmlns:a14="http://schemas.microsoft.com/office/drawing/2010/main"/>
              </a:ext>
            </a:extLst>
          </a:blip>
          <a:srcRect/>
          <a:stretch>
            <a:fillRect/>
          </a:stretch>
        </p:blipFill>
        <p:spPr/>
      </p:pic>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noProof="0" dirty="0"/>
              <a:t>Dynamic Programming</a:t>
            </a:r>
          </a:p>
        </p:txBody>
      </p:sp>
    </p:spTree>
    <p:extLst>
      <p:ext uri="{BB962C8B-B14F-4D97-AF65-F5344CB8AC3E}">
        <p14:creationId xmlns:p14="http://schemas.microsoft.com/office/powerpoint/2010/main" val="4157533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4455459" cy="1879791"/>
          </a:xfrm>
        </p:spPr>
        <p:txBody>
          <a:bodyPr/>
          <a:lstStyle/>
          <a:p>
            <a:r>
              <a:rPr lang="en-US" dirty="0"/>
              <a:t>Harsh Gupta</a:t>
            </a:r>
          </a:p>
          <a:p>
            <a:pPr lvl="0"/>
            <a:r>
              <a:rPr lang="en-US" dirty="0"/>
              <a:t>harshgupta30022001@gmail.com</a:t>
            </a:r>
          </a:p>
          <a:p>
            <a:pPr lvl="0"/>
            <a:r>
              <a:rPr lang="en-US" dirty="0"/>
              <a:t>https://www.linkedin.com/in/harsh-gupta-b98261178</a:t>
            </a:r>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Index</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Problem</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Solution</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Dynamic </a:t>
            </a:r>
          </a:p>
          <a:p>
            <a:r>
              <a:rPr lang="en-US" dirty="0"/>
              <a:t>programming</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a:t>Summary</a:t>
            </a:r>
            <a:endParaRPr lang="en-US" dirty="0"/>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dirty="0"/>
              <a:t>Dynamic Programming</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dirty="0"/>
              <a:t>A recursive method solves a problem by calling a copy of itself to work on a smaller problem. Each time a function calls itself with a slightly simpler version of the original problem. Recursion uses an in-built stack that stores recursive calls. Hence, the number of recursive calls must be as small as possible to avoid memory overflow. Hence make it more unapplicable for large problems.</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Dynamic Programming</a:t>
            </a: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Problems</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pPr marL="285750" indent="-285750">
              <a:buFont typeface="Arial" panose="020B0604020202020204" pitchFamily="34" charset="0"/>
              <a:buChar char="•"/>
            </a:pPr>
            <a:r>
              <a:rPr lang="en-US" dirty="0"/>
              <a:t>We can observe that there are repeating recursive calls made over the entire program.</a:t>
            </a:r>
          </a:p>
          <a:p>
            <a:pPr marL="285750" indent="-285750">
              <a:buFont typeface="Arial" panose="020B0604020202020204" pitchFamily="34" charset="0"/>
              <a:buChar char="•"/>
            </a:pPr>
            <a:r>
              <a:rPr lang="en-US" dirty="0"/>
              <a:t> Recursion uses an in-built stack that stores recursive calls.</a:t>
            </a:r>
          </a:p>
          <a:p>
            <a:pPr marL="285750" indent="-285750">
              <a:buFont typeface="Arial" panose="020B0604020202020204" pitchFamily="34" charset="0"/>
              <a:buChar char="•"/>
            </a:pPr>
            <a:r>
              <a:rPr lang="en-US" dirty="0"/>
              <a:t>Increase in time complexity.</a:t>
            </a:r>
          </a:p>
          <a:p>
            <a:pPr marL="285750" indent="-285750">
              <a:buFont typeface="Arial" panose="020B0604020202020204" pitchFamily="34" charset="0"/>
              <a:buChar char="•"/>
            </a:pPr>
            <a:r>
              <a:rPr lang="en-US" dirty="0"/>
              <a:t>Repetitive solving of sub problems which solved earlier.</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Dynamic Programming</a:t>
            </a:r>
          </a:p>
        </p:txBody>
      </p:sp>
    </p:spTree>
    <p:extLst>
      <p:ext uri="{BB962C8B-B14F-4D97-AF65-F5344CB8AC3E}">
        <p14:creationId xmlns:p14="http://schemas.microsoft.com/office/powerpoint/2010/main" val="364939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Solution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dirty="0"/>
              <a:t>A recursive method solves a problem by calling a copy of itself to work on a smaller problem. Each time a function calls itself with a slightly simpler version of the original problem. This smaller problems must be stored at the time of solving as to save time as well as increasing the speed and performance of program.</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Dynamic Programming</a:t>
            </a:r>
          </a:p>
        </p:txBody>
      </p:sp>
    </p:spTree>
    <p:extLst>
      <p:ext uri="{BB962C8B-B14F-4D97-AF65-F5344CB8AC3E}">
        <p14:creationId xmlns:p14="http://schemas.microsoft.com/office/powerpoint/2010/main" val="315068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IN" dirty="0"/>
              <a:t>What is Dynamic Programming?</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dirty="0"/>
              <a:t>Dynamic Programming is a programming paradigm, where the idea is to memorize the already computed values instead of calculating them again and again in the recursive calls. This optimization can reduce our running time significantly and sometimes reduce it from exponential-time complexities to polynomial time.</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Dynamic Programming</a:t>
            </a:r>
          </a:p>
        </p:txBody>
      </p:sp>
    </p:spTree>
    <p:extLst>
      <p:ext uri="{BB962C8B-B14F-4D97-AF65-F5344CB8AC3E}">
        <p14:creationId xmlns:p14="http://schemas.microsoft.com/office/powerpoint/2010/main" val="172391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Dynamic vs greedy approach</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pPr marL="285750" indent="-285750">
              <a:buFont typeface="Arial" panose="020B0604020202020204" pitchFamily="34" charset="0"/>
              <a:buChar char="•"/>
            </a:pPr>
            <a:r>
              <a:rPr lang="en-US" b="0" i="0" dirty="0">
                <a:solidFill>
                  <a:srgbClr val="FFFFFF"/>
                </a:solidFill>
                <a:effectLst/>
                <a:latin typeface="urw-din"/>
              </a:rPr>
              <a:t>In a greedy Algorithm, we make whatever choice seems best at the moment in the hope that it will lead to global optimal solution.</a:t>
            </a:r>
          </a:p>
          <a:p>
            <a:pPr marL="285750" indent="-285750">
              <a:buFont typeface="Arial" panose="020B0604020202020204" pitchFamily="34" charset="0"/>
              <a:buChar char="•"/>
            </a:pPr>
            <a:r>
              <a:rPr lang="en-US" b="0" i="0" dirty="0">
                <a:solidFill>
                  <a:srgbClr val="FFFFFF"/>
                </a:solidFill>
                <a:effectLst/>
                <a:latin typeface="urw-din"/>
              </a:rPr>
              <a:t>In Dynamic Programming we make decision at each step considering current problem and solution to previously solved sub problem to calculate optimal solution .</a:t>
            </a:r>
            <a:endParaRPr lang="en-US" dirty="0"/>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Dynamic Programming</a:t>
            </a:r>
          </a:p>
        </p:txBody>
      </p:sp>
    </p:spTree>
    <p:extLst>
      <p:ext uri="{BB962C8B-B14F-4D97-AF65-F5344CB8AC3E}">
        <p14:creationId xmlns:p14="http://schemas.microsoft.com/office/powerpoint/2010/main" val="229331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Types of Dynamic  </a:t>
            </a:r>
            <a:br>
              <a:rPr lang="en-US" altLang="zh-CN" dirty="0"/>
            </a:br>
            <a:r>
              <a:rPr lang="en-US" altLang="zh-CN" dirty="0"/>
              <a:t>Programming</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pPr marL="285750" indent="-285750">
              <a:buFont typeface="Arial" panose="020B0604020202020204" pitchFamily="34" charset="0"/>
              <a:buChar char="•"/>
            </a:pPr>
            <a:r>
              <a:rPr lang="en-US" dirty="0"/>
              <a:t>Top down approach(memorization)</a:t>
            </a:r>
          </a:p>
          <a:p>
            <a:pPr marL="285750" indent="-285750">
              <a:buFont typeface="Arial" panose="020B0604020202020204" pitchFamily="34" charset="0"/>
              <a:buChar char="•"/>
            </a:pPr>
            <a:r>
              <a:rPr lang="en-US" dirty="0"/>
              <a:t>Bottom up approach</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Dynamic Programming</a:t>
            </a:r>
          </a:p>
        </p:txBody>
      </p:sp>
    </p:spTree>
    <p:extLst>
      <p:ext uri="{BB962C8B-B14F-4D97-AF65-F5344CB8AC3E}">
        <p14:creationId xmlns:p14="http://schemas.microsoft.com/office/powerpoint/2010/main" val="344495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pPr marL="285750" indent="-285750">
              <a:buFont typeface="Arial" panose="020B0604020202020204" pitchFamily="34" charset="0"/>
              <a:buChar char="•"/>
            </a:pPr>
            <a:r>
              <a:rPr lang="en-US" sz="3200" dirty="0"/>
              <a:t>Top down approach(memorization)</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dirty="0" err="1"/>
              <a:t>Memoization</a:t>
            </a:r>
            <a:r>
              <a:rPr lang="en-US" dirty="0"/>
              <a:t> is a top-down approach, where we save the answers to recursive calls so that they can be used to calculate future answers when the same recursive calls are to be evaluated and improve the time complexity to a greater extent.</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noProof="0" dirty="0"/>
              <a:t>Dynamic Programming</a:t>
            </a:r>
          </a:p>
        </p:txBody>
      </p:sp>
    </p:spTree>
    <p:extLst>
      <p:ext uri="{BB962C8B-B14F-4D97-AF65-F5344CB8AC3E}">
        <p14:creationId xmlns:p14="http://schemas.microsoft.com/office/powerpoint/2010/main" val="4040922924"/>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19EC099-CA80-4E7D-B4BF-2970B26F4E5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168</TotalTime>
  <Words>878</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等线</vt:lpstr>
      <vt:lpstr>Abadi</vt:lpstr>
      <vt:lpstr>Arial</vt:lpstr>
      <vt:lpstr>Calibri</vt:lpstr>
      <vt:lpstr>Posterama Text Black</vt:lpstr>
      <vt:lpstr>Posterama Text SemiBold</vt:lpstr>
      <vt:lpstr>urw-din</vt:lpstr>
      <vt:lpstr>Office 主题​​</vt:lpstr>
      <vt:lpstr>Dynamic Programming</vt:lpstr>
      <vt:lpstr>Index</vt:lpstr>
      <vt:lpstr>Introduction</vt:lpstr>
      <vt:lpstr>Problems</vt:lpstr>
      <vt:lpstr>Solution</vt:lpstr>
      <vt:lpstr>What is Dynamic Programming?</vt:lpstr>
      <vt:lpstr>Dynamic vs greedy approach</vt:lpstr>
      <vt:lpstr>Types of Dynamic   Programming</vt:lpstr>
      <vt:lpstr>Top down approach(memorization)</vt:lpstr>
      <vt:lpstr>Fibonacci</vt:lpstr>
      <vt:lpstr>Bottom up approach</vt:lpstr>
      <vt:lpstr>Fibonacci</vt:lpstr>
      <vt:lpstr>General Steps</vt:lpstr>
      <vt:lpstr>Applications of Dynamic programming</vt:lpstr>
      <vt:lpstr>Introduction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Harsh Gupta</dc:creator>
  <cp:lastModifiedBy>Harsh Gupta</cp:lastModifiedBy>
  <cp:revision>7</cp:revision>
  <dcterms:created xsi:type="dcterms:W3CDTF">2022-12-22T15:32:09Z</dcterms:created>
  <dcterms:modified xsi:type="dcterms:W3CDTF">2022-12-23T07:57:06Z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