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67" r:id="rId7"/>
    <p:sldId id="276" r:id="rId8"/>
    <p:sldId id="257" r:id="rId9"/>
    <p:sldId id="275" r:id="rId10"/>
    <p:sldId id="259" r:id="rId11"/>
    <p:sldId id="269" r:id="rId12"/>
    <p:sldId id="268" r:id="rId13"/>
    <p:sldId id="264" r:id="rId14"/>
    <p:sldId id="270" r:id="rId15"/>
    <p:sldId id="271" r:id="rId16"/>
    <p:sldId id="272" r:id="rId17"/>
    <p:sldId id="273" r:id="rId18"/>
    <p:sldId id="274" r:id="rId19"/>
    <p:sldId id="261" r:id="rId20"/>
    <p:sldId id="26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291" autoAdjust="0"/>
  </p:normalViewPr>
  <p:slideViewPr>
    <p:cSldViewPr snapToGrid="0" showGuides="1">
      <p:cViewPr varScale="1">
        <p:scale>
          <a:sx n="80" d="100"/>
          <a:sy n="80" d="100"/>
        </p:scale>
        <p:origin x="82" y="19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24.05.2019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24.05.2019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7" y="66925"/>
            <a:ext cx="4800600" cy="3017520"/>
          </a:xfrm>
        </p:spPr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Portal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337" y="3773555"/>
            <a:ext cx="3034603" cy="718058"/>
          </a:xfrm>
        </p:spPr>
        <p:txBody>
          <a:bodyPr/>
          <a:lstStyle/>
          <a:p>
            <a:r>
              <a:rPr lang="en-US" sz="2600" b="1" dirty="0"/>
              <a:t>The Focus is You.</a:t>
            </a:r>
            <a:endParaRPr lang="ru-RU" sz="2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337" y="5498320"/>
            <a:ext cx="4367531" cy="860755"/>
          </a:xfrm>
        </p:spPr>
        <p:txBody>
          <a:bodyPr/>
          <a:lstStyle/>
          <a:p>
            <a:r>
              <a:rPr lang="en-US" sz="2000" dirty="0"/>
              <a:t>- Shikha Agarwal</a:t>
            </a:r>
          </a:p>
          <a:p>
            <a:r>
              <a:rPr lang="en-US" sz="2000" dirty="0"/>
              <a:t>- Monika </a:t>
            </a:r>
            <a:r>
              <a:rPr lang="en-US" sz="2000" dirty="0" err="1"/>
              <a:t>Bachani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337" y="5091259"/>
            <a:ext cx="4367531" cy="324417"/>
          </a:xfrm>
        </p:spPr>
        <p:txBody>
          <a:bodyPr/>
          <a:lstStyle/>
          <a:p>
            <a:r>
              <a:rPr lang="en-US" dirty="0"/>
              <a:t>- Harsh Gupta</a:t>
            </a:r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BF6BAED-29EB-4DC7-AE40-1DD1A40522C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6992" t="-986" r="5253"/>
          <a:stretch/>
        </p:blipFill>
        <p:spPr>
          <a:xfrm>
            <a:off x="1882066" y="0"/>
            <a:ext cx="10306759" cy="6858000"/>
          </a:xfr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50"/>
                            </p:stCondLst>
                            <p:childTnLst>
                              <p:par>
                                <p:cTn id="3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50"/>
                            </p:stCondLst>
                            <p:childTnLst>
                              <p:par>
                                <p:cTn id="4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50"/>
                            </p:stCondLst>
                            <p:childTnLst>
                              <p:par>
                                <p:cTn id="49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2A0BDC-AB01-49DE-95D8-C8FA3BCA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7620"/>
            <a:ext cx="9095672" cy="68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Public Posts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5056082" cy="617095"/>
          </a:xfrm>
        </p:spPr>
        <p:txBody>
          <a:bodyPr>
            <a:normAutofit/>
          </a:bodyPr>
          <a:lstStyle/>
          <a:p>
            <a:r>
              <a:rPr lang="en-US" sz="2000" b="1" dirty="0"/>
              <a:t>A Document Exchange Platform</a:t>
            </a:r>
            <a:endParaRPr lang="ru-RU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2779853"/>
            <a:ext cx="5056082" cy="30971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This module allows one to share any documents with others and also can view the documents shared by others.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One can upload any documents and can make it public.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Features :-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Displays documents in </a:t>
            </a:r>
            <a:r>
              <a:rPr lang="en-US" sz="1600" dirty="0"/>
              <a:t>reverse chronological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order.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Shows the number of views/downloads.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Assign unique names to documents to avoid clashing.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8A64398-9D97-4BD0-B7C4-F7DBCA9E333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7396" t="-1904" r="3997" b="-3195"/>
          <a:stretch/>
        </p:blipFill>
        <p:spPr>
          <a:xfrm>
            <a:off x="100484" y="361742"/>
            <a:ext cx="6631912" cy="6005756"/>
          </a:xfrm>
        </p:spPr>
      </p:pic>
    </p:spTree>
    <p:extLst>
      <p:ext uri="{BB962C8B-B14F-4D97-AF65-F5344CB8AC3E}">
        <p14:creationId xmlns:p14="http://schemas.microsoft.com/office/powerpoint/2010/main" val="42235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8AB04-4190-4171-80A0-5271A5AF3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22860"/>
            <a:ext cx="8923020" cy="68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9127" y="722554"/>
            <a:ext cx="6159428" cy="1134313"/>
          </a:xfrm>
        </p:spPr>
        <p:txBody>
          <a:bodyPr>
            <a:normAutofit/>
          </a:bodyPr>
          <a:lstStyle/>
          <a:p>
            <a:r>
              <a:rPr lang="en-US" sz="4800" dirty="0"/>
              <a:t>Email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4BD4B59-103B-4C11-814F-8E600D6619E7}"/>
              </a:ext>
            </a:extLst>
          </p:cNvPr>
          <p:cNvSpPr txBox="1">
            <a:spLocks/>
          </p:cNvSpPr>
          <p:nvPr/>
        </p:nvSpPr>
        <p:spPr>
          <a:xfrm>
            <a:off x="0" y="2518876"/>
            <a:ext cx="4793064" cy="3483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 email system that allows one to send or receive emails from registered members.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You can COMPOSE , READ, DELETE the emails.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Features :-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COMPOSE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a email</a:t>
            </a:r>
            <a:endParaRPr lang="en-US" sz="1800" dirty="0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INBOX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for reading the received emails.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SENT MAIL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for viewing the mail sent.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TRASH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the unwanted emails.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Displays the Photo, Name, Email, Date, Time, Semester, Department of the sender/receiver.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12" name="Picture Placeholder 8">
            <a:extLst>
              <a:ext uri="{FF2B5EF4-FFF2-40B4-BE49-F238E27FC236}">
                <a16:creationId xmlns:a16="http://schemas.microsoft.com/office/drawing/2014/main" id="{666DA894-AAC7-4015-8958-7288E33A4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7" t="312" r="2659" b="469"/>
          <a:stretch/>
        </p:blipFill>
        <p:spPr>
          <a:xfrm>
            <a:off x="4662436" y="221064"/>
            <a:ext cx="7352422" cy="6380703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2AE8F-6EEF-4499-8D1F-8E44D09F11FB}"/>
              </a:ext>
            </a:extLst>
          </p:cNvPr>
          <p:cNvSpPr txBox="1">
            <a:spLocks/>
          </p:cNvSpPr>
          <p:nvPr/>
        </p:nvSpPr>
        <p:spPr>
          <a:xfrm>
            <a:off x="177143" y="2141031"/>
            <a:ext cx="5056082" cy="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 Gmail-like Email System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64135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38FEFC-9BFA-48E1-BE74-59049E1D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90" y="0"/>
            <a:ext cx="8865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EC49E-3C85-4A64-AC44-4A0AA6F3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99" y="162199"/>
            <a:ext cx="9164063" cy="65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90346" y="343406"/>
            <a:ext cx="10439816" cy="1291212"/>
          </a:xfrm>
        </p:spPr>
        <p:txBody>
          <a:bodyPr>
            <a:normAutofit/>
          </a:bodyPr>
          <a:lstStyle/>
          <a:p>
            <a:r>
              <a:rPr lang="en-US" sz="4000" dirty="0"/>
              <a:t>Technical Description</a:t>
            </a:r>
            <a:endParaRPr lang="ru-RU" sz="40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2E2024E-1AE9-4269-971B-83D461899B5E}"/>
              </a:ext>
            </a:extLst>
          </p:cNvPr>
          <p:cNvSpPr txBox="1">
            <a:spLocks/>
          </p:cNvSpPr>
          <p:nvPr/>
        </p:nvSpPr>
        <p:spPr>
          <a:xfrm>
            <a:off x="177143" y="2141031"/>
            <a:ext cx="5056082" cy="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Hardware Requirements</a:t>
            </a:r>
            <a:endParaRPr lang="ru-RU" sz="2400" b="1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AC46BD7-27E5-4594-B607-29CC9F56F8CD}"/>
              </a:ext>
            </a:extLst>
          </p:cNvPr>
          <p:cNvSpPr txBox="1">
            <a:spLocks/>
          </p:cNvSpPr>
          <p:nvPr/>
        </p:nvSpPr>
        <p:spPr>
          <a:xfrm>
            <a:off x="177143" y="4099875"/>
            <a:ext cx="5056082" cy="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Technology Used</a:t>
            </a:r>
            <a:endParaRPr lang="ru-RU" sz="2400" b="1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434C97D-6C52-4741-8497-1E984D683023}"/>
              </a:ext>
            </a:extLst>
          </p:cNvPr>
          <p:cNvSpPr txBox="1">
            <a:spLocks/>
          </p:cNvSpPr>
          <p:nvPr/>
        </p:nvSpPr>
        <p:spPr>
          <a:xfrm>
            <a:off x="622997" y="2659673"/>
            <a:ext cx="4610228" cy="14402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Pentium or later processor.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Minimum 512MB of RAM.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Best Compatible with GOOGLE CHROME.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A58668-CDDB-450F-98B9-58DD45829605}"/>
              </a:ext>
            </a:extLst>
          </p:cNvPr>
          <p:cNvSpPr txBox="1">
            <a:spLocks/>
          </p:cNvSpPr>
          <p:nvPr/>
        </p:nvSpPr>
        <p:spPr>
          <a:xfrm>
            <a:off x="622997" y="4720611"/>
            <a:ext cx="5056082" cy="1646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ASP . NET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ADO . NET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MS ACCESS Database.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ODBC Data Source.</a:t>
            </a:r>
            <a:endParaRPr lang="en-US" sz="1800" dirty="0"/>
          </a:p>
        </p:txBody>
      </p:sp>
      <p:pic>
        <p:nvPicPr>
          <p:cNvPr id="1026" name="Picture 2" descr="Image result for asp.net logo png">
            <a:extLst>
              <a:ext uri="{FF2B5EF4-FFF2-40B4-BE49-F238E27FC236}">
                <a16:creationId xmlns:a16="http://schemas.microsoft.com/office/drawing/2014/main" id="{5425AC3C-92CC-43BB-A066-AEB44EFAF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44149"/>
            <a:ext cx="4505011" cy="35967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95000"/>
              </a:schemeClr>
            </a:outerShdw>
            <a:reflection stA="3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s access logo png">
            <a:extLst>
              <a:ext uri="{FF2B5EF4-FFF2-40B4-BE49-F238E27FC236}">
                <a16:creationId xmlns:a16="http://schemas.microsoft.com/office/drawing/2014/main" id="{C8D88DE9-C997-4A5C-8D08-27001F9F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0000"/>
                    </a14:imgEffect>
                    <a14:imgEffect>
                      <a14:brightnessContrast bright="-26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804" y="171554"/>
            <a:ext cx="1490158" cy="1463064"/>
          </a:xfrm>
          <a:prstGeom prst="rect">
            <a:avLst/>
          </a:prstGeom>
          <a:noFill/>
          <a:effectLst>
            <a:outerShdw dist="50800" dir="5400000" algn="ctr" rotWithShape="0">
              <a:schemeClr val="bg1"/>
            </a:outerShdw>
            <a:reflection stA="19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094" y="698058"/>
            <a:ext cx="4183939" cy="2281355"/>
          </a:xfrm>
        </p:spPr>
        <p:txBody>
          <a:bodyPr/>
          <a:lstStyle/>
          <a:p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YOU!</a:t>
            </a:r>
            <a:endParaRPr lang="ru-RU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5262" y="3737007"/>
            <a:ext cx="3135771" cy="2503019"/>
          </a:xfrm>
        </p:spPr>
        <p:txBody>
          <a:bodyPr/>
          <a:lstStyle/>
          <a:p>
            <a:r>
              <a:rPr lang="en-US" dirty="0"/>
              <a:t>Developed By </a:t>
            </a:r>
          </a:p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Harsh Gupta</a:t>
            </a:r>
          </a:p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Shikha Agarwal</a:t>
            </a:r>
          </a:p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Monika </a:t>
            </a:r>
            <a:r>
              <a:rPr lang="en-US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Bachani</a:t>
            </a:r>
            <a:endParaRPr lang="ru-RU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4DF82A3-15D0-4EAB-9533-FFC55F57416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5253" r="5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861134"/>
            <a:ext cx="5350721" cy="95425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Introduction</a:t>
            </a:r>
            <a:endParaRPr lang="ru-RU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8117" y="2616910"/>
            <a:ext cx="2324275" cy="746548"/>
          </a:xfrm>
        </p:spPr>
        <p:txBody>
          <a:bodyPr>
            <a:noAutofit/>
          </a:bodyPr>
          <a:lstStyle/>
          <a:p>
            <a:r>
              <a:rPr lang="en-US" sz="1600" dirty="0"/>
              <a:t>About Project</a:t>
            </a:r>
          </a:p>
          <a:p>
            <a:r>
              <a:rPr lang="en-US" sz="1600" dirty="0"/>
              <a:t>Features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21FAC7C-14AB-46E8-AA2E-342936B5A64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-1492" t="7965" r="44194" b="4785"/>
          <a:stretch/>
        </p:blipFill>
        <p:spPr>
          <a:xfrm>
            <a:off x="5519738" y="241160"/>
            <a:ext cx="6103621" cy="6616840"/>
          </a:xfrm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5A3EBAD-2AB3-4146-98B5-BEF136675C13}"/>
              </a:ext>
            </a:extLst>
          </p:cNvPr>
          <p:cNvSpPr txBox="1">
            <a:spLocks/>
          </p:cNvSpPr>
          <p:nvPr/>
        </p:nvSpPr>
        <p:spPr>
          <a:xfrm>
            <a:off x="730545" y="4981263"/>
            <a:ext cx="3189923" cy="451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Technical Description</a:t>
            </a:r>
            <a:endParaRPr lang="ru-RU" sz="2400" b="1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A7EA16F-09C2-41D1-AEE4-8414B1536835}"/>
              </a:ext>
            </a:extLst>
          </p:cNvPr>
          <p:cNvSpPr txBox="1">
            <a:spLocks/>
          </p:cNvSpPr>
          <p:nvPr/>
        </p:nvSpPr>
        <p:spPr>
          <a:xfrm>
            <a:off x="1058117" y="5341809"/>
            <a:ext cx="2901324" cy="74904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Hardware Requirements</a:t>
            </a:r>
          </a:p>
          <a:p>
            <a:r>
              <a:rPr lang="en-US" sz="1600" dirty="0"/>
              <a:t>Technology Used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BAB0492-61D4-48B1-867A-5AA5E48B1FA3}"/>
              </a:ext>
            </a:extLst>
          </p:cNvPr>
          <p:cNvSpPr txBox="1">
            <a:spLocks/>
          </p:cNvSpPr>
          <p:nvPr/>
        </p:nvSpPr>
        <p:spPr>
          <a:xfrm>
            <a:off x="730545" y="3283635"/>
            <a:ext cx="4421856" cy="42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Project Modules</a:t>
            </a:r>
          </a:p>
          <a:p>
            <a:endParaRPr lang="ru-RU" sz="2400" b="1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5DE18D7B-3B5E-45CE-998E-1A5F623A93F5}"/>
              </a:ext>
            </a:extLst>
          </p:cNvPr>
          <p:cNvSpPr txBox="1">
            <a:spLocks/>
          </p:cNvSpPr>
          <p:nvPr/>
        </p:nvSpPr>
        <p:spPr>
          <a:xfrm>
            <a:off x="1045777" y="3706081"/>
            <a:ext cx="2874691" cy="122328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Attendance Management</a:t>
            </a:r>
          </a:p>
          <a:p>
            <a:r>
              <a:rPr lang="en-US" sz="1600" dirty="0"/>
              <a:t>Result Management</a:t>
            </a:r>
          </a:p>
          <a:p>
            <a:r>
              <a:rPr lang="en-US" sz="1600" dirty="0"/>
              <a:t>Public Posts</a:t>
            </a:r>
          </a:p>
          <a:p>
            <a:r>
              <a:rPr lang="en-US" sz="1600" dirty="0"/>
              <a:t>Email System</a:t>
            </a:r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" grpId="0" build="p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9127" y="722554"/>
            <a:ext cx="6159428" cy="1134313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259127" y="2221992"/>
            <a:ext cx="10855715" cy="43297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The Student’s Portal is an informative portal for the students that allows students or their parents to get the information about the student activities and performance in the college. </a:t>
            </a:r>
          </a:p>
          <a:p>
            <a:pPr>
              <a:lnSpc>
                <a:spcPct val="10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The student portal allows one to view –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Student’s Attendance (An Attendance Management System)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Student’s Results (A Result Management System)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eorgia" panose="02040502050405020303" pitchFamily="18" charset="0"/>
              </a:rPr>
              <a:t>Apart from this, it also has some additional features that can make student’s task much easier such as :-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Public Posts (A platform where documents can be exchanged)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Email System (Allows one to send college related emails)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1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9127" y="722554"/>
            <a:ext cx="6159428" cy="1134313"/>
          </a:xfrm>
        </p:spPr>
        <p:txBody>
          <a:bodyPr>
            <a:normAutofit/>
          </a:bodyPr>
          <a:lstStyle/>
          <a:p>
            <a:r>
              <a:rPr lang="en-US" dirty="0"/>
              <a:t>Key Features -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259127" y="2221992"/>
            <a:ext cx="10855715" cy="4329728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Attendance Management System.</a:t>
            </a:r>
          </a:p>
          <a:p>
            <a:pPr marL="10287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platform that can manage the attendance of the students online.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FF00"/>
                </a:solidFill>
                <a:latin typeface="Georgia" panose="02040502050405020303" pitchFamily="18" charset="0"/>
              </a:rPr>
              <a:t>Result Management System.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platform that allows one to view the results.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Sharing Platform.</a:t>
            </a:r>
          </a:p>
          <a:p>
            <a:pPr marL="10287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common document exchange platform.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FF00"/>
                </a:solidFill>
                <a:latin typeface="Georgia" panose="02040502050405020303" pitchFamily="18" charset="0"/>
              </a:rPr>
              <a:t>Email System.</a:t>
            </a:r>
          </a:p>
          <a:p>
            <a:pPr marL="10287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 GMAIL-like email system.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bg2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9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5" y="723493"/>
            <a:ext cx="5894773" cy="1096819"/>
          </a:xfrm>
        </p:spPr>
        <p:txBody>
          <a:bodyPr>
            <a:normAutofit/>
          </a:bodyPr>
          <a:lstStyle/>
          <a:p>
            <a:r>
              <a:rPr lang="en-US" sz="4800" dirty="0"/>
              <a:t>Login Panel</a:t>
            </a:r>
            <a:endParaRPr lang="ru-RU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355" y="2081049"/>
            <a:ext cx="4411226" cy="501378"/>
          </a:xfrm>
        </p:spPr>
        <p:txBody>
          <a:bodyPr/>
          <a:lstStyle/>
          <a:p>
            <a:r>
              <a:rPr lang="en-US" sz="2000" b="1" dirty="0"/>
              <a:t>A Login and Registration Panel</a:t>
            </a:r>
          </a:p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DF2048DE-4193-48F1-B671-BC61D516B4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283" t="-2222" r="24902" b="18453"/>
          <a:stretch/>
        </p:blipFill>
        <p:spPr>
          <a:xfrm>
            <a:off x="65315" y="321547"/>
            <a:ext cx="12061370" cy="6373369"/>
          </a:xfrm>
        </p:spPr>
      </p:pic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A459500-FEE1-4866-830C-5827ABD25518}"/>
              </a:ext>
            </a:extLst>
          </p:cNvPr>
          <p:cNvSpPr txBox="1">
            <a:spLocks/>
          </p:cNvSpPr>
          <p:nvPr/>
        </p:nvSpPr>
        <p:spPr>
          <a:xfrm>
            <a:off x="419345" y="2572379"/>
            <a:ext cx="5056082" cy="11691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It gives the Login panel for both STUDENT and ADMIN.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Registration panel for students.</a:t>
            </a:r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E90D3-0935-4E96-8AF1-F5419C60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11430"/>
            <a:ext cx="966216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206" y="844062"/>
            <a:ext cx="5056083" cy="984716"/>
          </a:xfrm>
        </p:spPr>
        <p:txBody>
          <a:bodyPr>
            <a:noAutofit/>
          </a:bodyPr>
          <a:lstStyle/>
          <a:p>
            <a:r>
              <a:rPr lang="en-US" sz="4800" dirty="0"/>
              <a:t>Attendance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5056082" cy="617095"/>
          </a:xfrm>
        </p:spPr>
        <p:txBody>
          <a:bodyPr>
            <a:normAutofit/>
          </a:bodyPr>
          <a:lstStyle/>
          <a:p>
            <a:r>
              <a:rPr lang="en-US" sz="1800" b="1" dirty="0"/>
              <a:t>A Dynamic Attendance Management System</a:t>
            </a:r>
            <a:endParaRPr lang="ru-RU" sz="1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29386" y="2669321"/>
            <a:ext cx="5056082" cy="3097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This module allows one to get the complete attendance details of the student.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It shows the month-wise attendance of each and every subjects of a particular semester.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Features :-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Red-Alert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for low attendance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Fetches Semester-Wise attendance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Displays month-wise attendance for each subject.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Completely Dynamic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A36EBCB-7E1F-4D55-9980-6445F802FFF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6618" t="-1236" r="1787" b="-1383"/>
          <a:stretch/>
        </p:blipFill>
        <p:spPr>
          <a:xfrm>
            <a:off x="106532" y="486064"/>
            <a:ext cx="6684885" cy="5832629"/>
          </a:xfrm>
        </p:spPr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A7D57-21AD-4F89-B4C0-4B798E46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40" y="15240"/>
            <a:ext cx="888492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59127" y="722554"/>
            <a:ext cx="6159428" cy="1134313"/>
          </a:xfrm>
        </p:spPr>
        <p:txBody>
          <a:bodyPr>
            <a:normAutofit/>
          </a:bodyPr>
          <a:lstStyle/>
          <a:p>
            <a:r>
              <a:rPr lang="en-US" sz="4800" dirty="0"/>
              <a:t>Results </a:t>
            </a:r>
            <a:endParaRPr lang="ru-RU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4BD4B59-103B-4C11-814F-8E600D6619E7}"/>
              </a:ext>
            </a:extLst>
          </p:cNvPr>
          <p:cNvSpPr txBox="1">
            <a:spLocks/>
          </p:cNvSpPr>
          <p:nvPr/>
        </p:nvSpPr>
        <p:spPr>
          <a:xfrm>
            <a:off x="56110" y="2651950"/>
            <a:ext cx="4793064" cy="3483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This module allows one to get the examination results of the student.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It displays the obtained marks, total marks, percentage, and the status of the result.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Features :-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Red-Alert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for low result.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FF00"/>
                </a:solidFill>
              </a:rPr>
              <a:t>Display the List of TOP 5 RANKERS.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Fetches result semester wise.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Displays the Pass and Fail status based on total percentage.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Completely Dynamic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12" name="Picture Placeholder 8">
            <a:extLst>
              <a:ext uri="{FF2B5EF4-FFF2-40B4-BE49-F238E27FC236}">
                <a16:creationId xmlns:a16="http://schemas.microsoft.com/office/drawing/2014/main" id="{666DA894-AAC7-4015-8958-7288E33A4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t="-3706" r="5042" b="1749"/>
          <a:stretch/>
        </p:blipFill>
        <p:spPr>
          <a:xfrm>
            <a:off x="4883500" y="219159"/>
            <a:ext cx="7131357" cy="6473043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2AE8F-6EEF-4499-8D1F-8E44D09F11FB}"/>
              </a:ext>
            </a:extLst>
          </p:cNvPr>
          <p:cNvSpPr txBox="1">
            <a:spLocks/>
          </p:cNvSpPr>
          <p:nvPr/>
        </p:nvSpPr>
        <p:spPr>
          <a:xfrm>
            <a:off x="43273" y="2128912"/>
            <a:ext cx="5056082" cy="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 Dynamic Result Management System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1745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infopath/2007/PartnerControls"/>
    <ds:schemaRef ds:uri="fb0879af-3eba-417a-a55a-ffe6dcd6ca77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530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Lucida Grande</vt:lpstr>
      <vt:lpstr>Verdana</vt:lpstr>
      <vt:lpstr>Wingdings</vt:lpstr>
      <vt:lpstr>Office Theme</vt:lpstr>
      <vt:lpstr>Student  Portal</vt:lpstr>
      <vt:lpstr>Table Of Contents</vt:lpstr>
      <vt:lpstr>Introduction </vt:lpstr>
      <vt:lpstr>Key Features -</vt:lpstr>
      <vt:lpstr>Login Panel</vt:lpstr>
      <vt:lpstr>PowerPoint Presentation</vt:lpstr>
      <vt:lpstr>Attendance</vt:lpstr>
      <vt:lpstr>PowerPoint Presentation</vt:lpstr>
      <vt:lpstr>Results </vt:lpstr>
      <vt:lpstr>PowerPoint Presentation</vt:lpstr>
      <vt:lpstr>Public Posts</vt:lpstr>
      <vt:lpstr>PowerPoint Presentation</vt:lpstr>
      <vt:lpstr>Email  </vt:lpstr>
      <vt:lpstr>PowerPoint Presentation</vt:lpstr>
      <vt:lpstr>PowerPoint Presentation</vt:lpstr>
      <vt:lpstr>Technical Description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2019-05-24T03:59:45Z</dcterms:created>
  <dcterms:modified xsi:type="dcterms:W3CDTF">2019-05-24T10:03:17Z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