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1" r:id="rId2"/>
    <p:sldId id="262" r:id="rId3"/>
    <p:sldId id="263" r:id="rId4"/>
    <p:sldId id="264" r:id="rId5"/>
    <p:sldId id="256" r:id="rId6"/>
    <p:sldId id="257" r:id="rId7"/>
    <p:sldId id="258" r:id="rId8"/>
    <p:sldId id="260" r:id="rId9"/>
    <p:sldId id="261" r:id="rId10"/>
    <p:sldId id="270" r:id="rId11"/>
    <p:sldId id="266" r:id="rId12"/>
    <p:sldId id="267" r:id="rId13"/>
    <p:sldId id="268" r:id="rId14"/>
    <p:sldId id="269" r:id="rId15"/>
    <p:sldId id="265"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B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5063DB-11D6-4C02-92CF-AE656E49E38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8B4A9F65-7CEC-42E8-8788-B06512CACA75}">
      <dgm:prSet phldrT="[Text]"/>
      <dgm:spPr/>
      <dgm:t>
        <a:bodyPr/>
        <a:lstStyle/>
        <a:p>
          <a:r>
            <a:rPr lang="en-IN" dirty="0"/>
            <a:t>Year Wise Loan Amount</a:t>
          </a:r>
        </a:p>
      </dgm:t>
    </dgm:pt>
    <dgm:pt modelId="{B81CCABE-960D-4B9F-BB07-116A24BD3434}" type="parTrans" cxnId="{72563F12-C8BE-4263-8A53-437945BBE69F}">
      <dgm:prSet/>
      <dgm:spPr/>
      <dgm:t>
        <a:bodyPr/>
        <a:lstStyle/>
        <a:p>
          <a:endParaRPr lang="en-IN"/>
        </a:p>
      </dgm:t>
    </dgm:pt>
    <dgm:pt modelId="{2425E929-2B59-4BA3-B923-BB7AB9424085}" type="sibTrans" cxnId="{72563F12-C8BE-4263-8A53-437945BBE69F}">
      <dgm:prSet/>
      <dgm:spPr/>
      <dgm:t>
        <a:bodyPr/>
        <a:lstStyle/>
        <a:p>
          <a:endParaRPr lang="en-IN"/>
        </a:p>
      </dgm:t>
    </dgm:pt>
    <dgm:pt modelId="{0D5DCF55-FA32-4B9F-A073-319355047121}">
      <dgm:prSet phldrT="[Text]"/>
      <dgm:spPr/>
      <dgm:t>
        <a:bodyPr/>
        <a:lstStyle/>
        <a:p>
          <a:r>
            <a:rPr lang="en-IN" spc="-5" dirty="0">
              <a:latin typeface="Roboto" panose="02000000000000000000" pitchFamily="2" charset="0"/>
              <a:ea typeface="Roboto" panose="02000000000000000000" pitchFamily="2" charset="0"/>
              <a:cs typeface="Roboto" panose="02000000000000000000" pitchFamily="2" charset="0"/>
            </a:rPr>
            <a:t>Grade-Subgrade</a:t>
          </a:r>
          <a:r>
            <a:rPr lang="en-IN" spc="5" dirty="0">
              <a:latin typeface="Roboto" panose="02000000000000000000" pitchFamily="2" charset="0"/>
              <a:ea typeface="Roboto" panose="02000000000000000000" pitchFamily="2" charset="0"/>
              <a:cs typeface="Roboto" panose="02000000000000000000" pitchFamily="2" charset="0"/>
            </a:rPr>
            <a:t> </a:t>
          </a:r>
          <a:r>
            <a:rPr lang="en-IN" spc="-5" dirty="0">
              <a:latin typeface="Roboto" panose="02000000000000000000" pitchFamily="2" charset="0"/>
              <a:ea typeface="Roboto" panose="02000000000000000000" pitchFamily="2" charset="0"/>
              <a:cs typeface="Roboto" panose="02000000000000000000" pitchFamily="2" charset="0"/>
            </a:rPr>
            <a:t>wise</a:t>
          </a:r>
          <a:r>
            <a:rPr lang="en-IN" spc="10" dirty="0">
              <a:latin typeface="Roboto" panose="02000000000000000000" pitchFamily="2" charset="0"/>
              <a:ea typeface="Roboto" panose="02000000000000000000" pitchFamily="2" charset="0"/>
              <a:cs typeface="Roboto" panose="02000000000000000000" pitchFamily="2" charset="0"/>
            </a:rPr>
            <a:t> </a:t>
          </a:r>
          <a:r>
            <a:rPr lang="en-IN" spc="-5" dirty="0">
              <a:latin typeface="Roboto" panose="02000000000000000000" pitchFamily="2" charset="0"/>
              <a:ea typeface="Roboto" panose="02000000000000000000" pitchFamily="2" charset="0"/>
              <a:cs typeface="Roboto" panose="02000000000000000000" pitchFamily="2" charset="0"/>
            </a:rPr>
            <a:t>revolving</a:t>
          </a:r>
          <a:r>
            <a:rPr lang="en-IN" spc="10" dirty="0">
              <a:latin typeface="Roboto" panose="02000000000000000000" pitchFamily="2" charset="0"/>
              <a:ea typeface="Roboto" panose="02000000000000000000" pitchFamily="2" charset="0"/>
              <a:cs typeface="Roboto" panose="02000000000000000000" pitchFamily="2" charset="0"/>
            </a:rPr>
            <a:t> </a:t>
          </a:r>
          <a:r>
            <a:rPr lang="en-IN" spc="-5" dirty="0">
              <a:latin typeface="Roboto" panose="02000000000000000000" pitchFamily="2" charset="0"/>
              <a:ea typeface="Roboto" panose="02000000000000000000" pitchFamily="2" charset="0"/>
              <a:cs typeface="Roboto" panose="02000000000000000000" pitchFamily="2" charset="0"/>
            </a:rPr>
            <a:t>balance</a:t>
          </a:r>
          <a:endParaRPr lang="en-IN" dirty="0"/>
        </a:p>
      </dgm:t>
    </dgm:pt>
    <dgm:pt modelId="{2B3B9686-4548-43AF-9023-883C84A7D9F3}" type="parTrans" cxnId="{86AAA829-99D8-402D-8B60-A4C01A378A92}">
      <dgm:prSet/>
      <dgm:spPr/>
      <dgm:t>
        <a:bodyPr/>
        <a:lstStyle/>
        <a:p>
          <a:endParaRPr lang="en-IN"/>
        </a:p>
      </dgm:t>
    </dgm:pt>
    <dgm:pt modelId="{0380C6A4-323D-41F1-BCD8-B7DB39DBA050}" type="sibTrans" cxnId="{86AAA829-99D8-402D-8B60-A4C01A378A92}">
      <dgm:prSet/>
      <dgm:spPr/>
      <dgm:t>
        <a:bodyPr/>
        <a:lstStyle/>
        <a:p>
          <a:endParaRPr lang="en-IN"/>
        </a:p>
      </dgm:t>
    </dgm:pt>
    <dgm:pt modelId="{B0EF2598-719A-4318-BBC6-83D9386C6C6D}">
      <dgm:prSet phldrT="[Text]"/>
      <dgm:spPr/>
      <dgm:t>
        <a:bodyPr/>
        <a:lstStyle/>
        <a:p>
          <a:r>
            <a:rPr lang="en-US" spc="-40" dirty="0">
              <a:latin typeface="Roboto" panose="02000000000000000000" pitchFamily="2" charset="0"/>
              <a:ea typeface="Roboto" panose="02000000000000000000" pitchFamily="2" charset="0"/>
              <a:cs typeface="Roboto" panose="02000000000000000000" pitchFamily="2" charset="0"/>
            </a:rPr>
            <a:t>Total</a:t>
          </a:r>
          <a:r>
            <a:rPr lang="en-US" spc="-5" dirty="0">
              <a:latin typeface="Roboto" panose="02000000000000000000" pitchFamily="2" charset="0"/>
              <a:ea typeface="Roboto" panose="02000000000000000000" pitchFamily="2" charset="0"/>
              <a:cs typeface="Roboto" panose="02000000000000000000" pitchFamily="2" charset="0"/>
            </a:rPr>
            <a:t> Payment </a:t>
          </a:r>
          <a:r>
            <a:rPr lang="en-US" dirty="0">
              <a:latin typeface="Roboto" panose="02000000000000000000" pitchFamily="2" charset="0"/>
              <a:ea typeface="Roboto" panose="02000000000000000000" pitchFamily="2" charset="0"/>
              <a:cs typeface="Roboto" panose="02000000000000000000" pitchFamily="2" charset="0"/>
            </a:rPr>
            <a:t>For</a:t>
          </a:r>
          <a:r>
            <a:rPr lang="en-US" spc="-10" dirty="0">
              <a:latin typeface="Roboto" panose="02000000000000000000" pitchFamily="2" charset="0"/>
              <a:ea typeface="Roboto" panose="02000000000000000000" pitchFamily="2" charset="0"/>
              <a:cs typeface="Roboto" panose="02000000000000000000" pitchFamily="2" charset="0"/>
            </a:rPr>
            <a:t> </a:t>
          </a:r>
          <a:r>
            <a:rPr lang="en-US" spc="-15" dirty="0">
              <a:latin typeface="Roboto" panose="02000000000000000000" pitchFamily="2" charset="0"/>
              <a:ea typeface="Roboto" panose="02000000000000000000" pitchFamily="2" charset="0"/>
              <a:cs typeface="Roboto" panose="02000000000000000000" pitchFamily="2" charset="0"/>
            </a:rPr>
            <a:t>Verified</a:t>
          </a:r>
          <a:r>
            <a:rPr lang="en-US" dirty="0">
              <a:latin typeface="Roboto" panose="02000000000000000000" pitchFamily="2" charset="0"/>
              <a:ea typeface="Roboto" panose="02000000000000000000" pitchFamily="2" charset="0"/>
              <a:cs typeface="Roboto" panose="02000000000000000000" pitchFamily="2" charset="0"/>
            </a:rPr>
            <a:t> Status</a:t>
          </a:r>
          <a:r>
            <a:rPr lang="en-US" spc="-5" dirty="0">
              <a:latin typeface="Roboto" panose="02000000000000000000" pitchFamily="2" charset="0"/>
              <a:ea typeface="Roboto" panose="02000000000000000000" pitchFamily="2" charset="0"/>
              <a:cs typeface="Roboto" panose="02000000000000000000" pitchFamily="2" charset="0"/>
            </a:rPr>
            <a:t> </a:t>
          </a:r>
          <a:r>
            <a:rPr lang="en-US" dirty="0">
              <a:latin typeface="Roboto" panose="02000000000000000000" pitchFamily="2" charset="0"/>
              <a:ea typeface="Roboto" panose="02000000000000000000" pitchFamily="2" charset="0"/>
              <a:cs typeface="Roboto" panose="02000000000000000000" pitchFamily="2" charset="0"/>
            </a:rPr>
            <a:t>Vs</a:t>
          </a:r>
          <a:r>
            <a:rPr lang="en-US" spc="-5" dirty="0">
              <a:latin typeface="Roboto" panose="02000000000000000000" pitchFamily="2" charset="0"/>
              <a:ea typeface="Roboto" panose="02000000000000000000" pitchFamily="2" charset="0"/>
              <a:cs typeface="Roboto" panose="02000000000000000000" pitchFamily="2" charset="0"/>
            </a:rPr>
            <a:t> Non </a:t>
          </a:r>
          <a:r>
            <a:rPr lang="en-US" spc="-15" dirty="0">
              <a:latin typeface="Roboto" panose="02000000000000000000" pitchFamily="2" charset="0"/>
              <a:ea typeface="Roboto" panose="02000000000000000000" pitchFamily="2" charset="0"/>
              <a:cs typeface="Roboto" panose="02000000000000000000" pitchFamily="2" charset="0"/>
            </a:rPr>
            <a:t>Verified</a:t>
          </a:r>
          <a:r>
            <a:rPr lang="en-US" dirty="0">
              <a:latin typeface="Roboto" panose="02000000000000000000" pitchFamily="2" charset="0"/>
              <a:ea typeface="Roboto" panose="02000000000000000000" pitchFamily="2" charset="0"/>
              <a:cs typeface="Roboto" panose="02000000000000000000" pitchFamily="2" charset="0"/>
            </a:rPr>
            <a:t> Status</a:t>
          </a:r>
        </a:p>
      </dgm:t>
    </dgm:pt>
    <dgm:pt modelId="{F6FBD305-F092-4334-9C25-56F47587FBBE}" type="parTrans" cxnId="{0D573319-216C-4B7B-BAEB-2E2CD6FC84C4}">
      <dgm:prSet/>
      <dgm:spPr/>
      <dgm:t>
        <a:bodyPr/>
        <a:lstStyle/>
        <a:p>
          <a:endParaRPr lang="en-IN"/>
        </a:p>
      </dgm:t>
    </dgm:pt>
    <dgm:pt modelId="{57D37172-2D09-4A11-BBF9-041266334B59}" type="sibTrans" cxnId="{0D573319-216C-4B7B-BAEB-2E2CD6FC84C4}">
      <dgm:prSet/>
      <dgm:spPr/>
      <dgm:t>
        <a:bodyPr/>
        <a:lstStyle/>
        <a:p>
          <a:endParaRPr lang="en-IN"/>
        </a:p>
      </dgm:t>
    </dgm:pt>
    <dgm:pt modelId="{A433F6CF-BE07-4190-937E-514BCD5AF9BB}">
      <dgm:prSet/>
      <dgm:spPr/>
      <dgm:t>
        <a:bodyPr/>
        <a:lstStyle/>
        <a:p>
          <a:r>
            <a:rPr lang="en-US" dirty="0">
              <a:latin typeface="Roboto" panose="02000000000000000000" pitchFamily="2" charset="0"/>
              <a:ea typeface="Roboto" panose="02000000000000000000" pitchFamily="2" charset="0"/>
              <a:cs typeface="Roboto" panose="02000000000000000000" pitchFamily="2" charset="0"/>
            </a:rPr>
            <a:t>State</a:t>
          </a:r>
          <a:r>
            <a:rPr lang="en-US" spc="-10" dirty="0">
              <a:latin typeface="Roboto" panose="02000000000000000000" pitchFamily="2" charset="0"/>
              <a:ea typeface="Roboto" panose="02000000000000000000" pitchFamily="2" charset="0"/>
              <a:cs typeface="Roboto" panose="02000000000000000000" pitchFamily="2" charset="0"/>
            </a:rPr>
            <a:t> </a:t>
          </a:r>
          <a:r>
            <a:rPr lang="en-US" spc="-5" dirty="0">
              <a:latin typeface="Roboto" panose="02000000000000000000" pitchFamily="2" charset="0"/>
              <a:ea typeface="Roboto" panose="02000000000000000000" pitchFamily="2" charset="0"/>
              <a:cs typeface="Roboto" panose="02000000000000000000" pitchFamily="2" charset="0"/>
            </a:rPr>
            <a:t>Wise </a:t>
          </a:r>
          <a:r>
            <a:rPr lang="en-US" dirty="0">
              <a:latin typeface="Roboto" panose="02000000000000000000" pitchFamily="2" charset="0"/>
              <a:ea typeface="Roboto" panose="02000000000000000000" pitchFamily="2" charset="0"/>
              <a:cs typeface="Roboto" panose="02000000000000000000" pitchFamily="2" charset="0"/>
            </a:rPr>
            <a:t>Last</a:t>
          </a:r>
          <a:r>
            <a:rPr lang="en-US" spc="-10" dirty="0">
              <a:latin typeface="Roboto" panose="02000000000000000000" pitchFamily="2" charset="0"/>
              <a:ea typeface="Roboto" panose="02000000000000000000" pitchFamily="2" charset="0"/>
              <a:cs typeface="Roboto" panose="02000000000000000000" pitchFamily="2" charset="0"/>
            </a:rPr>
            <a:t> </a:t>
          </a:r>
          <a:r>
            <a:rPr lang="en-US" spc="-5" dirty="0">
              <a:latin typeface="Roboto" panose="02000000000000000000" pitchFamily="2" charset="0"/>
              <a:ea typeface="Roboto" panose="02000000000000000000" pitchFamily="2" charset="0"/>
              <a:cs typeface="Roboto" panose="02000000000000000000" pitchFamily="2" charset="0"/>
            </a:rPr>
            <a:t>credit pull </a:t>
          </a:r>
          <a:r>
            <a:rPr lang="en-US" dirty="0">
              <a:latin typeface="Roboto" panose="02000000000000000000" pitchFamily="2" charset="0"/>
              <a:ea typeface="Roboto" panose="02000000000000000000" pitchFamily="2" charset="0"/>
              <a:cs typeface="Roboto" panose="02000000000000000000" pitchFamily="2" charset="0"/>
            </a:rPr>
            <a:t>date</a:t>
          </a:r>
          <a:r>
            <a:rPr lang="en-US" spc="-5" dirty="0">
              <a:latin typeface="Roboto" panose="02000000000000000000" pitchFamily="2" charset="0"/>
              <a:ea typeface="Roboto" panose="02000000000000000000" pitchFamily="2" charset="0"/>
              <a:cs typeface="Roboto" panose="02000000000000000000" pitchFamily="2" charset="0"/>
            </a:rPr>
            <a:t> Wise </a:t>
          </a:r>
          <a:r>
            <a:rPr lang="en-US" dirty="0">
              <a:latin typeface="Roboto" panose="02000000000000000000" pitchFamily="2" charset="0"/>
              <a:ea typeface="Roboto" panose="02000000000000000000" pitchFamily="2" charset="0"/>
              <a:cs typeface="Roboto" panose="02000000000000000000" pitchFamily="2" charset="0"/>
            </a:rPr>
            <a:t>Loan</a:t>
          </a:r>
          <a:r>
            <a:rPr lang="en-US" spc="-5" dirty="0">
              <a:latin typeface="Roboto" panose="02000000000000000000" pitchFamily="2" charset="0"/>
              <a:ea typeface="Roboto" panose="02000000000000000000" pitchFamily="2" charset="0"/>
              <a:cs typeface="Roboto" panose="02000000000000000000" pitchFamily="2" charset="0"/>
            </a:rPr>
            <a:t> </a:t>
          </a:r>
          <a:r>
            <a:rPr lang="en-US" dirty="0">
              <a:latin typeface="Roboto" panose="02000000000000000000" pitchFamily="2" charset="0"/>
              <a:ea typeface="Roboto" panose="02000000000000000000" pitchFamily="2" charset="0"/>
              <a:cs typeface="Roboto" panose="02000000000000000000" pitchFamily="2" charset="0"/>
            </a:rPr>
            <a:t>Status</a:t>
          </a:r>
          <a:endParaRPr lang="en-IN" dirty="0"/>
        </a:p>
      </dgm:t>
    </dgm:pt>
    <dgm:pt modelId="{5B61E8A8-1916-4C44-8E01-ACC94055F841}" type="parTrans" cxnId="{19878B55-8F2C-43C2-8BB9-3812537230CF}">
      <dgm:prSet/>
      <dgm:spPr/>
      <dgm:t>
        <a:bodyPr/>
        <a:lstStyle/>
        <a:p>
          <a:endParaRPr lang="en-IN"/>
        </a:p>
      </dgm:t>
    </dgm:pt>
    <dgm:pt modelId="{08383672-9A8E-4351-8E39-CBDC7992D1BD}" type="sibTrans" cxnId="{19878B55-8F2C-43C2-8BB9-3812537230CF}">
      <dgm:prSet/>
      <dgm:spPr/>
      <dgm:t>
        <a:bodyPr/>
        <a:lstStyle/>
        <a:p>
          <a:endParaRPr lang="en-IN"/>
        </a:p>
      </dgm:t>
    </dgm:pt>
    <dgm:pt modelId="{15AC478A-E5F4-4768-AF83-B605B8BC6067}">
      <dgm:prSet/>
      <dgm:spPr/>
      <dgm:t>
        <a:bodyPr/>
        <a:lstStyle/>
        <a:p>
          <a:r>
            <a:rPr lang="en-US" spc="-5" dirty="0">
              <a:latin typeface="Roboto" panose="02000000000000000000" pitchFamily="2" charset="0"/>
              <a:ea typeface="Roboto" panose="02000000000000000000" pitchFamily="2" charset="0"/>
              <a:cs typeface="Roboto" panose="02000000000000000000" pitchFamily="2" charset="0"/>
            </a:rPr>
            <a:t>Home Ownership</a:t>
          </a:r>
          <a:r>
            <a:rPr lang="en-US" dirty="0">
              <a:latin typeface="Roboto" panose="02000000000000000000" pitchFamily="2" charset="0"/>
              <a:ea typeface="Roboto" panose="02000000000000000000" pitchFamily="2" charset="0"/>
              <a:cs typeface="Roboto" panose="02000000000000000000" pitchFamily="2" charset="0"/>
            </a:rPr>
            <a:t> Vs</a:t>
          </a:r>
          <a:r>
            <a:rPr lang="en-US" spc="-5" dirty="0">
              <a:latin typeface="Roboto" panose="02000000000000000000" pitchFamily="2" charset="0"/>
              <a:ea typeface="Roboto" panose="02000000000000000000" pitchFamily="2" charset="0"/>
              <a:cs typeface="Roboto" panose="02000000000000000000" pitchFamily="2" charset="0"/>
            </a:rPr>
            <a:t> </a:t>
          </a:r>
          <a:r>
            <a:rPr lang="en-US" dirty="0">
              <a:latin typeface="Roboto" panose="02000000000000000000" pitchFamily="2" charset="0"/>
              <a:ea typeface="Roboto" panose="02000000000000000000" pitchFamily="2" charset="0"/>
              <a:cs typeface="Roboto" panose="02000000000000000000" pitchFamily="2" charset="0"/>
            </a:rPr>
            <a:t>Last</a:t>
          </a:r>
          <a:r>
            <a:rPr lang="en-US" spc="-5" dirty="0">
              <a:latin typeface="Roboto" panose="02000000000000000000" pitchFamily="2" charset="0"/>
              <a:ea typeface="Roboto" panose="02000000000000000000" pitchFamily="2" charset="0"/>
              <a:cs typeface="Roboto" panose="02000000000000000000" pitchFamily="2" charset="0"/>
            </a:rPr>
            <a:t> Payment Date</a:t>
          </a:r>
          <a:r>
            <a:rPr lang="en-US" dirty="0">
              <a:latin typeface="Roboto" panose="02000000000000000000" pitchFamily="2" charset="0"/>
              <a:ea typeface="Roboto" panose="02000000000000000000" pitchFamily="2" charset="0"/>
              <a:cs typeface="Roboto" panose="02000000000000000000" pitchFamily="2" charset="0"/>
            </a:rPr>
            <a:t> Stats</a:t>
          </a:r>
          <a:endParaRPr lang="en-IN" dirty="0"/>
        </a:p>
      </dgm:t>
    </dgm:pt>
    <dgm:pt modelId="{FE10B759-A9DF-450B-9D46-D99886A9B64D}" type="parTrans" cxnId="{1A5DA1AE-4113-49ED-AE7F-7C9D5EB5C11C}">
      <dgm:prSet/>
      <dgm:spPr/>
      <dgm:t>
        <a:bodyPr/>
        <a:lstStyle/>
        <a:p>
          <a:endParaRPr lang="en-IN"/>
        </a:p>
      </dgm:t>
    </dgm:pt>
    <dgm:pt modelId="{30FCC8ED-C16E-468B-8A4C-4D55D8788EDB}" type="sibTrans" cxnId="{1A5DA1AE-4113-49ED-AE7F-7C9D5EB5C11C}">
      <dgm:prSet/>
      <dgm:spPr/>
      <dgm:t>
        <a:bodyPr/>
        <a:lstStyle/>
        <a:p>
          <a:endParaRPr lang="en-IN"/>
        </a:p>
      </dgm:t>
    </dgm:pt>
    <dgm:pt modelId="{C9F8C7E1-1B1E-4C76-AFBC-AD4AAADCC1F5}" type="pres">
      <dgm:prSet presAssocID="{D85063DB-11D6-4C02-92CF-AE656E49E38B}" presName="Name0" presStyleCnt="0">
        <dgm:presLayoutVars>
          <dgm:chMax val="7"/>
          <dgm:chPref val="7"/>
          <dgm:dir/>
        </dgm:presLayoutVars>
      </dgm:prSet>
      <dgm:spPr/>
    </dgm:pt>
    <dgm:pt modelId="{A3F0B2FF-D552-4C1A-B6FD-A9CB6E283393}" type="pres">
      <dgm:prSet presAssocID="{D85063DB-11D6-4C02-92CF-AE656E49E38B}" presName="Name1" presStyleCnt="0"/>
      <dgm:spPr/>
    </dgm:pt>
    <dgm:pt modelId="{75636A23-4179-4C5A-8819-398065690D95}" type="pres">
      <dgm:prSet presAssocID="{D85063DB-11D6-4C02-92CF-AE656E49E38B}" presName="cycle" presStyleCnt="0"/>
      <dgm:spPr/>
    </dgm:pt>
    <dgm:pt modelId="{0FC590F9-6017-4C46-8E4C-2DCCBB78B5A4}" type="pres">
      <dgm:prSet presAssocID="{D85063DB-11D6-4C02-92CF-AE656E49E38B}" presName="srcNode" presStyleLbl="node1" presStyleIdx="0" presStyleCnt="5"/>
      <dgm:spPr/>
    </dgm:pt>
    <dgm:pt modelId="{0B8FDF16-B0E5-416C-9CAC-2E1B2468FF2C}" type="pres">
      <dgm:prSet presAssocID="{D85063DB-11D6-4C02-92CF-AE656E49E38B}" presName="conn" presStyleLbl="parChTrans1D2" presStyleIdx="0" presStyleCnt="1"/>
      <dgm:spPr/>
    </dgm:pt>
    <dgm:pt modelId="{675B8EDB-E4B8-4801-A699-1F764962C1F4}" type="pres">
      <dgm:prSet presAssocID="{D85063DB-11D6-4C02-92CF-AE656E49E38B}" presName="extraNode" presStyleLbl="node1" presStyleIdx="0" presStyleCnt="5"/>
      <dgm:spPr/>
    </dgm:pt>
    <dgm:pt modelId="{3F597FB4-0230-4A94-A5A0-31C4681D4328}" type="pres">
      <dgm:prSet presAssocID="{D85063DB-11D6-4C02-92CF-AE656E49E38B}" presName="dstNode" presStyleLbl="node1" presStyleIdx="0" presStyleCnt="5"/>
      <dgm:spPr/>
    </dgm:pt>
    <dgm:pt modelId="{5D7630EE-5AEE-4B4E-AB0D-76D2694CA94A}" type="pres">
      <dgm:prSet presAssocID="{8B4A9F65-7CEC-42E8-8788-B06512CACA75}" presName="text_1" presStyleLbl="node1" presStyleIdx="0" presStyleCnt="5">
        <dgm:presLayoutVars>
          <dgm:bulletEnabled val="1"/>
        </dgm:presLayoutVars>
      </dgm:prSet>
      <dgm:spPr/>
    </dgm:pt>
    <dgm:pt modelId="{F59DEB34-8239-41A8-9C5B-458C42F31AFC}" type="pres">
      <dgm:prSet presAssocID="{8B4A9F65-7CEC-42E8-8788-B06512CACA75}" presName="accent_1" presStyleCnt="0"/>
      <dgm:spPr/>
    </dgm:pt>
    <dgm:pt modelId="{79710AA0-DF0F-4974-A7C8-F2248F3B3C76}" type="pres">
      <dgm:prSet presAssocID="{8B4A9F65-7CEC-42E8-8788-B06512CACA75}" presName="accentRepeatNode" presStyleLbl="solidFgAcc1" presStyleIdx="0" presStyleCnt="5"/>
      <dgm:spPr/>
    </dgm:pt>
    <dgm:pt modelId="{0904E861-E6BD-4C20-918D-38F26902FC29}" type="pres">
      <dgm:prSet presAssocID="{0D5DCF55-FA32-4B9F-A073-319355047121}" presName="text_2" presStyleLbl="node1" presStyleIdx="1" presStyleCnt="5">
        <dgm:presLayoutVars>
          <dgm:bulletEnabled val="1"/>
        </dgm:presLayoutVars>
      </dgm:prSet>
      <dgm:spPr/>
    </dgm:pt>
    <dgm:pt modelId="{E4BEB9CF-D73B-47DA-858E-612A7BAF4306}" type="pres">
      <dgm:prSet presAssocID="{0D5DCF55-FA32-4B9F-A073-319355047121}" presName="accent_2" presStyleCnt="0"/>
      <dgm:spPr/>
    </dgm:pt>
    <dgm:pt modelId="{864211AA-7075-4820-ABFD-05A43CAB2B0A}" type="pres">
      <dgm:prSet presAssocID="{0D5DCF55-FA32-4B9F-A073-319355047121}" presName="accentRepeatNode" presStyleLbl="solidFgAcc1" presStyleIdx="1" presStyleCnt="5"/>
      <dgm:spPr/>
    </dgm:pt>
    <dgm:pt modelId="{298A96D5-010A-4BA3-A4F4-92F47E8659AA}" type="pres">
      <dgm:prSet presAssocID="{B0EF2598-719A-4318-BBC6-83D9386C6C6D}" presName="text_3" presStyleLbl="node1" presStyleIdx="2" presStyleCnt="5">
        <dgm:presLayoutVars>
          <dgm:bulletEnabled val="1"/>
        </dgm:presLayoutVars>
      </dgm:prSet>
      <dgm:spPr/>
    </dgm:pt>
    <dgm:pt modelId="{66A3DEE8-11FE-4169-8786-9F6C9F861169}" type="pres">
      <dgm:prSet presAssocID="{B0EF2598-719A-4318-BBC6-83D9386C6C6D}" presName="accent_3" presStyleCnt="0"/>
      <dgm:spPr/>
    </dgm:pt>
    <dgm:pt modelId="{7BC6F995-423B-4D17-9864-B0A67F30A057}" type="pres">
      <dgm:prSet presAssocID="{B0EF2598-719A-4318-BBC6-83D9386C6C6D}" presName="accentRepeatNode" presStyleLbl="solidFgAcc1" presStyleIdx="2" presStyleCnt="5"/>
      <dgm:spPr/>
    </dgm:pt>
    <dgm:pt modelId="{B4FCEC56-46DB-4CC5-BC57-D94FBDC2A79E}" type="pres">
      <dgm:prSet presAssocID="{A433F6CF-BE07-4190-937E-514BCD5AF9BB}" presName="text_4" presStyleLbl="node1" presStyleIdx="3" presStyleCnt="5">
        <dgm:presLayoutVars>
          <dgm:bulletEnabled val="1"/>
        </dgm:presLayoutVars>
      </dgm:prSet>
      <dgm:spPr/>
    </dgm:pt>
    <dgm:pt modelId="{C919332F-2A53-4D42-ADAD-D4670F444461}" type="pres">
      <dgm:prSet presAssocID="{A433F6CF-BE07-4190-937E-514BCD5AF9BB}" presName="accent_4" presStyleCnt="0"/>
      <dgm:spPr/>
    </dgm:pt>
    <dgm:pt modelId="{5B720E62-D8B7-4148-B2F5-3022986E3302}" type="pres">
      <dgm:prSet presAssocID="{A433F6CF-BE07-4190-937E-514BCD5AF9BB}" presName="accentRepeatNode" presStyleLbl="solidFgAcc1" presStyleIdx="3" presStyleCnt="5"/>
      <dgm:spPr/>
    </dgm:pt>
    <dgm:pt modelId="{F98CE376-B3DE-4EB3-AF3F-D20AA9E3C3BE}" type="pres">
      <dgm:prSet presAssocID="{15AC478A-E5F4-4768-AF83-B605B8BC6067}" presName="text_5" presStyleLbl="node1" presStyleIdx="4" presStyleCnt="5">
        <dgm:presLayoutVars>
          <dgm:bulletEnabled val="1"/>
        </dgm:presLayoutVars>
      </dgm:prSet>
      <dgm:spPr/>
    </dgm:pt>
    <dgm:pt modelId="{4FBE1A9E-65F9-43FD-AB5B-665BE3F83FCF}" type="pres">
      <dgm:prSet presAssocID="{15AC478A-E5F4-4768-AF83-B605B8BC6067}" presName="accent_5" presStyleCnt="0"/>
      <dgm:spPr/>
    </dgm:pt>
    <dgm:pt modelId="{AE3CF18E-8737-43F6-A139-C2819B0026F6}" type="pres">
      <dgm:prSet presAssocID="{15AC478A-E5F4-4768-AF83-B605B8BC6067}" presName="accentRepeatNode" presStyleLbl="solidFgAcc1" presStyleIdx="4" presStyleCnt="5"/>
      <dgm:spPr/>
    </dgm:pt>
  </dgm:ptLst>
  <dgm:cxnLst>
    <dgm:cxn modelId="{72563F12-C8BE-4263-8A53-437945BBE69F}" srcId="{D85063DB-11D6-4C02-92CF-AE656E49E38B}" destId="{8B4A9F65-7CEC-42E8-8788-B06512CACA75}" srcOrd="0" destOrd="0" parTransId="{B81CCABE-960D-4B9F-BB07-116A24BD3434}" sibTransId="{2425E929-2B59-4BA3-B923-BB7AB9424085}"/>
    <dgm:cxn modelId="{B7825512-29AC-4C94-ADCB-1C2848B87012}" type="presOf" srcId="{8B4A9F65-7CEC-42E8-8788-B06512CACA75}" destId="{5D7630EE-5AEE-4B4E-AB0D-76D2694CA94A}" srcOrd="0" destOrd="0" presId="urn:microsoft.com/office/officeart/2008/layout/VerticalCurvedList"/>
    <dgm:cxn modelId="{D9CA8C15-E6E4-42BE-A9A4-9E858E6C857A}" type="presOf" srcId="{2425E929-2B59-4BA3-B923-BB7AB9424085}" destId="{0B8FDF16-B0E5-416C-9CAC-2E1B2468FF2C}" srcOrd="0" destOrd="0" presId="urn:microsoft.com/office/officeart/2008/layout/VerticalCurvedList"/>
    <dgm:cxn modelId="{0D573319-216C-4B7B-BAEB-2E2CD6FC84C4}" srcId="{D85063DB-11D6-4C02-92CF-AE656E49E38B}" destId="{B0EF2598-719A-4318-BBC6-83D9386C6C6D}" srcOrd="2" destOrd="0" parTransId="{F6FBD305-F092-4334-9C25-56F47587FBBE}" sibTransId="{57D37172-2D09-4A11-BBF9-041266334B59}"/>
    <dgm:cxn modelId="{86AAA829-99D8-402D-8B60-A4C01A378A92}" srcId="{D85063DB-11D6-4C02-92CF-AE656E49E38B}" destId="{0D5DCF55-FA32-4B9F-A073-319355047121}" srcOrd="1" destOrd="0" parTransId="{2B3B9686-4548-43AF-9023-883C84A7D9F3}" sibTransId="{0380C6A4-323D-41F1-BCD8-B7DB39DBA050}"/>
    <dgm:cxn modelId="{7DDBFC35-B248-4218-AE2C-C76D2D75EAF3}" type="presOf" srcId="{D85063DB-11D6-4C02-92CF-AE656E49E38B}" destId="{C9F8C7E1-1B1E-4C76-AFBC-AD4AAADCC1F5}" srcOrd="0" destOrd="0" presId="urn:microsoft.com/office/officeart/2008/layout/VerticalCurvedList"/>
    <dgm:cxn modelId="{2895A25C-AF11-4B9F-B5B8-60B64C34BC35}" type="presOf" srcId="{0D5DCF55-FA32-4B9F-A073-319355047121}" destId="{0904E861-E6BD-4C20-918D-38F26902FC29}" srcOrd="0" destOrd="0" presId="urn:microsoft.com/office/officeart/2008/layout/VerticalCurvedList"/>
    <dgm:cxn modelId="{19878B55-8F2C-43C2-8BB9-3812537230CF}" srcId="{D85063DB-11D6-4C02-92CF-AE656E49E38B}" destId="{A433F6CF-BE07-4190-937E-514BCD5AF9BB}" srcOrd="3" destOrd="0" parTransId="{5B61E8A8-1916-4C44-8E01-ACC94055F841}" sibTransId="{08383672-9A8E-4351-8E39-CBDC7992D1BD}"/>
    <dgm:cxn modelId="{88DBD37D-750C-4212-8020-F7755E65D7DF}" type="presOf" srcId="{B0EF2598-719A-4318-BBC6-83D9386C6C6D}" destId="{298A96D5-010A-4BA3-A4F4-92F47E8659AA}" srcOrd="0" destOrd="0" presId="urn:microsoft.com/office/officeart/2008/layout/VerticalCurvedList"/>
    <dgm:cxn modelId="{1A5DA1AE-4113-49ED-AE7F-7C9D5EB5C11C}" srcId="{D85063DB-11D6-4C02-92CF-AE656E49E38B}" destId="{15AC478A-E5F4-4768-AF83-B605B8BC6067}" srcOrd="4" destOrd="0" parTransId="{FE10B759-A9DF-450B-9D46-D99886A9B64D}" sibTransId="{30FCC8ED-C16E-468B-8A4C-4D55D8788EDB}"/>
    <dgm:cxn modelId="{1361BFBB-30D8-4242-B8FD-4D68515BD330}" type="presOf" srcId="{15AC478A-E5F4-4768-AF83-B605B8BC6067}" destId="{F98CE376-B3DE-4EB3-AF3F-D20AA9E3C3BE}" srcOrd="0" destOrd="0" presId="urn:microsoft.com/office/officeart/2008/layout/VerticalCurvedList"/>
    <dgm:cxn modelId="{5DC755C3-09F8-4CE5-8328-716482751FC6}" type="presOf" srcId="{A433F6CF-BE07-4190-937E-514BCD5AF9BB}" destId="{B4FCEC56-46DB-4CC5-BC57-D94FBDC2A79E}" srcOrd="0" destOrd="0" presId="urn:microsoft.com/office/officeart/2008/layout/VerticalCurvedList"/>
    <dgm:cxn modelId="{56176274-2D6F-41FC-A5B7-B9E9A9DFB6B2}" type="presParOf" srcId="{C9F8C7E1-1B1E-4C76-AFBC-AD4AAADCC1F5}" destId="{A3F0B2FF-D552-4C1A-B6FD-A9CB6E283393}" srcOrd="0" destOrd="0" presId="urn:microsoft.com/office/officeart/2008/layout/VerticalCurvedList"/>
    <dgm:cxn modelId="{6777BBCD-601F-42D1-8D0D-D87E7D66F01E}" type="presParOf" srcId="{A3F0B2FF-D552-4C1A-B6FD-A9CB6E283393}" destId="{75636A23-4179-4C5A-8819-398065690D95}" srcOrd="0" destOrd="0" presId="urn:microsoft.com/office/officeart/2008/layout/VerticalCurvedList"/>
    <dgm:cxn modelId="{49FC57B2-D60A-4B9D-9C2D-0D488681CD98}" type="presParOf" srcId="{75636A23-4179-4C5A-8819-398065690D95}" destId="{0FC590F9-6017-4C46-8E4C-2DCCBB78B5A4}" srcOrd="0" destOrd="0" presId="urn:microsoft.com/office/officeart/2008/layout/VerticalCurvedList"/>
    <dgm:cxn modelId="{3FEBC10C-C8D4-4713-8C0A-BB48DC0F5C83}" type="presParOf" srcId="{75636A23-4179-4C5A-8819-398065690D95}" destId="{0B8FDF16-B0E5-416C-9CAC-2E1B2468FF2C}" srcOrd="1" destOrd="0" presId="urn:microsoft.com/office/officeart/2008/layout/VerticalCurvedList"/>
    <dgm:cxn modelId="{D19EE47C-234B-4C00-9B75-5721F9A2547F}" type="presParOf" srcId="{75636A23-4179-4C5A-8819-398065690D95}" destId="{675B8EDB-E4B8-4801-A699-1F764962C1F4}" srcOrd="2" destOrd="0" presId="urn:microsoft.com/office/officeart/2008/layout/VerticalCurvedList"/>
    <dgm:cxn modelId="{28393F94-C4CB-4508-A42A-6BC2C069FA28}" type="presParOf" srcId="{75636A23-4179-4C5A-8819-398065690D95}" destId="{3F597FB4-0230-4A94-A5A0-31C4681D4328}" srcOrd="3" destOrd="0" presId="urn:microsoft.com/office/officeart/2008/layout/VerticalCurvedList"/>
    <dgm:cxn modelId="{1017FFCB-6E2E-465D-8623-F235FFDADD7D}" type="presParOf" srcId="{A3F0B2FF-D552-4C1A-B6FD-A9CB6E283393}" destId="{5D7630EE-5AEE-4B4E-AB0D-76D2694CA94A}" srcOrd="1" destOrd="0" presId="urn:microsoft.com/office/officeart/2008/layout/VerticalCurvedList"/>
    <dgm:cxn modelId="{B562BC67-2535-4693-82BC-8C686AFCB66D}" type="presParOf" srcId="{A3F0B2FF-D552-4C1A-B6FD-A9CB6E283393}" destId="{F59DEB34-8239-41A8-9C5B-458C42F31AFC}" srcOrd="2" destOrd="0" presId="urn:microsoft.com/office/officeart/2008/layout/VerticalCurvedList"/>
    <dgm:cxn modelId="{1DFDF662-16B0-498D-B68F-58F50ED8308D}" type="presParOf" srcId="{F59DEB34-8239-41A8-9C5B-458C42F31AFC}" destId="{79710AA0-DF0F-4974-A7C8-F2248F3B3C76}" srcOrd="0" destOrd="0" presId="urn:microsoft.com/office/officeart/2008/layout/VerticalCurvedList"/>
    <dgm:cxn modelId="{24C7C697-752F-4D2D-B83F-A1FAD6552EAC}" type="presParOf" srcId="{A3F0B2FF-D552-4C1A-B6FD-A9CB6E283393}" destId="{0904E861-E6BD-4C20-918D-38F26902FC29}" srcOrd="3" destOrd="0" presId="urn:microsoft.com/office/officeart/2008/layout/VerticalCurvedList"/>
    <dgm:cxn modelId="{77D55C26-A7AC-4D19-B64A-5A477FB9952E}" type="presParOf" srcId="{A3F0B2FF-D552-4C1A-B6FD-A9CB6E283393}" destId="{E4BEB9CF-D73B-47DA-858E-612A7BAF4306}" srcOrd="4" destOrd="0" presId="urn:microsoft.com/office/officeart/2008/layout/VerticalCurvedList"/>
    <dgm:cxn modelId="{54BEA3C3-E752-4FAA-BE0D-2B14882A03E9}" type="presParOf" srcId="{E4BEB9CF-D73B-47DA-858E-612A7BAF4306}" destId="{864211AA-7075-4820-ABFD-05A43CAB2B0A}" srcOrd="0" destOrd="0" presId="urn:microsoft.com/office/officeart/2008/layout/VerticalCurvedList"/>
    <dgm:cxn modelId="{2E50D355-CEF1-44BB-B7A7-2BE08BC6B21B}" type="presParOf" srcId="{A3F0B2FF-D552-4C1A-B6FD-A9CB6E283393}" destId="{298A96D5-010A-4BA3-A4F4-92F47E8659AA}" srcOrd="5" destOrd="0" presId="urn:microsoft.com/office/officeart/2008/layout/VerticalCurvedList"/>
    <dgm:cxn modelId="{AA8439BF-3EBF-4435-9737-ACF07239DDA2}" type="presParOf" srcId="{A3F0B2FF-D552-4C1A-B6FD-A9CB6E283393}" destId="{66A3DEE8-11FE-4169-8786-9F6C9F861169}" srcOrd="6" destOrd="0" presId="urn:microsoft.com/office/officeart/2008/layout/VerticalCurvedList"/>
    <dgm:cxn modelId="{482B0CB6-DB18-42AA-A85D-03433F0E9CAF}" type="presParOf" srcId="{66A3DEE8-11FE-4169-8786-9F6C9F861169}" destId="{7BC6F995-423B-4D17-9864-B0A67F30A057}" srcOrd="0" destOrd="0" presId="urn:microsoft.com/office/officeart/2008/layout/VerticalCurvedList"/>
    <dgm:cxn modelId="{F5400770-4563-4794-8829-6EB1DE792F4A}" type="presParOf" srcId="{A3F0B2FF-D552-4C1A-B6FD-A9CB6E283393}" destId="{B4FCEC56-46DB-4CC5-BC57-D94FBDC2A79E}" srcOrd="7" destOrd="0" presId="urn:microsoft.com/office/officeart/2008/layout/VerticalCurvedList"/>
    <dgm:cxn modelId="{32185725-5C5A-43A2-AF9E-89D3BC447E38}" type="presParOf" srcId="{A3F0B2FF-D552-4C1A-B6FD-A9CB6E283393}" destId="{C919332F-2A53-4D42-ADAD-D4670F444461}" srcOrd="8" destOrd="0" presId="urn:microsoft.com/office/officeart/2008/layout/VerticalCurvedList"/>
    <dgm:cxn modelId="{47B247C7-3925-4F98-8282-A44BEE7C5FD3}" type="presParOf" srcId="{C919332F-2A53-4D42-ADAD-D4670F444461}" destId="{5B720E62-D8B7-4148-B2F5-3022986E3302}" srcOrd="0" destOrd="0" presId="urn:microsoft.com/office/officeart/2008/layout/VerticalCurvedList"/>
    <dgm:cxn modelId="{F32F4768-91E6-48BC-8D24-518926291BD3}" type="presParOf" srcId="{A3F0B2FF-D552-4C1A-B6FD-A9CB6E283393}" destId="{F98CE376-B3DE-4EB3-AF3F-D20AA9E3C3BE}" srcOrd="9" destOrd="0" presId="urn:microsoft.com/office/officeart/2008/layout/VerticalCurvedList"/>
    <dgm:cxn modelId="{237BB24B-F0F1-441B-A098-669103BEBDB1}" type="presParOf" srcId="{A3F0B2FF-D552-4C1A-B6FD-A9CB6E283393}" destId="{4FBE1A9E-65F9-43FD-AB5B-665BE3F83FCF}" srcOrd="10" destOrd="0" presId="urn:microsoft.com/office/officeart/2008/layout/VerticalCurvedList"/>
    <dgm:cxn modelId="{7696683A-2A10-4C28-B542-C9E280B267AB}" type="presParOf" srcId="{4FBE1A9E-65F9-43FD-AB5B-665BE3F83FCF}" destId="{AE3CF18E-8737-43F6-A139-C2819B0026F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8FDF16-B0E5-416C-9CAC-2E1B2468FF2C}">
      <dsp:nvSpPr>
        <dsp:cNvPr id="0" name=""/>
        <dsp:cNvSpPr/>
      </dsp:nvSpPr>
      <dsp:spPr>
        <a:xfrm>
          <a:off x="-5318231" y="-814459"/>
          <a:ext cx="6332751" cy="6332751"/>
        </a:xfrm>
        <a:prstGeom prst="blockArc">
          <a:avLst>
            <a:gd name="adj1" fmla="val 18900000"/>
            <a:gd name="adj2" fmla="val 2700000"/>
            <a:gd name="adj3" fmla="val 341"/>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7630EE-5AEE-4B4E-AB0D-76D2694CA94A}">
      <dsp:nvSpPr>
        <dsp:cNvPr id="0" name=""/>
        <dsp:cNvSpPr/>
      </dsp:nvSpPr>
      <dsp:spPr>
        <a:xfrm>
          <a:off x="443662" y="293895"/>
          <a:ext cx="7140073" cy="5881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6858" tIns="48260" rIns="48260" bIns="48260" numCol="1" spcCol="1270" anchor="ctr" anchorCtr="0">
          <a:noAutofit/>
        </a:bodyPr>
        <a:lstStyle/>
        <a:p>
          <a:pPr marL="0" lvl="0" indent="0" algn="l" defTabSz="844550">
            <a:lnSpc>
              <a:spcPct val="90000"/>
            </a:lnSpc>
            <a:spcBef>
              <a:spcPct val="0"/>
            </a:spcBef>
            <a:spcAft>
              <a:spcPct val="35000"/>
            </a:spcAft>
            <a:buNone/>
          </a:pPr>
          <a:r>
            <a:rPr lang="en-IN" sz="1900" kern="1200" dirty="0"/>
            <a:t>Year Wise Loan Amount</a:t>
          </a:r>
        </a:p>
      </dsp:txBody>
      <dsp:txXfrm>
        <a:off x="443662" y="293895"/>
        <a:ext cx="7140073" cy="588167"/>
      </dsp:txXfrm>
    </dsp:sp>
    <dsp:sp modelId="{79710AA0-DF0F-4974-A7C8-F2248F3B3C76}">
      <dsp:nvSpPr>
        <dsp:cNvPr id="0" name=""/>
        <dsp:cNvSpPr/>
      </dsp:nvSpPr>
      <dsp:spPr>
        <a:xfrm>
          <a:off x="76058" y="220374"/>
          <a:ext cx="735209" cy="73520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04E861-E6BD-4C20-918D-38F26902FC29}">
      <dsp:nvSpPr>
        <dsp:cNvPr id="0" name=""/>
        <dsp:cNvSpPr/>
      </dsp:nvSpPr>
      <dsp:spPr>
        <a:xfrm>
          <a:off x="865126" y="1175864"/>
          <a:ext cx="6718609" cy="5881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6858" tIns="48260" rIns="48260" bIns="48260" numCol="1" spcCol="1270" anchor="ctr" anchorCtr="0">
          <a:noAutofit/>
        </a:bodyPr>
        <a:lstStyle/>
        <a:p>
          <a:pPr marL="0" lvl="0" indent="0" algn="l" defTabSz="844550">
            <a:lnSpc>
              <a:spcPct val="90000"/>
            </a:lnSpc>
            <a:spcBef>
              <a:spcPct val="0"/>
            </a:spcBef>
            <a:spcAft>
              <a:spcPct val="35000"/>
            </a:spcAft>
            <a:buNone/>
          </a:pPr>
          <a:r>
            <a:rPr lang="en-IN" sz="1900" kern="1200" spc="-5" dirty="0">
              <a:latin typeface="Roboto" panose="02000000000000000000" pitchFamily="2" charset="0"/>
              <a:ea typeface="Roboto" panose="02000000000000000000" pitchFamily="2" charset="0"/>
              <a:cs typeface="Roboto" panose="02000000000000000000" pitchFamily="2" charset="0"/>
            </a:rPr>
            <a:t>Grade-Subgrade</a:t>
          </a:r>
          <a:r>
            <a:rPr lang="en-IN" sz="1900" kern="1200" spc="5" dirty="0">
              <a:latin typeface="Roboto" panose="02000000000000000000" pitchFamily="2" charset="0"/>
              <a:ea typeface="Roboto" panose="02000000000000000000" pitchFamily="2" charset="0"/>
              <a:cs typeface="Roboto" panose="02000000000000000000" pitchFamily="2" charset="0"/>
            </a:rPr>
            <a:t> </a:t>
          </a:r>
          <a:r>
            <a:rPr lang="en-IN" sz="1900" kern="1200" spc="-5" dirty="0">
              <a:latin typeface="Roboto" panose="02000000000000000000" pitchFamily="2" charset="0"/>
              <a:ea typeface="Roboto" panose="02000000000000000000" pitchFamily="2" charset="0"/>
              <a:cs typeface="Roboto" panose="02000000000000000000" pitchFamily="2" charset="0"/>
            </a:rPr>
            <a:t>wise</a:t>
          </a:r>
          <a:r>
            <a:rPr lang="en-IN" sz="1900" kern="1200" spc="10" dirty="0">
              <a:latin typeface="Roboto" panose="02000000000000000000" pitchFamily="2" charset="0"/>
              <a:ea typeface="Roboto" panose="02000000000000000000" pitchFamily="2" charset="0"/>
              <a:cs typeface="Roboto" panose="02000000000000000000" pitchFamily="2" charset="0"/>
            </a:rPr>
            <a:t> </a:t>
          </a:r>
          <a:r>
            <a:rPr lang="en-IN" sz="1900" kern="1200" spc="-5" dirty="0">
              <a:latin typeface="Roboto" panose="02000000000000000000" pitchFamily="2" charset="0"/>
              <a:ea typeface="Roboto" panose="02000000000000000000" pitchFamily="2" charset="0"/>
              <a:cs typeface="Roboto" panose="02000000000000000000" pitchFamily="2" charset="0"/>
            </a:rPr>
            <a:t>revolving</a:t>
          </a:r>
          <a:r>
            <a:rPr lang="en-IN" sz="1900" kern="1200" spc="10" dirty="0">
              <a:latin typeface="Roboto" panose="02000000000000000000" pitchFamily="2" charset="0"/>
              <a:ea typeface="Roboto" panose="02000000000000000000" pitchFamily="2" charset="0"/>
              <a:cs typeface="Roboto" panose="02000000000000000000" pitchFamily="2" charset="0"/>
            </a:rPr>
            <a:t> </a:t>
          </a:r>
          <a:r>
            <a:rPr lang="en-IN" sz="1900" kern="1200" spc="-5" dirty="0">
              <a:latin typeface="Roboto" panose="02000000000000000000" pitchFamily="2" charset="0"/>
              <a:ea typeface="Roboto" panose="02000000000000000000" pitchFamily="2" charset="0"/>
              <a:cs typeface="Roboto" panose="02000000000000000000" pitchFamily="2" charset="0"/>
            </a:rPr>
            <a:t>balance</a:t>
          </a:r>
          <a:endParaRPr lang="en-IN" sz="1900" kern="1200" dirty="0"/>
        </a:p>
      </dsp:txBody>
      <dsp:txXfrm>
        <a:off x="865126" y="1175864"/>
        <a:ext cx="6718609" cy="588167"/>
      </dsp:txXfrm>
    </dsp:sp>
    <dsp:sp modelId="{864211AA-7075-4820-ABFD-05A43CAB2B0A}">
      <dsp:nvSpPr>
        <dsp:cNvPr id="0" name=""/>
        <dsp:cNvSpPr/>
      </dsp:nvSpPr>
      <dsp:spPr>
        <a:xfrm>
          <a:off x="497521" y="1102343"/>
          <a:ext cx="735209" cy="73520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8A96D5-010A-4BA3-A4F4-92F47E8659AA}">
      <dsp:nvSpPr>
        <dsp:cNvPr id="0" name=""/>
        <dsp:cNvSpPr/>
      </dsp:nvSpPr>
      <dsp:spPr>
        <a:xfrm>
          <a:off x="994481" y="2057832"/>
          <a:ext cx="6589254" cy="5881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6858"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spc="-40" dirty="0">
              <a:latin typeface="Roboto" panose="02000000000000000000" pitchFamily="2" charset="0"/>
              <a:ea typeface="Roboto" panose="02000000000000000000" pitchFamily="2" charset="0"/>
              <a:cs typeface="Roboto" panose="02000000000000000000" pitchFamily="2" charset="0"/>
            </a:rPr>
            <a:t>Total</a:t>
          </a:r>
          <a:r>
            <a:rPr lang="en-US" sz="1900" kern="1200" spc="-5" dirty="0">
              <a:latin typeface="Roboto" panose="02000000000000000000" pitchFamily="2" charset="0"/>
              <a:ea typeface="Roboto" panose="02000000000000000000" pitchFamily="2" charset="0"/>
              <a:cs typeface="Roboto" panose="02000000000000000000" pitchFamily="2" charset="0"/>
            </a:rPr>
            <a:t> Payment </a:t>
          </a:r>
          <a:r>
            <a:rPr lang="en-US" sz="1900" kern="1200" dirty="0">
              <a:latin typeface="Roboto" panose="02000000000000000000" pitchFamily="2" charset="0"/>
              <a:ea typeface="Roboto" panose="02000000000000000000" pitchFamily="2" charset="0"/>
              <a:cs typeface="Roboto" panose="02000000000000000000" pitchFamily="2" charset="0"/>
            </a:rPr>
            <a:t>For</a:t>
          </a:r>
          <a:r>
            <a:rPr lang="en-US" sz="1900" kern="1200" spc="-10" dirty="0">
              <a:latin typeface="Roboto" panose="02000000000000000000" pitchFamily="2" charset="0"/>
              <a:ea typeface="Roboto" panose="02000000000000000000" pitchFamily="2" charset="0"/>
              <a:cs typeface="Roboto" panose="02000000000000000000" pitchFamily="2" charset="0"/>
            </a:rPr>
            <a:t> </a:t>
          </a:r>
          <a:r>
            <a:rPr lang="en-US" sz="1900" kern="1200" spc="-15" dirty="0">
              <a:latin typeface="Roboto" panose="02000000000000000000" pitchFamily="2" charset="0"/>
              <a:ea typeface="Roboto" panose="02000000000000000000" pitchFamily="2" charset="0"/>
              <a:cs typeface="Roboto" panose="02000000000000000000" pitchFamily="2" charset="0"/>
            </a:rPr>
            <a:t>Verified</a:t>
          </a:r>
          <a:r>
            <a:rPr lang="en-US" sz="1900" kern="1200" dirty="0">
              <a:latin typeface="Roboto" panose="02000000000000000000" pitchFamily="2" charset="0"/>
              <a:ea typeface="Roboto" panose="02000000000000000000" pitchFamily="2" charset="0"/>
              <a:cs typeface="Roboto" panose="02000000000000000000" pitchFamily="2" charset="0"/>
            </a:rPr>
            <a:t> Status</a:t>
          </a:r>
          <a:r>
            <a:rPr lang="en-US" sz="1900" kern="1200" spc="-5" dirty="0">
              <a:latin typeface="Roboto" panose="02000000000000000000" pitchFamily="2" charset="0"/>
              <a:ea typeface="Roboto" panose="02000000000000000000" pitchFamily="2" charset="0"/>
              <a:cs typeface="Roboto" panose="02000000000000000000" pitchFamily="2" charset="0"/>
            </a:rPr>
            <a:t> </a:t>
          </a:r>
          <a:r>
            <a:rPr lang="en-US" sz="1900" kern="1200" dirty="0">
              <a:latin typeface="Roboto" panose="02000000000000000000" pitchFamily="2" charset="0"/>
              <a:ea typeface="Roboto" panose="02000000000000000000" pitchFamily="2" charset="0"/>
              <a:cs typeface="Roboto" panose="02000000000000000000" pitchFamily="2" charset="0"/>
            </a:rPr>
            <a:t>Vs</a:t>
          </a:r>
          <a:r>
            <a:rPr lang="en-US" sz="1900" kern="1200" spc="-5" dirty="0">
              <a:latin typeface="Roboto" panose="02000000000000000000" pitchFamily="2" charset="0"/>
              <a:ea typeface="Roboto" panose="02000000000000000000" pitchFamily="2" charset="0"/>
              <a:cs typeface="Roboto" panose="02000000000000000000" pitchFamily="2" charset="0"/>
            </a:rPr>
            <a:t> Non </a:t>
          </a:r>
          <a:r>
            <a:rPr lang="en-US" sz="1900" kern="1200" spc="-15" dirty="0">
              <a:latin typeface="Roboto" panose="02000000000000000000" pitchFamily="2" charset="0"/>
              <a:ea typeface="Roboto" panose="02000000000000000000" pitchFamily="2" charset="0"/>
              <a:cs typeface="Roboto" panose="02000000000000000000" pitchFamily="2" charset="0"/>
            </a:rPr>
            <a:t>Verified</a:t>
          </a:r>
          <a:r>
            <a:rPr lang="en-US" sz="1900" kern="1200" dirty="0">
              <a:latin typeface="Roboto" panose="02000000000000000000" pitchFamily="2" charset="0"/>
              <a:ea typeface="Roboto" panose="02000000000000000000" pitchFamily="2" charset="0"/>
              <a:cs typeface="Roboto" panose="02000000000000000000" pitchFamily="2" charset="0"/>
            </a:rPr>
            <a:t> Status</a:t>
          </a:r>
        </a:p>
      </dsp:txBody>
      <dsp:txXfrm>
        <a:off x="994481" y="2057832"/>
        <a:ext cx="6589254" cy="588167"/>
      </dsp:txXfrm>
    </dsp:sp>
    <dsp:sp modelId="{7BC6F995-423B-4D17-9864-B0A67F30A057}">
      <dsp:nvSpPr>
        <dsp:cNvPr id="0" name=""/>
        <dsp:cNvSpPr/>
      </dsp:nvSpPr>
      <dsp:spPr>
        <a:xfrm>
          <a:off x="626876" y="1984311"/>
          <a:ext cx="735209" cy="73520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FCEC56-46DB-4CC5-BC57-D94FBDC2A79E}">
      <dsp:nvSpPr>
        <dsp:cNvPr id="0" name=""/>
        <dsp:cNvSpPr/>
      </dsp:nvSpPr>
      <dsp:spPr>
        <a:xfrm>
          <a:off x="865126" y="2939801"/>
          <a:ext cx="6718609" cy="5881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6858"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Roboto" panose="02000000000000000000" pitchFamily="2" charset="0"/>
              <a:ea typeface="Roboto" panose="02000000000000000000" pitchFamily="2" charset="0"/>
              <a:cs typeface="Roboto" panose="02000000000000000000" pitchFamily="2" charset="0"/>
            </a:rPr>
            <a:t>State</a:t>
          </a:r>
          <a:r>
            <a:rPr lang="en-US" sz="1900" kern="1200" spc="-10" dirty="0">
              <a:latin typeface="Roboto" panose="02000000000000000000" pitchFamily="2" charset="0"/>
              <a:ea typeface="Roboto" panose="02000000000000000000" pitchFamily="2" charset="0"/>
              <a:cs typeface="Roboto" panose="02000000000000000000" pitchFamily="2" charset="0"/>
            </a:rPr>
            <a:t> </a:t>
          </a:r>
          <a:r>
            <a:rPr lang="en-US" sz="1900" kern="1200" spc="-5" dirty="0">
              <a:latin typeface="Roboto" panose="02000000000000000000" pitchFamily="2" charset="0"/>
              <a:ea typeface="Roboto" panose="02000000000000000000" pitchFamily="2" charset="0"/>
              <a:cs typeface="Roboto" panose="02000000000000000000" pitchFamily="2" charset="0"/>
            </a:rPr>
            <a:t>Wise </a:t>
          </a:r>
          <a:r>
            <a:rPr lang="en-US" sz="1900" kern="1200" dirty="0">
              <a:latin typeface="Roboto" panose="02000000000000000000" pitchFamily="2" charset="0"/>
              <a:ea typeface="Roboto" panose="02000000000000000000" pitchFamily="2" charset="0"/>
              <a:cs typeface="Roboto" panose="02000000000000000000" pitchFamily="2" charset="0"/>
            </a:rPr>
            <a:t>Last</a:t>
          </a:r>
          <a:r>
            <a:rPr lang="en-US" sz="1900" kern="1200" spc="-10" dirty="0">
              <a:latin typeface="Roboto" panose="02000000000000000000" pitchFamily="2" charset="0"/>
              <a:ea typeface="Roboto" panose="02000000000000000000" pitchFamily="2" charset="0"/>
              <a:cs typeface="Roboto" panose="02000000000000000000" pitchFamily="2" charset="0"/>
            </a:rPr>
            <a:t> </a:t>
          </a:r>
          <a:r>
            <a:rPr lang="en-US" sz="1900" kern="1200" spc="-5" dirty="0">
              <a:latin typeface="Roboto" panose="02000000000000000000" pitchFamily="2" charset="0"/>
              <a:ea typeface="Roboto" panose="02000000000000000000" pitchFamily="2" charset="0"/>
              <a:cs typeface="Roboto" panose="02000000000000000000" pitchFamily="2" charset="0"/>
            </a:rPr>
            <a:t>credit pull </a:t>
          </a:r>
          <a:r>
            <a:rPr lang="en-US" sz="1900" kern="1200" dirty="0">
              <a:latin typeface="Roboto" panose="02000000000000000000" pitchFamily="2" charset="0"/>
              <a:ea typeface="Roboto" panose="02000000000000000000" pitchFamily="2" charset="0"/>
              <a:cs typeface="Roboto" panose="02000000000000000000" pitchFamily="2" charset="0"/>
            </a:rPr>
            <a:t>date</a:t>
          </a:r>
          <a:r>
            <a:rPr lang="en-US" sz="1900" kern="1200" spc="-5" dirty="0">
              <a:latin typeface="Roboto" panose="02000000000000000000" pitchFamily="2" charset="0"/>
              <a:ea typeface="Roboto" panose="02000000000000000000" pitchFamily="2" charset="0"/>
              <a:cs typeface="Roboto" panose="02000000000000000000" pitchFamily="2" charset="0"/>
            </a:rPr>
            <a:t> Wise </a:t>
          </a:r>
          <a:r>
            <a:rPr lang="en-US" sz="1900" kern="1200" dirty="0">
              <a:latin typeface="Roboto" panose="02000000000000000000" pitchFamily="2" charset="0"/>
              <a:ea typeface="Roboto" panose="02000000000000000000" pitchFamily="2" charset="0"/>
              <a:cs typeface="Roboto" panose="02000000000000000000" pitchFamily="2" charset="0"/>
            </a:rPr>
            <a:t>Loan</a:t>
          </a:r>
          <a:r>
            <a:rPr lang="en-US" sz="1900" kern="1200" spc="-5" dirty="0">
              <a:latin typeface="Roboto" panose="02000000000000000000" pitchFamily="2" charset="0"/>
              <a:ea typeface="Roboto" panose="02000000000000000000" pitchFamily="2" charset="0"/>
              <a:cs typeface="Roboto" panose="02000000000000000000" pitchFamily="2" charset="0"/>
            </a:rPr>
            <a:t> </a:t>
          </a:r>
          <a:r>
            <a:rPr lang="en-US" sz="1900" kern="1200" dirty="0">
              <a:latin typeface="Roboto" panose="02000000000000000000" pitchFamily="2" charset="0"/>
              <a:ea typeface="Roboto" panose="02000000000000000000" pitchFamily="2" charset="0"/>
              <a:cs typeface="Roboto" panose="02000000000000000000" pitchFamily="2" charset="0"/>
            </a:rPr>
            <a:t>Status</a:t>
          </a:r>
          <a:endParaRPr lang="en-IN" sz="1900" kern="1200" dirty="0"/>
        </a:p>
      </dsp:txBody>
      <dsp:txXfrm>
        <a:off x="865126" y="2939801"/>
        <a:ext cx="6718609" cy="588167"/>
      </dsp:txXfrm>
    </dsp:sp>
    <dsp:sp modelId="{5B720E62-D8B7-4148-B2F5-3022986E3302}">
      <dsp:nvSpPr>
        <dsp:cNvPr id="0" name=""/>
        <dsp:cNvSpPr/>
      </dsp:nvSpPr>
      <dsp:spPr>
        <a:xfrm>
          <a:off x="497521" y="2866280"/>
          <a:ext cx="735209" cy="73520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8CE376-B3DE-4EB3-AF3F-D20AA9E3C3BE}">
      <dsp:nvSpPr>
        <dsp:cNvPr id="0" name=""/>
        <dsp:cNvSpPr/>
      </dsp:nvSpPr>
      <dsp:spPr>
        <a:xfrm>
          <a:off x="443662" y="3821770"/>
          <a:ext cx="7140073" cy="5881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6858"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spc="-5" dirty="0">
              <a:latin typeface="Roboto" panose="02000000000000000000" pitchFamily="2" charset="0"/>
              <a:ea typeface="Roboto" panose="02000000000000000000" pitchFamily="2" charset="0"/>
              <a:cs typeface="Roboto" panose="02000000000000000000" pitchFamily="2" charset="0"/>
            </a:rPr>
            <a:t>Home Ownership</a:t>
          </a:r>
          <a:r>
            <a:rPr lang="en-US" sz="1900" kern="1200" dirty="0">
              <a:latin typeface="Roboto" panose="02000000000000000000" pitchFamily="2" charset="0"/>
              <a:ea typeface="Roboto" panose="02000000000000000000" pitchFamily="2" charset="0"/>
              <a:cs typeface="Roboto" panose="02000000000000000000" pitchFamily="2" charset="0"/>
            </a:rPr>
            <a:t> Vs</a:t>
          </a:r>
          <a:r>
            <a:rPr lang="en-US" sz="1900" kern="1200" spc="-5" dirty="0">
              <a:latin typeface="Roboto" panose="02000000000000000000" pitchFamily="2" charset="0"/>
              <a:ea typeface="Roboto" panose="02000000000000000000" pitchFamily="2" charset="0"/>
              <a:cs typeface="Roboto" panose="02000000000000000000" pitchFamily="2" charset="0"/>
            </a:rPr>
            <a:t> </a:t>
          </a:r>
          <a:r>
            <a:rPr lang="en-US" sz="1900" kern="1200" dirty="0">
              <a:latin typeface="Roboto" panose="02000000000000000000" pitchFamily="2" charset="0"/>
              <a:ea typeface="Roboto" panose="02000000000000000000" pitchFamily="2" charset="0"/>
              <a:cs typeface="Roboto" panose="02000000000000000000" pitchFamily="2" charset="0"/>
            </a:rPr>
            <a:t>Last</a:t>
          </a:r>
          <a:r>
            <a:rPr lang="en-US" sz="1900" kern="1200" spc="-5" dirty="0">
              <a:latin typeface="Roboto" panose="02000000000000000000" pitchFamily="2" charset="0"/>
              <a:ea typeface="Roboto" panose="02000000000000000000" pitchFamily="2" charset="0"/>
              <a:cs typeface="Roboto" panose="02000000000000000000" pitchFamily="2" charset="0"/>
            </a:rPr>
            <a:t> Payment Date</a:t>
          </a:r>
          <a:r>
            <a:rPr lang="en-US" sz="1900" kern="1200" dirty="0">
              <a:latin typeface="Roboto" panose="02000000000000000000" pitchFamily="2" charset="0"/>
              <a:ea typeface="Roboto" panose="02000000000000000000" pitchFamily="2" charset="0"/>
              <a:cs typeface="Roboto" panose="02000000000000000000" pitchFamily="2" charset="0"/>
            </a:rPr>
            <a:t> Stats</a:t>
          </a:r>
          <a:endParaRPr lang="en-IN" sz="1900" kern="1200" dirty="0"/>
        </a:p>
      </dsp:txBody>
      <dsp:txXfrm>
        <a:off x="443662" y="3821770"/>
        <a:ext cx="7140073" cy="588167"/>
      </dsp:txXfrm>
    </dsp:sp>
    <dsp:sp modelId="{AE3CF18E-8737-43F6-A139-C2819B0026F6}">
      <dsp:nvSpPr>
        <dsp:cNvPr id="0" name=""/>
        <dsp:cNvSpPr/>
      </dsp:nvSpPr>
      <dsp:spPr>
        <a:xfrm>
          <a:off x="76058" y="3748249"/>
          <a:ext cx="735209" cy="73520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775B20-F7F3-40E5-A3DA-3CAAF68DEB1E}"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DC1504-B084-46CE-ACD5-2FC7F285FB81}" type="slidenum">
              <a:rPr lang="en-IN" smtClean="0"/>
              <a:t>‹#›</a:t>
            </a:fld>
            <a:endParaRPr lang="en-IN"/>
          </a:p>
        </p:txBody>
      </p:sp>
    </p:spTree>
    <p:extLst>
      <p:ext uri="{BB962C8B-B14F-4D97-AF65-F5344CB8AC3E}">
        <p14:creationId xmlns:p14="http://schemas.microsoft.com/office/powerpoint/2010/main" val="3401168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775B20-F7F3-40E5-A3DA-3CAAF68DEB1E}"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DC1504-B084-46CE-ACD5-2FC7F285FB81}" type="slidenum">
              <a:rPr lang="en-IN" smtClean="0"/>
              <a:t>‹#›</a:t>
            </a:fld>
            <a:endParaRPr lang="en-IN"/>
          </a:p>
        </p:txBody>
      </p:sp>
    </p:spTree>
    <p:extLst>
      <p:ext uri="{BB962C8B-B14F-4D97-AF65-F5344CB8AC3E}">
        <p14:creationId xmlns:p14="http://schemas.microsoft.com/office/powerpoint/2010/main" val="3739506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775B20-F7F3-40E5-A3DA-3CAAF68DEB1E}"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DC1504-B084-46CE-ACD5-2FC7F285FB81}" type="slidenum">
              <a:rPr lang="en-IN" smtClean="0"/>
              <a:t>‹#›</a:t>
            </a:fld>
            <a:endParaRPr lang="en-IN"/>
          </a:p>
        </p:txBody>
      </p:sp>
    </p:spTree>
    <p:extLst>
      <p:ext uri="{BB962C8B-B14F-4D97-AF65-F5344CB8AC3E}">
        <p14:creationId xmlns:p14="http://schemas.microsoft.com/office/powerpoint/2010/main" val="3315452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775B20-F7F3-40E5-A3DA-3CAAF68DEB1E}" type="datetimeFigureOut">
              <a:rPr lang="en-IN" smtClean="0"/>
              <a:t>14-02-2024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DC1504-B084-46CE-ACD5-2FC7F285FB81}" type="slidenum">
              <a:rPr lang="en-IN" smtClean="0"/>
              <a:t>‹#›</a:t>
            </a:fld>
            <a:endParaRPr lang="en-IN"/>
          </a:p>
        </p:txBody>
      </p:sp>
    </p:spTree>
    <p:extLst>
      <p:ext uri="{BB962C8B-B14F-4D97-AF65-F5344CB8AC3E}">
        <p14:creationId xmlns:p14="http://schemas.microsoft.com/office/powerpoint/2010/main" val="7311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775B20-F7F3-40E5-A3DA-3CAAF68DEB1E}"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DC1504-B084-46CE-ACD5-2FC7F285FB81}" type="slidenum">
              <a:rPr lang="en-IN" smtClean="0"/>
              <a:t>‹#›</a:t>
            </a:fld>
            <a:endParaRPr lang="en-IN"/>
          </a:p>
        </p:txBody>
      </p:sp>
    </p:spTree>
    <p:extLst>
      <p:ext uri="{BB962C8B-B14F-4D97-AF65-F5344CB8AC3E}">
        <p14:creationId xmlns:p14="http://schemas.microsoft.com/office/powerpoint/2010/main" val="121034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E775B20-F7F3-40E5-A3DA-3CAAF68DEB1E}" type="datetimeFigureOut">
              <a:rPr lang="en-IN" smtClean="0"/>
              <a:t>14-02-2024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C2DC1504-B084-46CE-ACD5-2FC7F285FB81}" type="slidenum">
              <a:rPr lang="en-IN" smtClean="0"/>
              <a:t>‹#›</a:t>
            </a:fld>
            <a:endParaRPr lang="en-IN"/>
          </a:p>
        </p:txBody>
      </p:sp>
    </p:spTree>
    <p:extLst>
      <p:ext uri="{BB962C8B-B14F-4D97-AF65-F5344CB8AC3E}">
        <p14:creationId xmlns:p14="http://schemas.microsoft.com/office/powerpoint/2010/main" val="3654919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E775B20-F7F3-40E5-A3DA-3CAAF68DEB1E}" type="datetimeFigureOut">
              <a:rPr lang="en-IN" smtClean="0"/>
              <a:t>14-02-2024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DC1504-B084-46CE-ACD5-2FC7F285FB81}"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11402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775B20-F7F3-40E5-A3DA-3CAAF68DEB1E}" type="datetimeFigureOut">
              <a:rPr lang="en-IN" smtClean="0"/>
              <a:t>14-02-2024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DC1504-B084-46CE-ACD5-2FC7F285FB81}" type="slidenum">
              <a:rPr lang="en-IN" smtClean="0"/>
              <a:t>‹#›</a:t>
            </a:fld>
            <a:endParaRPr lang="en-IN"/>
          </a:p>
        </p:txBody>
      </p:sp>
    </p:spTree>
    <p:extLst>
      <p:ext uri="{BB962C8B-B14F-4D97-AF65-F5344CB8AC3E}">
        <p14:creationId xmlns:p14="http://schemas.microsoft.com/office/powerpoint/2010/main" val="3359174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775B20-F7F3-40E5-A3DA-3CAAF68DEB1E}" type="datetimeFigureOut">
              <a:rPr lang="en-IN" smtClean="0"/>
              <a:t>14-02-2024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DC1504-B084-46CE-ACD5-2FC7F285FB81}" type="slidenum">
              <a:rPr lang="en-IN" smtClean="0"/>
              <a:t>‹#›</a:t>
            </a:fld>
            <a:endParaRPr lang="en-IN"/>
          </a:p>
        </p:txBody>
      </p:sp>
    </p:spTree>
    <p:extLst>
      <p:ext uri="{BB962C8B-B14F-4D97-AF65-F5344CB8AC3E}">
        <p14:creationId xmlns:p14="http://schemas.microsoft.com/office/powerpoint/2010/main" val="1110888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E775B20-F7F3-40E5-A3DA-3CAAF68DEB1E}" type="datetimeFigureOut">
              <a:rPr lang="en-IN" smtClean="0"/>
              <a:t>14-02-2024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IN"/>
          </a:p>
        </p:txBody>
      </p:sp>
      <p:sp>
        <p:nvSpPr>
          <p:cNvPr id="11" name="Slide Number Placeholder 10"/>
          <p:cNvSpPr>
            <a:spLocks noGrp="1"/>
          </p:cNvSpPr>
          <p:nvPr>
            <p:ph type="sldNum" sz="quarter" idx="12"/>
          </p:nvPr>
        </p:nvSpPr>
        <p:spPr/>
        <p:txBody>
          <a:bodyPr/>
          <a:lstStyle/>
          <a:p>
            <a:fld id="{C2DC1504-B084-46CE-ACD5-2FC7F285FB81}" type="slidenum">
              <a:rPr lang="en-IN" smtClean="0"/>
              <a:t>‹#›</a:t>
            </a:fld>
            <a:endParaRPr lang="en-IN"/>
          </a:p>
        </p:txBody>
      </p:sp>
    </p:spTree>
    <p:extLst>
      <p:ext uri="{BB962C8B-B14F-4D97-AF65-F5344CB8AC3E}">
        <p14:creationId xmlns:p14="http://schemas.microsoft.com/office/powerpoint/2010/main" val="293102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E775B20-F7F3-40E5-A3DA-3CAAF68DEB1E}" type="datetimeFigureOut">
              <a:rPr lang="en-IN" smtClean="0"/>
              <a:t>14-02-2024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IN"/>
          </a:p>
        </p:txBody>
      </p:sp>
      <p:sp>
        <p:nvSpPr>
          <p:cNvPr id="10" name="Slide Number Placeholder 9"/>
          <p:cNvSpPr>
            <a:spLocks noGrp="1"/>
          </p:cNvSpPr>
          <p:nvPr>
            <p:ph type="sldNum" sz="quarter" idx="12"/>
          </p:nvPr>
        </p:nvSpPr>
        <p:spPr/>
        <p:txBody>
          <a:bodyPr/>
          <a:lstStyle/>
          <a:p>
            <a:fld id="{C2DC1504-B084-46CE-ACD5-2FC7F285FB81}" type="slidenum">
              <a:rPr lang="en-IN" smtClean="0"/>
              <a:t>‹#›</a:t>
            </a:fld>
            <a:endParaRPr lang="en-IN"/>
          </a:p>
        </p:txBody>
      </p:sp>
    </p:spTree>
    <p:extLst>
      <p:ext uri="{BB962C8B-B14F-4D97-AF65-F5344CB8AC3E}">
        <p14:creationId xmlns:p14="http://schemas.microsoft.com/office/powerpoint/2010/main" val="1925579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E775B20-F7F3-40E5-A3DA-3CAAF68DEB1E}" type="datetimeFigureOut">
              <a:rPr lang="en-IN" smtClean="0"/>
              <a:t>14-02-2024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2DC1504-B084-46CE-ACD5-2FC7F285FB81}" type="slidenum">
              <a:rPr lang="en-IN" smtClean="0"/>
              <a:t>‹#›</a:t>
            </a:fld>
            <a:endParaRPr lang="en-IN"/>
          </a:p>
        </p:txBody>
      </p:sp>
    </p:spTree>
    <p:extLst>
      <p:ext uri="{BB962C8B-B14F-4D97-AF65-F5344CB8AC3E}">
        <p14:creationId xmlns:p14="http://schemas.microsoft.com/office/powerpoint/2010/main" val="30366568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47C61F1-014F-2C03-1877-FA4393306BAA}"/>
              </a:ext>
            </a:extLst>
          </p:cNvPr>
          <p:cNvSpPr/>
          <p:nvPr/>
        </p:nvSpPr>
        <p:spPr>
          <a:xfrm>
            <a:off x="134644" y="144624"/>
            <a:ext cx="11868539" cy="6568751"/>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Picture 7">
            <a:extLst>
              <a:ext uri="{FF2B5EF4-FFF2-40B4-BE49-F238E27FC236}">
                <a16:creationId xmlns:a16="http://schemas.microsoft.com/office/drawing/2014/main" id="{E6B79ADB-4709-699C-3639-1DF449611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5906" y="3336180"/>
            <a:ext cx="4148251" cy="3961205"/>
          </a:xfrm>
          <a:prstGeom prst="rect">
            <a:avLst/>
          </a:prstGeom>
        </p:spPr>
      </p:pic>
      <p:sp>
        <p:nvSpPr>
          <p:cNvPr id="9" name="TextBox 8">
            <a:extLst>
              <a:ext uri="{FF2B5EF4-FFF2-40B4-BE49-F238E27FC236}">
                <a16:creationId xmlns:a16="http://schemas.microsoft.com/office/drawing/2014/main" id="{7C10BB8D-35EE-7D1B-9D3A-2EF1DAD01E4A}"/>
              </a:ext>
            </a:extLst>
          </p:cNvPr>
          <p:cNvSpPr txBox="1"/>
          <p:nvPr/>
        </p:nvSpPr>
        <p:spPr>
          <a:xfrm>
            <a:off x="611150" y="592802"/>
            <a:ext cx="8672809" cy="830997"/>
          </a:xfrm>
          <a:prstGeom prst="rect">
            <a:avLst/>
          </a:prstGeom>
          <a:noFill/>
          <a:ln>
            <a:solidFill>
              <a:schemeClr val="tx1"/>
            </a:solidFill>
          </a:ln>
        </p:spPr>
        <p:txBody>
          <a:bodyPr wrap="square" rtlCol="0">
            <a:spAutoFit/>
          </a:bodyPr>
          <a:lstStyle/>
          <a:p>
            <a:pPr algn="ctr"/>
            <a:r>
              <a:rPr lang="en-IN" sz="4800" dirty="0">
                <a:latin typeface="Cambria" panose="02040503050406030204" pitchFamily="18" charset="0"/>
                <a:ea typeface="Cambria" panose="02040503050406030204" pitchFamily="18" charset="0"/>
              </a:rPr>
              <a:t>Bank Loan Analysis</a:t>
            </a:r>
          </a:p>
        </p:txBody>
      </p:sp>
      <p:sp>
        <p:nvSpPr>
          <p:cNvPr id="10" name="TextBox 9">
            <a:extLst>
              <a:ext uri="{FF2B5EF4-FFF2-40B4-BE49-F238E27FC236}">
                <a16:creationId xmlns:a16="http://schemas.microsoft.com/office/drawing/2014/main" id="{1B82AF7B-A74C-5069-1DC4-EED0304D7FBA}"/>
              </a:ext>
            </a:extLst>
          </p:cNvPr>
          <p:cNvSpPr txBox="1"/>
          <p:nvPr/>
        </p:nvSpPr>
        <p:spPr>
          <a:xfrm>
            <a:off x="678798" y="1551186"/>
            <a:ext cx="8574859" cy="2246769"/>
          </a:xfrm>
          <a:prstGeom prst="rect">
            <a:avLst/>
          </a:prstGeom>
          <a:noFill/>
          <a:ln>
            <a:solidFill>
              <a:schemeClr val="tx1"/>
            </a:solidFill>
          </a:ln>
        </p:spPr>
        <p:txBody>
          <a:bodyPr wrap="square" rtlCol="0">
            <a:spAutoFit/>
          </a:bodyPr>
          <a:lstStyle/>
          <a:p>
            <a:pPr algn="ctr"/>
            <a:endParaRPr lang="en-IN" sz="2800" dirty="0">
              <a:latin typeface="Cambria" panose="02040503050406030204" pitchFamily="18" charset="0"/>
              <a:ea typeface="Cambria" panose="02040503050406030204" pitchFamily="18" charset="0"/>
            </a:endParaRPr>
          </a:p>
          <a:p>
            <a:pPr algn="ctr"/>
            <a:r>
              <a:rPr lang="en-IN" sz="2800" dirty="0">
                <a:latin typeface="Cambria" panose="02040503050406030204" pitchFamily="18" charset="0"/>
                <a:ea typeface="Cambria" panose="02040503050406030204" pitchFamily="18" charset="0"/>
              </a:rPr>
              <a:t>Domain – Finance</a:t>
            </a:r>
          </a:p>
          <a:p>
            <a:pPr algn="ctr"/>
            <a:endParaRPr lang="en-IN" sz="2800" dirty="0">
              <a:latin typeface="Cambria" panose="02040503050406030204" pitchFamily="18" charset="0"/>
              <a:ea typeface="Cambria" panose="02040503050406030204" pitchFamily="18" charset="0"/>
            </a:endParaRPr>
          </a:p>
          <a:p>
            <a:pPr algn="ctr"/>
            <a:r>
              <a:rPr lang="en-IN" sz="2800" dirty="0">
                <a:latin typeface="Cambria" panose="02040503050406030204" pitchFamily="18" charset="0"/>
                <a:ea typeface="Cambria" panose="02040503050406030204" pitchFamily="18" charset="0"/>
              </a:rPr>
              <a:t>Project - Bank loan of customers</a:t>
            </a:r>
          </a:p>
          <a:p>
            <a:pPr algn="ctr"/>
            <a:endParaRPr lang="en-IN" sz="2800" dirty="0">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id="{21C6BB16-CDA2-6AE4-10A6-E27D3AFC0331}"/>
              </a:ext>
            </a:extLst>
          </p:cNvPr>
          <p:cNvSpPr txBox="1"/>
          <p:nvPr/>
        </p:nvSpPr>
        <p:spPr>
          <a:xfrm>
            <a:off x="7035433" y="3979511"/>
            <a:ext cx="4148251" cy="2598147"/>
          </a:xfrm>
          <a:prstGeom prst="rect">
            <a:avLst/>
          </a:prstGeom>
          <a:noFill/>
          <a:ln>
            <a:solidFill>
              <a:schemeClr val="tx1"/>
            </a:solidFill>
          </a:ln>
        </p:spPr>
        <p:txBody>
          <a:bodyPr wrap="square" rtlCol="0">
            <a:spAutoFit/>
          </a:bodyPr>
          <a:lstStyle/>
          <a:p>
            <a:pPr>
              <a:lnSpc>
                <a:spcPct val="150000"/>
              </a:lnSpc>
            </a:pPr>
            <a:r>
              <a:rPr lang="en-IN" b="1" dirty="0">
                <a:latin typeface="Cambria" panose="02040503050406030204" pitchFamily="18" charset="0"/>
                <a:ea typeface="Cambria" panose="02040503050406030204" pitchFamily="18" charset="0"/>
                <a:cs typeface="Roboto" panose="02000000000000000000" pitchFamily="2" charset="0"/>
              </a:rPr>
              <a:t>Project By - Group 3 ( P349 )</a:t>
            </a:r>
          </a:p>
          <a:p>
            <a:pPr>
              <a:lnSpc>
                <a:spcPct val="150000"/>
              </a:lnSpc>
            </a:pPr>
            <a:r>
              <a:rPr lang="en-IN" dirty="0">
                <a:latin typeface="Cambria" panose="02040503050406030204" pitchFamily="18" charset="0"/>
                <a:ea typeface="Cambria" panose="02040503050406030204" pitchFamily="18" charset="0"/>
                <a:cs typeface="Roboto" panose="02000000000000000000" pitchFamily="2" charset="0"/>
              </a:rPr>
              <a:t>Mr. </a:t>
            </a:r>
            <a:r>
              <a:rPr lang="en-IN" dirty="0" err="1">
                <a:latin typeface="Cambria" panose="02040503050406030204" pitchFamily="18" charset="0"/>
                <a:ea typeface="Cambria" panose="02040503050406030204" pitchFamily="18" charset="0"/>
                <a:cs typeface="Roboto" panose="02000000000000000000" pitchFamily="2" charset="0"/>
              </a:rPr>
              <a:t>Ritesh</a:t>
            </a:r>
            <a:r>
              <a:rPr lang="en-IN" dirty="0">
                <a:latin typeface="Cambria" panose="02040503050406030204" pitchFamily="18" charset="0"/>
                <a:ea typeface="Cambria" panose="02040503050406030204" pitchFamily="18" charset="0"/>
                <a:cs typeface="Roboto" panose="02000000000000000000" pitchFamily="2" charset="0"/>
              </a:rPr>
              <a:t> Dnyaneshwar </a:t>
            </a:r>
            <a:r>
              <a:rPr lang="en-IN" dirty="0" err="1">
                <a:latin typeface="Cambria" panose="02040503050406030204" pitchFamily="18" charset="0"/>
                <a:ea typeface="Cambria" panose="02040503050406030204" pitchFamily="18" charset="0"/>
                <a:cs typeface="Roboto" panose="02000000000000000000" pitchFamily="2" charset="0"/>
              </a:rPr>
              <a:t>Gawas</a:t>
            </a:r>
            <a:endParaRPr lang="en-IN" dirty="0">
              <a:latin typeface="Cambria" panose="02040503050406030204" pitchFamily="18" charset="0"/>
              <a:ea typeface="Cambria" panose="02040503050406030204" pitchFamily="18" charset="0"/>
              <a:cs typeface="Roboto" panose="02000000000000000000" pitchFamily="2" charset="0"/>
            </a:endParaRPr>
          </a:p>
          <a:p>
            <a:r>
              <a:rPr lang="en-IN" dirty="0">
                <a:latin typeface="Cambria" panose="02040503050406030204" pitchFamily="18" charset="0"/>
                <a:ea typeface="Cambria" panose="02040503050406030204" pitchFamily="18" charset="0"/>
                <a:cs typeface="Roboto" panose="02000000000000000000" pitchFamily="2" charset="0"/>
              </a:rPr>
              <a:t>Mr. </a:t>
            </a:r>
            <a:r>
              <a:rPr lang="en-IN" dirty="0" err="1">
                <a:latin typeface="Cambria" panose="02040503050406030204" pitchFamily="18" charset="0"/>
                <a:ea typeface="Cambria" panose="02040503050406030204" pitchFamily="18" charset="0"/>
                <a:cs typeface="Roboto" panose="02000000000000000000" pitchFamily="2" charset="0"/>
              </a:rPr>
              <a:t>Harshal</a:t>
            </a:r>
            <a:r>
              <a:rPr lang="en-IN" dirty="0">
                <a:latin typeface="Cambria" panose="02040503050406030204" pitchFamily="18" charset="0"/>
                <a:ea typeface="Cambria" panose="02040503050406030204" pitchFamily="18" charset="0"/>
                <a:cs typeface="Roboto" panose="02000000000000000000" pitchFamily="2" charset="0"/>
              </a:rPr>
              <a:t> Bajirao </a:t>
            </a:r>
            <a:r>
              <a:rPr lang="en-IN" dirty="0" err="1">
                <a:latin typeface="Cambria" panose="02040503050406030204" pitchFamily="18" charset="0"/>
                <a:ea typeface="Cambria" panose="02040503050406030204" pitchFamily="18" charset="0"/>
                <a:cs typeface="Roboto" panose="02000000000000000000" pitchFamily="2" charset="0"/>
              </a:rPr>
              <a:t>Shintre</a:t>
            </a:r>
            <a:endParaRPr lang="en-IN" dirty="0">
              <a:latin typeface="Cambria" panose="02040503050406030204" pitchFamily="18" charset="0"/>
              <a:ea typeface="Cambria" panose="02040503050406030204" pitchFamily="18" charset="0"/>
              <a:cs typeface="Roboto" panose="02000000000000000000" pitchFamily="2" charset="0"/>
            </a:endParaRPr>
          </a:p>
          <a:p>
            <a:r>
              <a:rPr lang="en-IN" dirty="0">
                <a:latin typeface="Cambria" panose="02040503050406030204" pitchFamily="18" charset="0"/>
                <a:ea typeface="Cambria" panose="02040503050406030204" pitchFamily="18" charset="0"/>
                <a:cs typeface="Roboto" panose="02000000000000000000" pitchFamily="2" charset="0"/>
              </a:rPr>
              <a:t>Mr. Vedant Uttam Ghatage</a:t>
            </a:r>
          </a:p>
          <a:p>
            <a:r>
              <a:rPr lang="en-IN" dirty="0">
                <a:latin typeface="Cambria" panose="02040503050406030204" pitchFamily="18" charset="0"/>
                <a:ea typeface="Cambria" panose="02040503050406030204" pitchFamily="18" charset="0"/>
                <a:cs typeface="Roboto" panose="02000000000000000000" pitchFamily="2" charset="0"/>
              </a:rPr>
              <a:t>Mr. </a:t>
            </a:r>
            <a:r>
              <a:rPr lang="en-IN" dirty="0" err="1">
                <a:latin typeface="Cambria" panose="02040503050406030204" pitchFamily="18" charset="0"/>
                <a:ea typeface="Cambria" panose="02040503050406030204" pitchFamily="18" charset="0"/>
                <a:cs typeface="Roboto" panose="02000000000000000000" pitchFamily="2" charset="0"/>
              </a:rPr>
              <a:t>Vishwadip</a:t>
            </a:r>
            <a:r>
              <a:rPr lang="en-IN" dirty="0">
                <a:latin typeface="Cambria" panose="02040503050406030204" pitchFamily="18" charset="0"/>
                <a:ea typeface="Cambria" panose="02040503050406030204" pitchFamily="18" charset="0"/>
                <a:cs typeface="Roboto" panose="02000000000000000000" pitchFamily="2" charset="0"/>
              </a:rPr>
              <a:t> Shivaji Shinde</a:t>
            </a:r>
          </a:p>
          <a:p>
            <a:r>
              <a:rPr lang="en-IN" dirty="0">
                <a:latin typeface="Cambria" panose="02040503050406030204" pitchFamily="18" charset="0"/>
                <a:ea typeface="Cambria" panose="02040503050406030204" pitchFamily="18" charset="0"/>
                <a:cs typeface="Roboto" panose="02000000000000000000" pitchFamily="2" charset="0"/>
              </a:rPr>
              <a:t>Mr. Kalpesh Bhagwat Patil</a:t>
            </a:r>
          </a:p>
          <a:p>
            <a:r>
              <a:rPr lang="en-IN" dirty="0">
                <a:latin typeface="Cambria" panose="02040503050406030204" pitchFamily="18" charset="0"/>
                <a:ea typeface="Cambria" panose="02040503050406030204" pitchFamily="18" charset="0"/>
                <a:cs typeface="Roboto" panose="02000000000000000000" pitchFamily="2" charset="0"/>
              </a:rPr>
              <a:t>Mr. Abhijit </a:t>
            </a:r>
            <a:r>
              <a:rPr lang="en-IN" dirty="0" err="1">
                <a:latin typeface="Cambria" panose="02040503050406030204" pitchFamily="18" charset="0"/>
                <a:ea typeface="Cambria" panose="02040503050406030204" pitchFamily="18" charset="0"/>
                <a:cs typeface="Roboto" panose="02000000000000000000" pitchFamily="2" charset="0"/>
              </a:rPr>
              <a:t>Nandkumar</a:t>
            </a:r>
            <a:r>
              <a:rPr lang="en-IN" dirty="0">
                <a:latin typeface="Cambria" panose="02040503050406030204" pitchFamily="18" charset="0"/>
                <a:ea typeface="Cambria" panose="02040503050406030204" pitchFamily="18" charset="0"/>
                <a:cs typeface="Roboto" panose="02000000000000000000" pitchFamily="2" charset="0"/>
              </a:rPr>
              <a:t> Jadhav</a:t>
            </a:r>
            <a:endParaRPr lang="en-IN" spc="5" dirty="0">
              <a:latin typeface="Cambria" panose="02040503050406030204" pitchFamily="18" charset="0"/>
              <a:ea typeface="Cambria" panose="02040503050406030204" pitchFamily="18" charset="0"/>
              <a:cs typeface="Roboto" panose="02000000000000000000" pitchFamily="2" charset="0"/>
            </a:endParaRPr>
          </a:p>
          <a:p>
            <a:pPr marL="12700">
              <a:spcBef>
                <a:spcPts val="100"/>
              </a:spcBef>
            </a:pPr>
            <a:r>
              <a:rPr lang="en-IN" dirty="0">
                <a:latin typeface="Cambria" panose="02040503050406030204" pitchFamily="18" charset="0"/>
                <a:ea typeface="Cambria" panose="02040503050406030204" pitchFamily="18" charset="0"/>
                <a:cs typeface="Roboto" panose="02000000000000000000" pitchFamily="2" charset="0"/>
              </a:rPr>
              <a:t>Miss. Sakshi Rajendra </a:t>
            </a:r>
            <a:r>
              <a:rPr lang="en-IN" dirty="0" err="1">
                <a:latin typeface="Cambria" panose="02040503050406030204" pitchFamily="18" charset="0"/>
                <a:ea typeface="Cambria" panose="02040503050406030204" pitchFamily="18" charset="0"/>
                <a:cs typeface="Roboto" panose="02000000000000000000" pitchFamily="2" charset="0"/>
              </a:rPr>
              <a:t>Zaware</a:t>
            </a:r>
            <a:endParaRPr lang="en-IN" dirty="0">
              <a:latin typeface="Cambria" panose="02040503050406030204" pitchFamily="18" charset="0"/>
              <a:ea typeface="Cambria" panose="02040503050406030204" pitchFamily="18" charset="0"/>
              <a:cs typeface="Roboto" panose="02000000000000000000" pitchFamily="2" charset="0"/>
            </a:endParaRPr>
          </a:p>
        </p:txBody>
      </p:sp>
      <p:pic>
        <p:nvPicPr>
          <p:cNvPr id="3" name="Picture 2">
            <a:extLst>
              <a:ext uri="{FF2B5EF4-FFF2-40B4-BE49-F238E27FC236}">
                <a16:creationId xmlns:a16="http://schemas.microsoft.com/office/drawing/2014/main" id="{6C6B90A2-1F45-04CB-928A-51A4C250A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9599" y="105226"/>
            <a:ext cx="3167180" cy="2153017"/>
          </a:xfrm>
          <a:prstGeom prst="rect">
            <a:avLst/>
          </a:prstGeom>
        </p:spPr>
      </p:pic>
      <p:pic>
        <p:nvPicPr>
          <p:cNvPr id="5" name="Picture 4">
            <a:extLst>
              <a:ext uri="{FF2B5EF4-FFF2-40B4-BE49-F238E27FC236}">
                <a16:creationId xmlns:a16="http://schemas.microsoft.com/office/drawing/2014/main" id="{6B526B84-3C89-B2AF-7626-F0373FBD850A}"/>
              </a:ext>
            </a:extLst>
          </p:cNvPr>
          <p:cNvPicPr>
            <a:picLocks noChangeAspect="1"/>
          </p:cNvPicPr>
          <p:nvPr/>
        </p:nvPicPr>
        <p:blipFill>
          <a:blip r:embed="rId4"/>
          <a:stretch>
            <a:fillRect/>
          </a:stretch>
        </p:blipFill>
        <p:spPr>
          <a:xfrm rot="5400000" flipV="1">
            <a:off x="-453471" y="4011550"/>
            <a:ext cx="3326812" cy="2258394"/>
          </a:xfrm>
          <a:prstGeom prst="rect">
            <a:avLst/>
          </a:prstGeom>
        </p:spPr>
      </p:pic>
      <p:pic>
        <p:nvPicPr>
          <p:cNvPr id="6" name="Picture 5">
            <a:extLst>
              <a:ext uri="{FF2B5EF4-FFF2-40B4-BE49-F238E27FC236}">
                <a16:creationId xmlns:a16="http://schemas.microsoft.com/office/drawing/2014/main" id="{8DF4B93D-6258-D7AB-F25B-EB86DE5D2C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264940">
            <a:off x="9307316" y="1362503"/>
            <a:ext cx="2592120" cy="2598147"/>
          </a:xfrm>
          <a:prstGeom prst="rect">
            <a:avLst/>
          </a:prstGeom>
        </p:spPr>
      </p:pic>
    </p:spTree>
    <p:extLst>
      <p:ext uri="{BB962C8B-B14F-4D97-AF65-F5344CB8AC3E}">
        <p14:creationId xmlns:p14="http://schemas.microsoft.com/office/powerpoint/2010/main" val="2750544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806D9B-4449-C900-6245-0AF308728AF7}"/>
              </a:ext>
            </a:extLst>
          </p:cNvPr>
          <p:cNvSpPr txBox="1"/>
          <p:nvPr/>
        </p:nvSpPr>
        <p:spPr>
          <a:xfrm>
            <a:off x="326572" y="361189"/>
            <a:ext cx="10851502" cy="369332"/>
          </a:xfrm>
          <a:prstGeom prst="rect">
            <a:avLst/>
          </a:prstGeom>
          <a:noFill/>
          <a:ln>
            <a:solidFill>
              <a:schemeClr val="tx1"/>
            </a:solidFill>
          </a:ln>
        </p:spPr>
        <p:txBody>
          <a:bodyPr wrap="square" rtlCol="0">
            <a:spAutoFit/>
          </a:bodyPr>
          <a:lstStyle/>
          <a:p>
            <a:pPr algn="ctr"/>
            <a:r>
              <a:rPr lang="en-IN" dirty="0">
                <a:latin typeface="Cambria" panose="02040503050406030204" pitchFamily="18" charset="0"/>
                <a:ea typeface="Cambria" panose="02040503050406030204" pitchFamily="18" charset="0"/>
              </a:rPr>
              <a:t>TOP KPI - </a:t>
            </a:r>
            <a:r>
              <a:rPr lang="en-US" dirty="0">
                <a:latin typeface="Cambria" panose="02040503050406030204" pitchFamily="18" charset="0"/>
                <a:ea typeface="Cambria" panose="02040503050406030204" pitchFamily="18" charset="0"/>
              </a:rPr>
              <a:t>"Here we also find key metrics, helping to highlight important information at a glance."</a:t>
            </a:r>
            <a:endParaRPr lang="en-IN"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94EF380A-9B91-EDBD-13DB-28102044E0E1}"/>
              </a:ext>
            </a:extLst>
          </p:cNvPr>
          <p:cNvSpPr txBox="1"/>
          <p:nvPr/>
        </p:nvSpPr>
        <p:spPr>
          <a:xfrm>
            <a:off x="765110" y="1054359"/>
            <a:ext cx="10608906" cy="5442452"/>
          </a:xfrm>
          <a:prstGeom prst="rect">
            <a:avLst/>
          </a:prstGeom>
          <a:noFill/>
        </p:spPr>
        <p:txBody>
          <a:bodyPr wrap="square" rtlCol="0">
            <a:spAutoFit/>
          </a:bodyPr>
          <a:lstStyle/>
          <a:p>
            <a:pPr marL="342900" indent="-342900" algn="just">
              <a:lnSpc>
                <a:spcPct val="150000"/>
              </a:lnSpc>
              <a:buAutoNum type="arabicPeriod"/>
            </a:pPr>
            <a:r>
              <a:rPr lang="en-IN" dirty="0">
                <a:latin typeface="Cambria" panose="02040503050406030204" pitchFamily="18" charset="0"/>
                <a:ea typeface="Cambria" panose="02040503050406030204" pitchFamily="18" charset="0"/>
              </a:rPr>
              <a:t>Total Customers  ( 39 ,717) - </a:t>
            </a:r>
            <a:r>
              <a:rPr lang="en-US" b="0" i="0" dirty="0">
                <a:effectLst/>
                <a:latin typeface="Cambria" panose="02040503050406030204" pitchFamily="18" charset="0"/>
                <a:ea typeface="Cambria" panose="02040503050406030204" pitchFamily="18" charset="0"/>
              </a:rPr>
              <a:t>This metric provides insight into the size of the bank's customer base, 							         reflecting the number of individuals who have accounts or are otherwise   							engaged with the bank's services.</a:t>
            </a:r>
            <a:endParaRPr lang="en-IN" dirty="0">
              <a:latin typeface="Cambria" panose="02040503050406030204" pitchFamily="18" charset="0"/>
              <a:ea typeface="Cambria" panose="02040503050406030204" pitchFamily="18" charset="0"/>
            </a:endParaRPr>
          </a:p>
          <a:p>
            <a:pPr marL="342900" indent="-342900">
              <a:lnSpc>
                <a:spcPct val="150000"/>
              </a:lnSpc>
              <a:buAutoNum type="arabicPeriod"/>
            </a:pPr>
            <a:endParaRPr lang="en-IN" dirty="0">
              <a:latin typeface="Cambria" panose="02040503050406030204" pitchFamily="18" charset="0"/>
              <a:ea typeface="Cambria" panose="02040503050406030204" pitchFamily="18" charset="0"/>
            </a:endParaRPr>
          </a:p>
          <a:p>
            <a:pPr marL="342900" indent="-342900">
              <a:lnSpc>
                <a:spcPct val="150000"/>
              </a:lnSpc>
              <a:buAutoNum type="arabicPeriod"/>
            </a:pPr>
            <a:r>
              <a:rPr lang="en-IN" dirty="0">
                <a:latin typeface="Cambria" panose="02040503050406030204" pitchFamily="18" charset="0"/>
                <a:ea typeface="Cambria" panose="02040503050406030204" pitchFamily="18" charset="0"/>
              </a:rPr>
              <a:t>Total Loan Amount ( 446M ) –  </a:t>
            </a:r>
            <a:r>
              <a:rPr lang="en-US" b="0" i="0" dirty="0">
                <a:effectLst/>
                <a:latin typeface="Cambria" panose="02040503050406030204" pitchFamily="18" charset="0"/>
                <a:ea typeface="Cambria" panose="02040503050406030204" pitchFamily="18" charset="0"/>
              </a:rPr>
              <a:t>Total Loan Amount metric represents the sum total of all loans  									   disbursed by our organization, encompassing various types of loans 								   such as mortgages, personal loans, business loans, etc.</a:t>
            </a:r>
            <a:endParaRPr lang="en-IN" dirty="0">
              <a:latin typeface="Cambria" panose="02040503050406030204" pitchFamily="18" charset="0"/>
              <a:ea typeface="Cambria" panose="02040503050406030204" pitchFamily="18" charset="0"/>
            </a:endParaRPr>
          </a:p>
          <a:p>
            <a:pPr marL="342900" indent="-342900">
              <a:lnSpc>
                <a:spcPct val="150000"/>
              </a:lnSpc>
              <a:buAutoNum type="arabicPeriod"/>
            </a:pPr>
            <a:endParaRPr lang="en-IN" dirty="0">
              <a:latin typeface="Cambria" panose="02040503050406030204" pitchFamily="18" charset="0"/>
              <a:ea typeface="Cambria" panose="02040503050406030204" pitchFamily="18" charset="0"/>
            </a:endParaRPr>
          </a:p>
          <a:p>
            <a:pPr marL="342900" indent="-342900">
              <a:lnSpc>
                <a:spcPct val="150000"/>
              </a:lnSpc>
              <a:buAutoNum type="arabicPeriod"/>
            </a:pPr>
            <a:r>
              <a:rPr lang="en-IN" dirty="0">
                <a:latin typeface="Cambria" panose="02040503050406030204" pitchFamily="18" charset="0"/>
                <a:ea typeface="Cambria" panose="02040503050406030204" pitchFamily="18" charset="0"/>
              </a:rPr>
              <a:t>Average Interest Rate ( 12.02 % ) – </a:t>
            </a:r>
            <a:r>
              <a:rPr lang="en-US" b="0" i="0" dirty="0">
                <a:effectLst/>
                <a:latin typeface="Cambria" panose="02040503050406030204" pitchFamily="18" charset="0"/>
                <a:ea typeface="Cambria" panose="02040503050406030204" pitchFamily="18" charset="0"/>
              </a:rPr>
              <a:t>The average interest rate, represented as 12.02%, is a key metric 								   indicating the average rate at which interest is accrued or paid over 							            a given period. This figure serves as a crucial indicator of the cost of 								   borrowing or the return on investment for financial activities</a:t>
            </a:r>
            <a:endParaRPr lang="en-IN" dirty="0">
              <a:latin typeface="Cambria" panose="02040503050406030204" pitchFamily="18" charset="0"/>
              <a:ea typeface="Cambria" panose="02040503050406030204" pitchFamily="18" charset="0"/>
            </a:endParaRPr>
          </a:p>
          <a:p>
            <a:pPr>
              <a:lnSpc>
                <a:spcPct val="150000"/>
              </a:lnSpc>
            </a:pP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86704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4D022E-8663-4241-6C3A-39F599308731}"/>
              </a:ext>
            </a:extLst>
          </p:cNvPr>
          <p:cNvSpPr txBox="1"/>
          <p:nvPr/>
        </p:nvSpPr>
        <p:spPr>
          <a:xfrm>
            <a:off x="2108718" y="218400"/>
            <a:ext cx="7809723" cy="461665"/>
          </a:xfrm>
          <a:prstGeom prst="rect">
            <a:avLst/>
          </a:prstGeom>
          <a:noFill/>
          <a:ln>
            <a:solidFill>
              <a:schemeClr val="tx1"/>
            </a:solidFill>
          </a:ln>
        </p:spPr>
        <p:txBody>
          <a:bodyPr wrap="square" rtlCol="0">
            <a:spAutoFit/>
          </a:bodyPr>
          <a:lstStyle/>
          <a:p>
            <a:pPr algn="ctr"/>
            <a:r>
              <a:rPr lang="en-IN" sz="2400" dirty="0">
                <a:latin typeface="Cambria" panose="02040503050406030204" pitchFamily="18" charset="0"/>
                <a:ea typeface="Cambria" panose="02040503050406030204" pitchFamily="18" charset="0"/>
              </a:rPr>
              <a:t>Excel Dashboard</a:t>
            </a:r>
          </a:p>
        </p:txBody>
      </p:sp>
      <p:pic>
        <p:nvPicPr>
          <p:cNvPr id="4" name="Picture 3">
            <a:extLst>
              <a:ext uri="{FF2B5EF4-FFF2-40B4-BE49-F238E27FC236}">
                <a16:creationId xmlns:a16="http://schemas.microsoft.com/office/drawing/2014/main" id="{E214AF12-08E9-6975-D5AB-BA7EA8CBC2ED}"/>
              </a:ext>
            </a:extLst>
          </p:cNvPr>
          <p:cNvPicPr>
            <a:picLocks noChangeAspect="1"/>
          </p:cNvPicPr>
          <p:nvPr/>
        </p:nvPicPr>
        <p:blipFill>
          <a:blip r:embed="rId2"/>
          <a:stretch>
            <a:fillRect/>
          </a:stretch>
        </p:blipFill>
        <p:spPr>
          <a:xfrm>
            <a:off x="1302603" y="908863"/>
            <a:ext cx="9586791" cy="5730737"/>
          </a:xfrm>
          <a:prstGeom prst="rect">
            <a:avLst/>
          </a:prstGeom>
          <a:ln>
            <a:solidFill>
              <a:schemeClr val="tx1"/>
            </a:solidFill>
          </a:ln>
        </p:spPr>
      </p:pic>
    </p:spTree>
    <p:extLst>
      <p:ext uri="{BB962C8B-B14F-4D97-AF65-F5344CB8AC3E}">
        <p14:creationId xmlns:p14="http://schemas.microsoft.com/office/powerpoint/2010/main" val="3250741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4D022E-8663-4241-6C3A-39F599308731}"/>
              </a:ext>
            </a:extLst>
          </p:cNvPr>
          <p:cNvSpPr txBox="1"/>
          <p:nvPr/>
        </p:nvSpPr>
        <p:spPr>
          <a:xfrm>
            <a:off x="2108718" y="218400"/>
            <a:ext cx="7809723" cy="461665"/>
          </a:xfrm>
          <a:prstGeom prst="rect">
            <a:avLst/>
          </a:prstGeom>
          <a:noFill/>
          <a:ln>
            <a:solidFill>
              <a:schemeClr val="tx1"/>
            </a:solidFill>
          </a:ln>
        </p:spPr>
        <p:txBody>
          <a:bodyPr wrap="square" rtlCol="0">
            <a:spAutoFit/>
          </a:bodyPr>
          <a:lstStyle/>
          <a:p>
            <a:pPr algn="ctr"/>
            <a:r>
              <a:rPr lang="en-IN" sz="2400" dirty="0">
                <a:latin typeface="Cambria" panose="02040503050406030204" pitchFamily="18" charset="0"/>
                <a:ea typeface="Cambria" panose="02040503050406030204" pitchFamily="18" charset="0"/>
              </a:rPr>
              <a:t>Power BI Dashboard</a:t>
            </a:r>
          </a:p>
        </p:txBody>
      </p:sp>
      <p:pic>
        <p:nvPicPr>
          <p:cNvPr id="5" name="Picture 4">
            <a:extLst>
              <a:ext uri="{FF2B5EF4-FFF2-40B4-BE49-F238E27FC236}">
                <a16:creationId xmlns:a16="http://schemas.microsoft.com/office/drawing/2014/main" id="{625A71B9-A390-FFD3-4DAE-A40C3AEE11DA}"/>
              </a:ext>
            </a:extLst>
          </p:cNvPr>
          <p:cNvPicPr>
            <a:picLocks noChangeAspect="1"/>
          </p:cNvPicPr>
          <p:nvPr/>
        </p:nvPicPr>
        <p:blipFill>
          <a:blip r:embed="rId2"/>
          <a:stretch>
            <a:fillRect/>
          </a:stretch>
        </p:blipFill>
        <p:spPr>
          <a:xfrm>
            <a:off x="1037998" y="892636"/>
            <a:ext cx="10116004" cy="5672319"/>
          </a:xfrm>
          <a:prstGeom prst="rect">
            <a:avLst/>
          </a:prstGeom>
          <a:ln>
            <a:solidFill>
              <a:schemeClr val="tx1"/>
            </a:solidFill>
          </a:ln>
        </p:spPr>
      </p:pic>
    </p:spTree>
    <p:extLst>
      <p:ext uri="{BB962C8B-B14F-4D97-AF65-F5344CB8AC3E}">
        <p14:creationId xmlns:p14="http://schemas.microsoft.com/office/powerpoint/2010/main" val="277477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4D022E-8663-4241-6C3A-39F599308731}"/>
              </a:ext>
            </a:extLst>
          </p:cNvPr>
          <p:cNvSpPr txBox="1"/>
          <p:nvPr/>
        </p:nvSpPr>
        <p:spPr>
          <a:xfrm>
            <a:off x="2108718" y="218400"/>
            <a:ext cx="7809723" cy="461665"/>
          </a:xfrm>
          <a:prstGeom prst="rect">
            <a:avLst/>
          </a:prstGeom>
          <a:noFill/>
          <a:ln>
            <a:solidFill>
              <a:schemeClr val="tx1"/>
            </a:solidFill>
          </a:ln>
        </p:spPr>
        <p:txBody>
          <a:bodyPr wrap="square" rtlCol="0">
            <a:spAutoFit/>
          </a:bodyPr>
          <a:lstStyle/>
          <a:p>
            <a:pPr algn="ctr"/>
            <a:r>
              <a:rPr lang="en-IN" sz="2400" dirty="0">
                <a:latin typeface="Cambria" panose="02040503050406030204" pitchFamily="18" charset="0"/>
                <a:ea typeface="Cambria" panose="02040503050406030204" pitchFamily="18" charset="0"/>
              </a:rPr>
              <a:t>Tableau Dashboard</a:t>
            </a:r>
          </a:p>
        </p:txBody>
      </p:sp>
      <p:pic>
        <p:nvPicPr>
          <p:cNvPr id="4" name="Picture 3">
            <a:extLst>
              <a:ext uri="{FF2B5EF4-FFF2-40B4-BE49-F238E27FC236}">
                <a16:creationId xmlns:a16="http://schemas.microsoft.com/office/drawing/2014/main" id="{52E7B60D-E86E-059F-AE60-476EE8159A3A}"/>
              </a:ext>
            </a:extLst>
          </p:cNvPr>
          <p:cNvPicPr>
            <a:picLocks noChangeAspect="1"/>
          </p:cNvPicPr>
          <p:nvPr/>
        </p:nvPicPr>
        <p:blipFill>
          <a:blip r:embed="rId2"/>
          <a:stretch>
            <a:fillRect/>
          </a:stretch>
        </p:blipFill>
        <p:spPr>
          <a:xfrm>
            <a:off x="260073" y="1015725"/>
            <a:ext cx="11671853" cy="5263777"/>
          </a:xfrm>
          <a:prstGeom prst="rect">
            <a:avLst/>
          </a:prstGeom>
          <a:ln>
            <a:solidFill>
              <a:schemeClr val="tx1"/>
            </a:solidFill>
          </a:ln>
        </p:spPr>
      </p:pic>
    </p:spTree>
    <p:extLst>
      <p:ext uri="{BB962C8B-B14F-4D97-AF65-F5344CB8AC3E}">
        <p14:creationId xmlns:p14="http://schemas.microsoft.com/office/powerpoint/2010/main" val="1917992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4D022E-8663-4241-6C3A-39F599308731}"/>
              </a:ext>
            </a:extLst>
          </p:cNvPr>
          <p:cNvSpPr txBox="1"/>
          <p:nvPr/>
        </p:nvSpPr>
        <p:spPr>
          <a:xfrm>
            <a:off x="2108718" y="218400"/>
            <a:ext cx="7809723" cy="461665"/>
          </a:xfrm>
          <a:prstGeom prst="rect">
            <a:avLst/>
          </a:prstGeom>
          <a:noFill/>
          <a:ln>
            <a:solidFill>
              <a:schemeClr val="tx1"/>
            </a:solidFill>
          </a:ln>
        </p:spPr>
        <p:txBody>
          <a:bodyPr wrap="square" rtlCol="0">
            <a:spAutoFit/>
          </a:bodyPr>
          <a:lstStyle/>
          <a:p>
            <a:pPr algn="ctr"/>
            <a:r>
              <a:rPr lang="en-IN" sz="2400" dirty="0">
                <a:latin typeface="Cambria" panose="02040503050406030204" pitchFamily="18" charset="0"/>
                <a:ea typeface="Cambria" panose="02040503050406030204" pitchFamily="18" charset="0"/>
              </a:rPr>
              <a:t>MySQL Script </a:t>
            </a:r>
          </a:p>
        </p:txBody>
      </p:sp>
      <p:pic>
        <p:nvPicPr>
          <p:cNvPr id="5" name="Picture 4">
            <a:extLst>
              <a:ext uri="{FF2B5EF4-FFF2-40B4-BE49-F238E27FC236}">
                <a16:creationId xmlns:a16="http://schemas.microsoft.com/office/drawing/2014/main" id="{8436B9B3-5037-A37E-E211-82370A0D1C3E}"/>
              </a:ext>
            </a:extLst>
          </p:cNvPr>
          <p:cNvPicPr>
            <a:picLocks noChangeAspect="1"/>
          </p:cNvPicPr>
          <p:nvPr/>
        </p:nvPicPr>
        <p:blipFill>
          <a:blip r:embed="rId2"/>
          <a:stretch>
            <a:fillRect/>
          </a:stretch>
        </p:blipFill>
        <p:spPr>
          <a:xfrm>
            <a:off x="811072" y="889273"/>
            <a:ext cx="10569856" cy="5639289"/>
          </a:xfrm>
          <a:prstGeom prst="rect">
            <a:avLst/>
          </a:prstGeom>
        </p:spPr>
      </p:pic>
    </p:spTree>
    <p:extLst>
      <p:ext uri="{BB962C8B-B14F-4D97-AF65-F5344CB8AC3E}">
        <p14:creationId xmlns:p14="http://schemas.microsoft.com/office/powerpoint/2010/main" val="1449544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D5E544-E96B-FD47-22EB-72C6C70541C5}"/>
              </a:ext>
            </a:extLst>
          </p:cNvPr>
          <p:cNvSpPr txBox="1"/>
          <p:nvPr/>
        </p:nvSpPr>
        <p:spPr>
          <a:xfrm>
            <a:off x="2766525" y="257226"/>
            <a:ext cx="6746033" cy="523220"/>
          </a:xfrm>
          <a:prstGeom prst="rect">
            <a:avLst/>
          </a:prstGeom>
          <a:noFill/>
          <a:ln>
            <a:solidFill>
              <a:schemeClr val="tx1"/>
            </a:solidFill>
          </a:ln>
        </p:spPr>
        <p:txBody>
          <a:bodyPr wrap="square" rtlCol="0">
            <a:spAutoFit/>
          </a:bodyPr>
          <a:lstStyle/>
          <a:p>
            <a:pPr algn="ctr"/>
            <a:r>
              <a:rPr lang="en-IN" sz="2800" dirty="0">
                <a:latin typeface="Cambria" panose="02040503050406030204" pitchFamily="18" charset="0"/>
                <a:ea typeface="Cambria" panose="02040503050406030204" pitchFamily="18" charset="0"/>
              </a:rPr>
              <a:t>Overall Suggestion / Conclusion </a:t>
            </a:r>
          </a:p>
        </p:txBody>
      </p:sp>
      <p:sp>
        <p:nvSpPr>
          <p:cNvPr id="3" name="TextBox 2">
            <a:extLst>
              <a:ext uri="{FF2B5EF4-FFF2-40B4-BE49-F238E27FC236}">
                <a16:creationId xmlns:a16="http://schemas.microsoft.com/office/drawing/2014/main" id="{19F98D53-BA8A-92E1-4FB0-F1691DFFC169}"/>
              </a:ext>
            </a:extLst>
          </p:cNvPr>
          <p:cNvSpPr txBox="1"/>
          <p:nvPr/>
        </p:nvSpPr>
        <p:spPr>
          <a:xfrm>
            <a:off x="382555" y="989045"/>
            <a:ext cx="11513975" cy="5350119"/>
          </a:xfrm>
          <a:prstGeom prst="rect">
            <a:avLst/>
          </a:prstGeom>
          <a:noFill/>
        </p:spPr>
        <p:txBody>
          <a:bodyPr wrap="square" rtlCol="0">
            <a:spAutoFit/>
          </a:bodyPr>
          <a:lstStyle/>
          <a:p>
            <a:pPr>
              <a:lnSpc>
                <a:spcPct val="150000"/>
              </a:lnSpc>
            </a:pPr>
            <a:r>
              <a:rPr lang="en-US" sz="1600" dirty="0">
                <a:latin typeface="Cambria" panose="02040503050406030204" pitchFamily="18" charset="0"/>
                <a:ea typeface="Cambria" panose="02040503050406030204" pitchFamily="18" charset="0"/>
              </a:rPr>
              <a:t>1. Consistent Monitoring and Analysis - </a:t>
            </a:r>
          </a:p>
          <a:p>
            <a:pPr>
              <a:lnSpc>
                <a:spcPct val="150000"/>
              </a:lnSpc>
            </a:pPr>
            <a:r>
              <a:rPr lang="en-US" sz="1600" dirty="0">
                <a:latin typeface="Cambria" panose="02040503050406030204" pitchFamily="18" charset="0"/>
                <a:ea typeface="Cambria" panose="02040503050406030204" pitchFamily="18" charset="0"/>
              </a:rPr>
              <a:t>   - Regularly check and analyze KPIs to find trends and detect unusual patterns.</a:t>
            </a:r>
          </a:p>
          <a:p>
            <a:pPr>
              <a:lnSpc>
                <a:spcPct val="150000"/>
              </a:lnSpc>
            </a:pPr>
            <a:r>
              <a:rPr lang="en-US" sz="1600" dirty="0">
                <a:latin typeface="Cambria" panose="02040503050406030204" pitchFamily="18" charset="0"/>
                <a:ea typeface="Cambria" panose="02040503050406030204" pitchFamily="18" charset="0"/>
              </a:rPr>
              <a:t>   - From the analysis of above dashboards and reports, we can find hidden insights.</a:t>
            </a:r>
          </a:p>
          <a:p>
            <a:pPr>
              <a:lnSpc>
                <a:spcPct val="150000"/>
              </a:lnSpc>
            </a:pPr>
            <a:endParaRPr lang="en-US" sz="1600" dirty="0">
              <a:latin typeface="Cambria" panose="02040503050406030204" pitchFamily="18" charset="0"/>
              <a:ea typeface="Cambria" panose="02040503050406030204" pitchFamily="18" charset="0"/>
            </a:endParaRPr>
          </a:p>
          <a:p>
            <a:pPr>
              <a:lnSpc>
                <a:spcPct val="150000"/>
              </a:lnSpc>
            </a:pPr>
            <a:r>
              <a:rPr lang="en-US" sz="1600" dirty="0">
                <a:latin typeface="Cambria" panose="02040503050406030204" pitchFamily="18" charset="0"/>
                <a:ea typeface="Cambria" panose="02040503050406030204" pitchFamily="18" charset="0"/>
              </a:rPr>
              <a:t>2. Data-Informed Decision Making - </a:t>
            </a:r>
          </a:p>
          <a:p>
            <a:pPr>
              <a:lnSpc>
                <a:spcPct val="150000"/>
              </a:lnSpc>
            </a:pPr>
            <a:r>
              <a:rPr lang="en-US" sz="1600" dirty="0">
                <a:latin typeface="Cambria" panose="02040503050406030204" pitchFamily="18" charset="0"/>
                <a:ea typeface="Cambria" panose="02040503050406030204" pitchFamily="18" charset="0"/>
              </a:rPr>
              <a:t>   - Use insights derived from data to guide lending decisions and improve lending policies as necessary.</a:t>
            </a:r>
          </a:p>
          <a:p>
            <a:pPr>
              <a:lnSpc>
                <a:spcPct val="150000"/>
              </a:lnSpc>
            </a:pPr>
            <a:r>
              <a:rPr lang="en-US" sz="1600" dirty="0">
                <a:latin typeface="Cambria" panose="02040503050406030204" pitchFamily="18" charset="0"/>
                <a:ea typeface="Cambria" panose="02040503050406030204" pitchFamily="18" charset="0"/>
              </a:rPr>
              <a:t>   - With the use of gained insights from the given KPIs of the finance dataset, accurate business decisions are made and can track the business state.</a:t>
            </a:r>
          </a:p>
          <a:p>
            <a:pPr>
              <a:lnSpc>
                <a:spcPct val="150000"/>
              </a:lnSpc>
            </a:pPr>
            <a:endParaRPr lang="en-US" sz="1600" dirty="0">
              <a:latin typeface="Cambria" panose="02040503050406030204" pitchFamily="18" charset="0"/>
              <a:ea typeface="Cambria" panose="02040503050406030204" pitchFamily="18" charset="0"/>
            </a:endParaRPr>
          </a:p>
          <a:p>
            <a:pPr>
              <a:lnSpc>
                <a:spcPct val="150000"/>
              </a:lnSpc>
            </a:pPr>
            <a:r>
              <a:rPr lang="en-US" sz="1600" dirty="0">
                <a:latin typeface="Cambria" panose="02040503050406030204" pitchFamily="18" charset="0"/>
                <a:ea typeface="Cambria" panose="02040503050406030204" pitchFamily="18" charset="0"/>
              </a:rPr>
              <a:t>3. Ongoing Evaluation and Improvement - </a:t>
            </a:r>
          </a:p>
          <a:p>
            <a:pPr>
              <a:lnSpc>
                <a:spcPct val="150000"/>
              </a:lnSpc>
            </a:pPr>
            <a:r>
              <a:rPr lang="en-US" sz="1600" dirty="0">
                <a:latin typeface="Cambria" panose="02040503050406030204" pitchFamily="18" charset="0"/>
                <a:ea typeface="Cambria" panose="02040503050406030204" pitchFamily="18" charset="0"/>
              </a:rPr>
              <a:t>   - Continuously review and strengthen verification and credit checking processes to lessen risks associated with lending.</a:t>
            </a:r>
          </a:p>
          <a:p>
            <a:pPr>
              <a:lnSpc>
                <a:spcPct val="150000"/>
              </a:lnSpc>
            </a:pPr>
            <a:endParaRPr lang="en-US" sz="1600" dirty="0">
              <a:latin typeface="Cambria" panose="02040503050406030204" pitchFamily="18" charset="0"/>
              <a:ea typeface="Cambria" panose="02040503050406030204" pitchFamily="18" charset="0"/>
            </a:endParaRPr>
          </a:p>
          <a:p>
            <a:pPr>
              <a:lnSpc>
                <a:spcPct val="150000"/>
              </a:lnSpc>
            </a:pPr>
            <a:r>
              <a:rPr lang="en-US" sz="1600" dirty="0">
                <a:latin typeface="Cambria" panose="02040503050406030204" pitchFamily="18" charset="0"/>
                <a:ea typeface="Cambria" panose="02040503050406030204" pitchFamily="18" charset="0"/>
              </a:rPr>
              <a:t>4. Adaptation to Changing Conditions - </a:t>
            </a:r>
          </a:p>
          <a:p>
            <a:pPr>
              <a:lnSpc>
                <a:spcPct val="150000"/>
              </a:lnSpc>
            </a:pPr>
            <a:r>
              <a:rPr lang="en-US" sz="1600" dirty="0">
                <a:latin typeface="Cambria" panose="02040503050406030204" pitchFamily="18" charset="0"/>
                <a:ea typeface="Cambria" panose="02040503050406030204" pitchFamily="18" charset="0"/>
              </a:rPr>
              <a:t>   - Stay aware of shifts in borrower characteristics and market conditions, and adjust lending strategies accordingly.</a:t>
            </a:r>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25639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6E665C-FBF4-B9D1-AC69-7888DB9B6CF3}"/>
              </a:ext>
            </a:extLst>
          </p:cNvPr>
          <p:cNvSpPr/>
          <p:nvPr/>
        </p:nvSpPr>
        <p:spPr>
          <a:xfrm>
            <a:off x="2536371" y="2323322"/>
            <a:ext cx="7119257" cy="1323439"/>
          </a:xfrm>
          <a:prstGeom prst="rect">
            <a:avLst/>
          </a:prstGeom>
          <a:noFill/>
        </p:spPr>
        <p:txBody>
          <a:bodyPr wrap="square" lIns="91440" tIns="45720" rIns="91440" bIns="45720">
            <a:spAutoFit/>
          </a:bodyPr>
          <a:lstStyle/>
          <a:p>
            <a:pPr algn="ctr"/>
            <a:r>
              <a:rPr lang="en-US" sz="8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mbria" panose="02040503050406030204" pitchFamily="18" charset="0"/>
                <a:ea typeface="Cambria" panose="02040503050406030204" pitchFamily="18" charset="0"/>
              </a:rPr>
              <a:t>Thank You !!</a:t>
            </a:r>
          </a:p>
        </p:txBody>
      </p:sp>
    </p:spTree>
    <p:extLst>
      <p:ext uri="{BB962C8B-B14F-4D97-AF65-F5344CB8AC3E}">
        <p14:creationId xmlns:p14="http://schemas.microsoft.com/office/powerpoint/2010/main" val="4092677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559997-1030-7F95-0A9B-E6E553AA37DC}"/>
              </a:ext>
            </a:extLst>
          </p:cNvPr>
          <p:cNvSpPr txBox="1"/>
          <p:nvPr/>
        </p:nvSpPr>
        <p:spPr>
          <a:xfrm>
            <a:off x="3433665" y="212825"/>
            <a:ext cx="4870580" cy="646331"/>
          </a:xfrm>
          <a:prstGeom prst="rect">
            <a:avLst/>
          </a:prstGeom>
          <a:noFill/>
          <a:ln>
            <a:solidFill>
              <a:schemeClr val="tx1"/>
            </a:solidFill>
          </a:ln>
        </p:spPr>
        <p:txBody>
          <a:bodyPr wrap="square" rtlCol="0">
            <a:spAutoFit/>
          </a:bodyPr>
          <a:lstStyle/>
          <a:p>
            <a:pPr algn="ctr"/>
            <a:r>
              <a:rPr lang="en-IN" sz="3600" dirty="0">
                <a:latin typeface="Cambria" panose="02040503050406030204" pitchFamily="18" charset="0"/>
                <a:ea typeface="Cambria" panose="02040503050406030204" pitchFamily="18" charset="0"/>
              </a:rPr>
              <a:t>Project Objective </a:t>
            </a:r>
          </a:p>
        </p:txBody>
      </p:sp>
      <p:sp>
        <p:nvSpPr>
          <p:cNvPr id="3" name="TextBox 2">
            <a:extLst>
              <a:ext uri="{FF2B5EF4-FFF2-40B4-BE49-F238E27FC236}">
                <a16:creationId xmlns:a16="http://schemas.microsoft.com/office/drawing/2014/main" id="{3B5BDA6C-59B8-F1C1-8ABB-87EA4E8D8CCC}"/>
              </a:ext>
            </a:extLst>
          </p:cNvPr>
          <p:cNvSpPr txBox="1"/>
          <p:nvPr/>
        </p:nvSpPr>
        <p:spPr>
          <a:xfrm>
            <a:off x="290804" y="854121"/>
            <a:ext cx="11778343" cy="6186309"/>
          </a:xfrm>
          <a:prstGeom prst="rect">
            <a:avLst/>
          </a:prstGeom>
          <a:noFill/>
        </p:spPr>
        <p:txBody>
          <a:bodyPr wrap="square" rtlCol="0">
            <a:spAutoFit/>
          </a:bodyPr>
          <a:lstStyle/>
          <a:p>
            <a:pPr algn="just"/>
            <a:endParaRPr lang="en-US" dirty="0">
              <a:latin typeface="Cambria" panose="02040503050406030204" pitchFamily="18" charset="0"/>
              <a:ea typeface="Cambria" panose="02040503050406030204" pitchFamily="18" charset="0"/>
            </a:endParaRPr>
          </a:p>
          <a:p>
            <a:pPr marL="342900" indent="-342900" algn="just">
              <a:buFont typeface="+mj-lt"/>
              <a:buAutoNum type="arabicPeriod"/>
            </a:pPr>
            <a:r>
              <a:rPr lang="en-US" dirty="0">
                <a:latin typeface="Cambria" panose="02040503050406030204" pitchFamily="18" charset="0"/>
                <a:ea typeface="Cambria" panose="02040503050406030204" pitchFamily="18" charset="0"/>
              </a:rPr>
              <a:t>Study and Clean Data - </a:t>
            </a:r>
          </a:p>
          <a:p>
            <a:pPr marL="742950" lvl="1"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rPr>
              <a:t> Study the loan data provided, understand its structure and variables.</a:t>
            </a:r>
          </a:p>
          <a:p>
            <a:pPr marL="742950" lvl="1" indent="-285750" algn="just">
              <a:buFont typeface="Wingdings" panose="05000000000000000000" pitchFamily="2" charset="2"/>
              <a:buChar char="Ø"/>
            </a:pPr>
            <a:r>
              <a:rPr lang="en-US" b="0" i="0" dirty="0">
                <a:effectLst/>
                <a:latin typeface="Cambria" panose="02040503050406030204" pitchFamily="18" charset="0"/>
                <a:ea typeface="Cambria" panose="02040503050406030204" pitchFamily="18" charset="0"/>
              </a:rPr>
              <a:t> Clean the data by addressing missing values, unusual data points, and inconsistencies.</a:t>
            </a:r>
          </a:p>
          <a:p>
            <a:pPr marL="342900" indent="-342900" algn="just">
              <a:buFont typeface="+mj-lt"/>
              <a:buAutoNum type="arabicPeriod"/>
            </a:pPr>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2. Data Model Preparation - </a:t>
            </a:r>
          </a:p>
          <a:p>
            <a:pPr marL="742950" lvl="1"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rPr>
              <a:t>Create a structured data model to organize the loan data efficiently for analysis.</a:t>
            </a:r>
          </a:p>
          <a:p>
            <a:pPr marL="742950" lvl="1"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rPr>
              <a:t>Define relationships between different tables/entities if applicable.</a:t>
            </a:r>
          </a:p>
          <a:p>
            <a:pPr marL="342900" indent="-342900" algn="just">
              <a:buFont typeface="+mj-lt"/>
              <a:buAutoNum type="arabicPeriod"/>
            </a:pPr>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3. Analysis with Key Performance Indicators (KPIs) - </a:t>
            </a:r>
          </a:p>
          <a:p>
            <a:pPr marL="742950" lvl="1" indent="-285750" algn="just">
              <a:buFont typeface="Wingdings" panose="05000000000000000000" pitchFamily="2" charset="2"/>
              <a:buChar char="Ø"/>
            </a:pPr>
            <a:r>
              <a:rPr lang="en-US" b="0" i="0" dirty="0">
                <a:effectLst/>
                <a:latin typeface="Cambria" panose="02040503050406030204" pitchFamily="18" charset="0"/>
                <a:ea typeface="Cambria" panose="02040503050406030204" pitchFamily="18" charset="0"/>
              </a:rPr>
              <a:t>Use predefined Key Performance Indicators (KPIs) like Year wise loan amount, State wise loan status </a:t>
            </a:r>
            <a:r>
              <a:rPr lang="en-US" b="0" i="0" dirty="0" err="1">
                <a:effectLst/>
                <a:latin typeface="Cambria" panose="02040503050406030204" pitchFamily="18" charset="0"/>
                <a:ea typeface="Cambria" panose="02040503050406030204" pitchFamily="18" charset="0"/>
              </a:rPr>
              <a:t>etc.,to</a:t>
            </a:r>
            <a:r>
              <a:rPr lang="en-US" b="0" i="0" dirty="0">
                <a:effectLst/>
                <a:latin typeface="Cambria" panose="02040503050406030204" pitchFamily="18" charset="0"/>
                <a:ea typeface="Cambria" panose="02040503050406030204" pitchFamily="18" charset="0"/>
              </a:rPr>
              <a:t> evaluate loan performance.</a:t>
            </a:r>
          </a:p>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4. Visual Reports Using Interactive Tools - </a:t>
            </a:r>
          </a:p>
          <a:p>
            <a:pPr marL="742950" lvl="1"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rPr>
              <a:t>Utilize Excel, Power BI, Tableau, and MySQL for creating interactive visual reports.</a:t>
            </a:r>
          </a:p>
          <a:p>
            <a:pPr marL="742950" lvl="1"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rPr>
              <a:t>Design visually appealing dashboards and reports to present the analyzed data effectively.</a:t>
            </a:r>
          </a:p>
          <a:p>
            <a:pPr marL="342900" indent="-342900" algn="just">
              <a:buFont typeface="+mj-lt"/>
              <a:buAutoNum type="arabicPeriod"/>
            </a:pPr>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5. Insights &amp; Suggestions - </a:t>
            </a:r>
          </a:p>
          <a:p>
            <a:pPr marL="742950" lvl="1"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rPr>
              <a:t>Provide insights derived from the analysis, such as trends, patterns, and correlations in the loan data.</a:t>
            </a:r>
          </a:p>
          <a:p>
            <a:pPr marL="742950" lvl="1"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rPr>
              <a:t>Offer suggestions for improving loan performance , risks, or optimizing lending strategies based on the analytical outcomes.</a:t>
            </a:r>
          </a:p>
          <a:p>
            <a:pPr algn="just"/>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11050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5068D5-3A8D-4103-7354-F9CC6B6CFF32}"/>
              </a:ext>
            </a:extLst>
          </p:cNvPr>
          <p:cNvSpPr txBox="1"/>
          <p:nvPr/>
        </p:nvSpPr>
        <p:spPr>
          <a:xfrm>
            <a:off x="4152122" y="276039"/>
            <a:ext cx="3881535" cy="584775"/>
          </a:xfrm>
          <a:prstGeom prst="rect">
            <a:avLst/>
          </a:prstGeom>
          <a:noFill/>
          <a:ln>
            <a:solidFill>
              <a:schemeClr val="tx1"/>
            </a:solidFill>
          </a:ln>
        </p:spPr>
        <p:txBody>
          <a:bodyPr wrap="square" rtlCol="0">
            <a:spAutoFit/>
          </a:bodyPr>
          <a:lstStyle/>
          <a:p>
            <a:pPr algn="ctr"/>
            <a:r>
              <a:rPr lang="en-IN" sz="3200" dirty="0">
                <a:latin typeface="Cambria" panose="02040503050406030204" pitchFamily="18" charset="0"/>
                <a:ea typeface="Cambria" panose="02040503050406030204" pitchFamily="18" charset="0"/>
              </a:rPr>
              <a:t>Tools Used</a:t>
            </a:r>
          </a:p>
        </p:txBody>
      </p:sp>
      <p:sp>
        <p:nvSpPr>
          <p:cNvPr id="3" name="TextBox 2">
            <a:extLst>
              <a:ext uri="{FF2B5EF4-FFF2-40B4-BE49-F238E27FC236}">
                <a16:creationId xmlns:a16="http://schemas.microsoft.com/office/drawing/2014/main" id="{821843EE-7885-FE0F-4049-C13C9F64076B}"/>
              </a:ext>
            </a:extLst>
          </p:cNvPr>
          <p:cNvSpPr txBox="1"/>
          <p:nvPr/>
        </p:nvSpPr>
        <p:spPr>
          <a:xfrm>
            <a:off x="307910" y="1119673"/>
            <a:ext cx="11569960" cy="1702967"/>
          </a:xfrm>
          <a:prstGeom prst="rect">
            <a:avLst/>
          </a:prstGeom>
          <a:noFill/>
        </p:spPr>
        <p:txBody>
          <a:bodyPr wrap="square" rtlCol="0">
            <a:spAutoFit/>
          </a:bodyPr>
          <a:lstStyle/>
          <a:p>
            <a:pPr>
              <a:lnSpc>
                <a:spcPct val="150000"/>
              </a:lnSpc>
            </a:pPr>
            <a:r>
              <a:rPr lang="en-US" dirty="0">
                <a:latin typeface="Cambria" panose="02040503050406030204" pitchFamily="18" charset="0"/>
                <a:ea typeface="Cambria" panose="02040503050406030204" pitchFamily="18" charset="0"/>
              </a:rPr>
              <a:t>We've utilized four different tools to create interactive dashboards and gain insights from our dataset : </a:t>
            </a:r>
          </a:p>
          <a:p>
            <a:pPr>
              <a:lnSpc>
                <a:spcPct val="150000"/>
              </a:lnSpc>
            </a:pPr>
            <a:r>
              <a:rPr lang="en-US" dirty="0">
                <a:latin typeface="Cambria" panose="02040503050406030204" pitchFamily="18" charset="0"/>
                <a:ea typeface="Cambria" panose="02040503050406030204" pitchFamily="18" charset="0"/>
              </a:rPr>
              <a:t>Excel, Power BI, MySQL, and Tableau. Each of these tools has been used to design a dashboard that presents the data in an interactive and visually appealing manner. This approach allows us to explore the dataset effectively and extract meaningful insights to inform decision-making.</a:t>
            </a:r>
            <a:endParaRPr lang="en-IN"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59B04A9B-53C0-EFDC-CDDE-223FAC652E92}"/>
              </a:ext>
            </a:extLst>
          </p:cNvPr>
          <p:cNvPicPr>
            <a:picLocks noChangeAspect="1"/>
          </p:cNvPicPr>
          <p:nvPr/>
        </p:nvPicPr>
        <p:blipFill rotWithShape="1">
          <a:blip r:embed="rId2">
            <a:extLst>
              <a:ext uri="{28A0092B-C50C-407E-A947-70E740481C1C}">
                <a14:useLocalDpi xmlns:a14="http://schemas.microsoft.com/office/drawing/2010/main" val="0"/>
              </a:ext>
            </a:extLst>
          </a:blip>
          <a:srcRect b="31074"/>
          <a:stretch/>
        </p:blipFill>
        <p:spPr>
          <a:xfrm>
            <a:off x="625151" y="3652934"/>
            <a:ext cx="1428571" cy="1945433"/>
          </a:xfrm>
          <a:prstGeom prst="rect">
            <a:avLst/>
          </a:prstGeom>
        </p:spPr>
      </p:pic>
      <p:pic>
        <p:nvPicPr>
          <p:cNvPr id="7" name="Picture 6">
            <a:extLst>
              <a:ext uri="{FF2B5EF4-FFF2-40B4-BE49-F238E27FC236}">
                <a16:creationId xmlns:a16="http://schemas.microsoft.com/office/drawing/2014/main" id="{2D8CEF97-0A35-9742-622F-792A5D48FACA}"/>
              </a:ext>
            </a:extLst>
          </p:cNvPr>
          <p:cNvPicPr>
            <a:picLocks noChangeAspect="1"/>
          </p:cNvPicPr>
          <p:nvPr/>
        </p:nvPicPr>
        <p:blipFill rotWithShape="1">
          <a:blip r:embed="rId3">
            <a:extLst>
              <a:ext uri="{28A0092B-C50C-407E-A947-70E740481C1C}">
                <a14:useLocalDpi xmlns:a14="http://schemas.microsoft.com/office/drawing/2010/main" val="0"/>
              </a:ext>
            </a:extLst>
          </a:blip>
          <a:srcRect b="29893"/>
          <a:stretch/>
        </p:blipFill>
        <p:spPr>
          <a:xfrm>
            <a:off x="3007226" y="3340358"/>
            <a:ext cx="2333333" cy="2570584"/>
          </a:xfrm>
          <a:prstGeom prst="rect">
            <a:avLst/>
          </a:prstGeom>
        </p:spPr>
      </p:pic>
      <p:pic>
        <p:nvPicPr>
          <p:cNvPr id="11" name="Picture 10">
            <a:extLst>
              <a:ext uri="{FF2B5EF4-FFF2-40B4-BE49-F238E27FC236}">
                <a16:creationId xmlns:a16="http://schemas.microsoft.com/office/drawing/2014/main" id="{3D46F108-D392-F476-8136-A79F7954EA72}"/>
              </a:ext>
            </a:extLst>
          </p:cNvPr>
          <p:cNvPicPr>
            <a:picLocks noChangeAspect="1"/>
          </p:cNvPicPr>
          <p:nvPr/>
        </p:nvPicPr>
        <p:blipFill rotWithShape="1">
          <a:blip r:embed="rId4">
            <a:extLst>
              <a:ext uri="{28A0092B-C50C-407E-A947-70E740481C1C}">
                <a14:useLocalDpi xmlns:a14="http://schemas.microsoft.com/office/drawing/2010/main" val="0"/>
              </a:ext>
            </a:extLst>
          </a:blip>
          <a:srcRect b="46301"/>
          <a:stretch/>
        </p:blipFill>
        <p:spPr>
          <a:xfrm>
            <a:off x="5770490" y="3340358"/>
            <a:ext cx="2161905" cy="2234908"/>
          </a:xfrm>
          <a:prstGeom prst="rect">
            <a:avLst/>
          </a:prstGeom>
        </p:spPr>
      </p:pic>
      <p:pic>
        <p:nvPicPr>
          <p:cNvPr id="13" name="Picture 12">
            <a:extLst>
              <a:ext uri="{FF2B5EF4-FFF2-40B4-BE49-F238E27FC236}">
                <a16:creationId xmlns:a16="http://schemas.microsoft.com/office/drawing/2014/main" id="{F31FACC7-2C15-6403-F54E-C62C0ED1F9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0844" y="4129240"/>
            <a:ext cx="3152381" cy="657143"/>
          </a:xfrm>
          <a:prstGeom prst="rect">
            <a:avLst/>
          </a:prstGeom>
        </p:spPr>
      </p:pic>
    </p:spTree>
    <p:extLst>
      <p:ext uri="{BB962C8B-B14F-4D97-AF65-F5344CB8AC3E}">
        <p14:creationId xmlns:p14="http://schemas.microsoft.com/office/powerpoint/2010/main" val="1046899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5F19A8-ACE7-4E21-E6CA-6C9894729CD8}"/>
              </a:ext>
            </a:extLst>
          </p:cNvPr>
          <p:cNvSpPr txBox="1"/>
          <p:nvPr/>
        </p:nvSpPr>
        <p:spPr>
          <a:xfrm>
            <a:off x="2625012" y="214817"/>
            <a:ext cx="6941976" cy="461665"/>
          </a:xfrm>
          <a:prstGeom prst="rect">
            <a:avLst/>
          </a:prstGeom>
          <a:noFill/>
          <a:ln>
            <a:solidFill>
              <a:schemeClr val="tx1"/>
            </a:solidFill>
          </a:ln>
        </p:spPr>
        <p:txBody>
          <a:bodyPr wrap="square" rtlCol="0">
            <a:spAutoFit/>
          </a:bodyPr>
          <a:lstStyle/>
          <a:p>
            <a:pPr algn="ctr"/>
            <a:r>
              <a:rPr lang="en-IN" sz="2400" dirty="0">
                <a:latin typeface="Cambria" panose="02040503050406030204" pitchFamily="18" charset="0"/>
                <a:ea typeface="Cambria" panose="02040503050406030204" pitchFamily="18" charset="0"/>
              </a:rPr>
              <a:t>Key Performance Indicators (KPI’s) -</a:t>
            </a:r>
          </a:p>
        </p:txBody>
      </p:sp>
      <p:sp>
        <p:nvSpPr>
          <p:cNvPr id="3" name="TextBox 2">
            <a:extLst>
              <a:ext uri="{FF2B5EF4-FFF2-40B4-BE49-F238E27FC236}">
                <a16:creationId xmlns:a16="http://schemas.microsoft.com/office/drawing/2014/main" id="{A1967A4C-CC82-0E65-97F0-C3D38142B292}"/>
              </a:ext>
            </a:extLst>
          </p:cNvPr>
          <p:cNvSpPr txBox="1"/>
          <p:nvPr/>
        </p:nvSpPr>
        <p:spPr>
          <a:xfrm>
            <a:off x="304800" y="823812"/>
            <a:ext cx="11582400" cy="1200329"/>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In addition to the datasets, we've been given 5 Key Performance Indicators (KPIs) to help analyze the data. To enhance clarity and provide a more comprehensive view, we've also included additional KPIs such as total customers, average interest rate, and total loan amount. These additions help in presenting the data more clearly and enable better understanding of the overall picture.</a:t>
            </a:r>
            <a:endParaRPr lang="en-IN" dirty="0">
              <a:latin typeface="Cambria" panose="02040503050406030204" pitchFamily="18" charset="0"/>
              <a:ea typeface="Cambria" panose="02040503050406030204" pitchFamily="18" charset="0"/>
            </a:endParaRPr>
          </a:p>
        </p:txBody>
      </p:sp>
      <p:graphicFrame>
        <p:nvGraphicFramePr>
          <p:cNvPr id="14" name="Diagram 13">
            <a:extLst>
              <a:ext uri="{FF2B5EF4-FFF2-40B4-BE49-F238E27FC236}">
                <a16:creationId xmlns:a16="http://schemas.microsoft.com/office/drawing/2014/main" id="{65E96146-DB9F-9078-9D6B-4C5CC809E6A8}"/>
              </a:ext>
            </a:extLst>
          </p:cNvPr>
          <p:cNvGraphicFramePr/>
          <p:nvPr>
            <p:extLst>
              <p:ext uri="{D42A27DB-BD31-4B8C-83A1-F6EECF244321}">
                <p14:modId xmlns:p14="http://schemas.microsoft.com/office/powerpoint/2010/main" val="2125053169"/>
              </p:ext>
            </p:extLst>
          </p:nvPr>
        </p:nvGraphicFramePr>
        <p:xfrm>
          <a:off x="2857241" y="1911571"/>
          <a:ext cx="7649028" cy="4703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extBox 16">
            <a:extLst>
              <a:ext uri="{FF2B5EF4-FFF2-40B4-BE49-F238E27FC236}">
                <a16:creationId xmlns:a16="http://schemas.microsoft.com/office/drawing/2014/main" id="{99E8BF61-0109-644B-5D1F-8FCC761B0050}"/>
              </a:ext>
            </a:extLst>
          </p:cNvPr>
          <p:cNvSpPr txBox="1"/>
          <p:nvPr/>
        </p:nvSpPr>
        <p:spPr>
          <a:xfrm>
            <a:off x="3013789" y="2239347"/>
            <a:ext cx="578498" cy="461665"/>
          </a:xfrm>
          <a:prstGeom prst="rect">
            <a:avLst/>
          </a:prstGeom>
          <a:noFill/>
        </p:spPr>
        <p:txBody>
          <a:bodyPr wrap="square" rtlCol="0">
            <a:spAutoFit/>
          </a:bodyPr>
          <a:lstStyle/>
          <a:p>
            <a:pPr algn="ctr"/>
            <a:r>
              <a:rPr lang="en-IN" sz="2400" dirty="0">
                <a:latin typeface="Cambria" panose="02040503050406030204" pitchFamily="18" charset="0"/>
                <a:ea typeface="Cambria" panose="02040503050406030204" pitchFamily="18" charset="0"/>
              </a:rPr>
              <a:t>1</a:t>
            </a:r>
          </a:p>
        </p:txBody>
      </p:sp>
      <p:sp>
        <p:nvSpPr>
          <p:cNvPr id="18" name="TextBox 17">
            <a:extLst>
              <a:ext uri="{FF2B5EF4-FFF2-40B4-BE49-F238E27FC236}">
                <a16:creationId xmlns:a16="http://schemas.microsoft.com/office/drawing/2014/main" id="{BF90BD16-F380-AFB6-5742-8FA57D614DDD}"/>
              </a:ext>
            </a:extLst>
          </p:cNvPr>
          <p:cNvSpPr txBox="1"/>
          <p:nvPr/>
        </p:nvSpPr>
        <p:spPr>
          <a:xfrm>
            <a:off x="3446108" y="3116706"/>
            <a:ext cx="578498" cy="461665"/>
          </a:xfrm>
          <a:prstGeom prst="rect">
            <a:avLst/>
          </a:prstGeom>
          <a:noFill/>
        </p:spPr>
        <p:txBody>
          <a:bodyPr wrap="square" rtlCol="0">
            <a:spAutoFit/>
          </a:bodyPr>
          <a:lstStyle/>
          <a:p>
            <a:pPr algn="ctr"/>
            <a:r>
              <a:rPr lang="en-IN" sz="2400" dirty="0">
                <a:latin typeface="Cambria" panose="02040503050406030204" pitchFamily="18" charset="0"/>
                <a:ea typeface="Cambria" panose="02040503050406030204" pitchFamily="18" charset="0"/>
              </a:rPr>
              <a:t>2</a:t>
            </a:r>
          </a:p>
        </p:txBody>
      </p:sp>
      <p:sp>
        <p:nvSpPr>
          <p:cNvPr id="19" name="TextBox 18">
            <a:extLst>
              <a:ext uri="{FF2B5EF4-FFF2-40B4-BE49-F238E27FC236}">
                <a16:creationId xmlns:a16="http://schemas.microsoft.com/office/drawing/2014/main" id="{671B92AC-D932-F731-D69B-3D97C1D1230C}"/>
              </a:ext>
            </a:extLst>
          </p:cNvPr>
          <p:cNvSpPr txBox="1"/>
          <p:nvPr/>
        </p:nvSpPr>
        <p:spPr>
          <a:xfrm>
            <a:off x="3582958" y="4032654"/>
            <a:ext cx="578498" cy="461665"/>
          </a:xfrm>
          <a:prstGeom prst="rect">
            <a:avLst/>
          </a:prstGeom>
          <a:noFill/>
        </p:spPr>
        <p:txBody>
          <a:bodyPr wrap="square" rtlCol="0">
            <a:spAutoFit/>
          </a:bodyPr>
          <a:lstStyle/>
          <a:p>
            <a:pPr algn="ctr"/>
            <a:r>
              <a:rPr lang="en-IN" sz="2400" dirty="0">
                <a:latin typeface="Cambria" panose="02040503050406030204" pitchFamily="18" charset="0"/>
                <a:ea typeface="Cambria" panose="02040503050406030204" pitchFamily="18" charset="0"/>
              </a:rPr>
              <a:t>3</a:t>
            </a:r>
          </a:p>
        </p:txBody>
      </p:sp>
      <p:sp>
        <p:nvSpPr>
          <p:cNvPr id="20" name="TextBox 19">
            <a:extLst>
              <a:ext uri="{FF2B5EF4-FFF2-40B4-BE49-F238E27FC236}">
                <a16:creationId xmlns:a16="http://schemas.microsoft.com/office/drawing/2014/main" id="{9055ADC6-6DE0-465B-AC14-B51E8DCB8BB5}"/>
              </a:ext>
            </a:extLst>
          </p:cNvPr>
          <p:cNvSpPr txBox="1"/>
          <p:nvPr/>
        </p:nvSpPr>
        <p:spPr>
          <a:xfrm>
            <a:off x="3446108" y="4928624"/>
            <a:ext cx="578498" cy="461665"/>
          </a:xfrm>
          <a:prstGeom prst="rect">
            <a:avLst/>
          </a:prstGeom>
          <a:noFill/>
        </p:spPr>
        <p:txBody>
          <a:bodyPr wrap="square" rtlCol="0">
            <a:spAutoFit/>
          </a:bodyPr>
          <a:lstStyle/>
          <a:p>
            <a:pPr algn="ctr"/>
            <a:r>
              <a:rPr lang="en-IN" sz="2400" dirty="0">
                <a:latin typeface="Cambria" panose="02040503050406030204" pitchFamily="18" charset="0"/>
                <a:ea typeface="Cambria" panose="02040503050406030204" pitchFamily="18" charset="0"/>
              </a:rPr>
              <a:t>4</a:t>
            </a:r>
          </a:p>
        </p:txBody>
      </p:sp>
      <p:sp>
        <p:nvSpPr>
          <p:cNvPr id="21" name="TextBox 20">
            <a:extLst>
              <a:ext uri="{FF2B5EF4-FFF2-40B4-BE49-F238E27FC236}">
                <a16:creationId xmlns:a16="http://schemas.microsoft.com/office/drawing/2014/main" id="{BBB71E44-5231-850F-4E5D-02DCCBAE2F4F}"/>
              </a:ext>
            </a:extLst>
          </p:cNvPr>
          <p:cNvSpPr txBox="1"/>
          <p:nvPr/>
        </p:nvSpPr>
        <p:spPr>
          <a:xfrm>
            <a:off x="3013789" y="5803355"/>
            <a:ext cx="578498" cy="461665"/>
          </a:xfrm>
          <a:prstGeom prst="rect">
            <a:avLst/>
          </a:prstGeom>
          <a:noFill/>
        </p:spPr>
        <p:txBody>
          <a:bodyPr wrap="square" rtlCol="0">
            <a:spAutoFit/>
          </a:bodyPr>
          <a:lstStyle/>
          <a:p>
            <a:pPr algn="ctr"/>
            <a:r>
              <a:rPr lang="en-IN" sz="2400" dirty="0">
                <a:latin typeface="Cambria" panose="02040503050406030204" pitchFamily="18" charset="0"/>
                <a:ea typeface="Cambria" panose="02040503050406030204" pitchFamily="18" charset="0"/>
              </a:rPr>
              <a:t>5</a:t>
            </a:r>
          </a:p>
        </p:txBody>
      </p:sp>
      <p:pic>
        <p:nvPicPr>
          <p:cNvPr id="23" name="Picture 22">
            <a:extLst>
              <a:ext uri="{FF2B5EF4-FFF2-40B4-BE49-F238E27FC236}">
                <a16:creationId xmlns:a16="http://schemas.microsoft.com/office/drawing/2014/main" id="{3A78F3C7-0D69-A4CF-2828-7454D8A096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7088" y="3032389"/>
            <a:ext cx="2238687" cy="2000529"/>
          </a:xfrm>
          <a:prstGeom prst="rect">
            <a:avLst/>
          </a:prstGeom>
        </p:spPr>
      </p:pic>
    </p:spTree>
    <p:extLst>
      <p:ext uri="{BB962C8B-B14F-4D97-AF65-F5344CB8AC3E}">
        <p14:creationId xmlns:p14="http://schemas.microsoft.com/office/powerpoint/2010/main" val="46818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9B8257-F5A3-73AE-80BC-866012362637}"/>
              </a:ext>
            </a:extLst>
          </p:cNvPr>
          <p:cNvPicPr>
            <a:picLocks noChangeAspect="1"/>
          </p:cNvPicPr>
          <p:nvPr/>
        </p:nvPicPr>
        <p:blipFill>
          <a:blip r:embed="rId2"/>
          <a:stretch>
            <a:fillRect/>
          </a:stretch>
        </p:blipFill>
        <p:spPr>
          <a:xfrm>
            <a:off x="3163078" y="768952"/>
            <a:ext cx="5066523" cy="3118799"/>
          </a:xfrm>
          <a:prstGeom prst="rect">
            <a:avLst/>
          </a:prstGeom>
          <a:ln>
            <a:solidFill>
              <a:schemeClr val="tx1"/>
            </a:solidFill>
          </a:ln>
        </p:spPr>
      </p:pic>
      <p:sp>
        <p:nvSpPr>
          <p:cNvPr id="6" name="TextBox 5">
            <a:extLst>
              <a:ext uri="{FF2B5EF4-FFF2-40B4-BE49-F238E27FC236}">
                <a16:creationId xmlns:a16="http://schemas.microsoft.com/office/drawing/2014/main" id="{A7DE0A96-8EA3-6A96-BE45-543329D87439}"/>
              </a:ext>
            </a:extLst>
          </p:cNvPr>
          <p:cNvSpPr txBox="1"/>
          <p:nvPr/>
        </p:nvSpPr>
        <p:spPr>
          <a:xfrm>
            <a:off x="461865" y="3963927"/>
            <a:ext cx="11056775" cy="2800767"/>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Insights Or Suggestions –</a:t>
            </a:r>
          </a:p>
          <a:p>
            <a:endParaRPr lang="en-US" sz="1600" dirty="0">
              <a:latin typeface="Cambria" panose="02040503050406030204" pitchFamily="18" charset="0"/>
              <a:ea typeface="Cambria" panose="02040503050406030204" pitchFamily="18" charset="0"/>
            </a:endParaRPr>
          </a:p>
          <a:p>
            <a:pPr marL="342900" indent="-342900">
              <a:buFont typeface="+mj-lt"/>
              <a:buAutoNum type="arabicPeriod"/>
            </a:pPr>
            <a:r>
              <a:rPr lang="en-US" sz="1600" dirty="0">
                <a:latin typeface="Cambria" panose="02040503050406030204" pitchFamily="18" charset="0"/>
                <a:ea typeface="Cambria" panose="02040503050406030204" pitchFamily="18" charset="0"/>
              </a:rPr>
              <a:t>In this chart, as we can observe, the loan amounts are presented year by year. It is shown that the bank issued loans starting from the year 2007, with an initial amount of 2 million, and this amount increased annually. In the year 2011, it reached its peak at 261 million.</a:t>
            </a:r>
          </a:p>
          <a:p>
            <a:pPr marL="342900" indent="-342900">
              <a:buFont typeface="+mj-lt"/>
              <a:buAutoNum type="arabicPeriod"/>
            </a:pPr>
            <a:endParaRPr lang="en-US" sz="1600" dirty="0">
              <a:latin typeface="Cambria" panose="02040503050406030204" pitchFamily="18" charset="0"/>
              <a:ea typeface="Cambria" panose="02040503050406030204" pitchFamily="18" charset="0"/>
            </a:endParaRPr>
          </a:p>
          <a:p>
            <a:pPr marL="342900" indent="-342900">
              <a:buFont typeface="+mj-lt"/>
              <a:buAutoNum type="arabicPeriod"/>
            </a:pPr>
            <a:r>
              <a:rPr lang="en-US" sz="1600" dirty="0">
                <a:latin typeface="Cambria" panose="02040503050406030204" pitchFamily="18" charset="0"/>
                <a:ea typeface="Cambria" panose="02040503050406030204" pitchFamily="18" charset="0"/>
              </a:rPr>
              <a:t>The significant growth in loan amounts from 2009 to 2011 can be attributed to several factors, such as increased demand for larger loans, changes in lending policies of companies, or a rise in the number of customers seeking loans.</a:t>
            </a:r>
          </a:p>
          <a:p>
            <a:pPr marL="342900" indent="-342900">
              <a:buFont typeface="+mj-lt"/>
              <a:buAutoNum type="arabicPeriod"/>
            </a:pPr>
            <a:endParaRPr lang="en-US" sz="1600" dirty="0">
              <a:latin typeface="Cambria" panose="02040503050406030204" pitchFamily="18" charset="0"/>
              <a:ea typeface="Cambria" panose="02040503050406030204" pitchFamily="18" charset="0"/>
            </a:endParaRPr>
          </a:p>
          <a:p>
            <a:pPr marL="342900" indent="-342900">
              <a:buFont typeface="+mj-lt"/>
              <a:buAutoNum type="arabicPeriod"/>
            </a:pPr>
            <a:r>
              <a:rPr lang="en-US" sz="1600" b="0" i="0" dirty="0">
                <a:effectLst/>
                <a:latin typeface="Cambria" panose="02040503050406030204" pitchFamily="18" charset="0"/>
                <a:ea typeface="Cambria" panose="02040503050406030204" pitchFamily="18" charset="0"/>
              </a:rPr>
              <a:t>If we monitor the trend in loan amounts, we can ensure that it aligns with the company's risk tolerance and does not adversely affect its financial stability.</a:t>
            </a:r>
            <a:endParaRPr lang="en-IN" sz="1600"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87806D9B-4449-C900-6245-0AF308728AF7}"/>
              </a:ext>
            </a:extLst>
          </p:cNvPr>
          <p:cNvSpPr txBox="1"/>
          <p:nvPr/>
        </p:nvSpPr>
        <p:spPr>
          <a:xfrm>
            <a:off x="261257" y="93306"/>
            <a:ext cx="11457992" cy="369332"/>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KPI 1 – Year Wise Loan Amount</a:t>
            </a:r>
          </a:p>
        </p:txBody>
      </p:sp>
    </p:spTree>
    <p:extLst>
      <p:ext uri="{BB962C8B-B14F-4D97-AF65-F5344CB8AC3E}">
        <p14:creationId xmlns:p14="http://schemas.microsoft.com/office/powerpoint/2010/main" val="3797036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7DE0A96-8EA3-6A96-BE45-543329D87439}"/>
              </a:ext>
            </a:extLst>
          </p:cNvPr>
          <p:cNvSpPr txBox="1"/>
          <p:nvPr/>
        </p:nvSpPr>
        <p:spPr>
          <a:xfrm>
            <a:off x="162232" y="3736282"/>
            <a:ext cx="11867536" cy="3046988"/>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Insights Or Suggestions –</a:t>
            </a:r>
          </a:p>
          <a:p>
            <a:endParaRPr lang="en-US" sz="1600" dirty="0">
              <a:latin typeface="Cambria" panose="02040503050406030204" pitchFamily="18" charset="0"/>
              <a:ea typeface="Cambria" panose="02040503050406030204" pitchFamily="18" charset="0"/>
            </a:endParaRPr>
          </a:p>
          <a:p>
            <a:pPr marL="342900" indent="-342900">
              <a:buFont typeface="+mj-lt"/>
              <a:buAutoNum type="arabicPeriod"/>
            </a:pPr>
            <a:r>
              <a:rPr lang="en-US" sz="1600" dirty="0">
                <a:latin typeface="Cambria" panose="02040503050406030204" pitchFamily="18" charset="0"/>
                <a:ea typeface="Cambria" panose="02040503050406030204" pitchFamily="18" charset="0"/>
              </a:rPr>
              <a:t>In this chart, we can see the revolving balance for each grade. Grade B has the highest revolving balance at 161 million, followed by Grade A at 115 million, and Grade C at 110 million. Grades F and G have low revolving balances, with Grade G having the lowest balance at 6 million.</a:t>
            </a:r>
          </a:p>
          <a:p>
            <a:pPr marL="342900" indent="-342900">
              <a:buFont typeface="+mj-lt"/>
              <a:buAutoNum type="arabicPeriod"/>
            </a:pPr>
            <a:endParaRPr lang="en-US" sz="1600" dirty="0">
              <a:latin typeface="Cambria" panose="02040503050406030204" pitchFamily="18" charset="0"/>
              <a:ea typeface="Cambria" panose="02040503050406030204" pitchFamily="18" charset="0"/>
            </a:endParaRPr>
          </a:p>
          <a:p>
            <a:pPr marL="342900" indent="-342900">
              <a:buFont typeface="+mj-lt"/>
              <a:buAutoNum type="arabicPeriod"/>
            </a:pPr>
            <a:r>
              <a:rPr lang="en-US" sz="1600" dirty="0">
                <a:latin typeface="Cambria" panose="02040503050406030204" pitchFamily="18" charset="0"/>
                <a:ea typeface="Cambria" panose="02040503050406030204" pitchFamily="18" charset="0"/>
              </a:rPr>
              <a:t>Grades B and C have the highest average revolving balances, indicating a significant amount of unpaid loan balances. Adjusting lending criteria for these grades might be necessary to reduce the accumulation of unpaid balances. Offering better terms could encourage timely repayment.</a:t>
            </a:r>
          </a:p>
          <a:p>
            <a:pPr marL="342900" indent="-342900">
              <a:buFont typeface="+mj-lt"/>
              <a:buAutoNum type="arabicPeriod"/>
            </a:pPr>
            <a:endParaRPr lang="en-US" sz="1600" dirty="0">
              <a:latin typeface="Cambria" panose="02040503050406030204" pitchFamily="18" charset="0"/>
              <a:ea typeface="Cambria" panose="02040503050406030204" pitchFamily="18" charset="0"/>
            </a:endParaRPr>
          </a:p>
          <a:p>
            <a:pPr marL="342900" indent="-342900">
              <a:buFont typeface="+mj-lt"/>
              <a:buAutoNum type="arabicPeriod"/>
            </a:pPr>
            <a:r>
              <a:rPr lang="en-US" sz="1600" dirty="0">
                <a:latin typeface="Cambria" panose="02040503050406030204" pitchFamily="18" charset="0"/>
                <a:ea typeface="Cambria" panose="02040503050406030204" pitchFamily="18" charset="0"/>
              </a:rPr>
              <a:t>Grades F and G have low revolving balances. To improve performance in these grades, consider offering special incentives or terms for loans in Grade G.</a:t>
            </a:r>
          </a:p>
        </p:txBody>
      </p:sp>
      <p:sp>
        <p:nvSpPr>
          <p:cNvPr id="2" name="TextBox 1">
            <a:extLst>
              <a:ext uri="{FF2B5EF4-FFF2-40B4-BE49-F238E27FC236}">
                <a16:creationId xmlns:a16="http://schemas.microsoft.com/office/drawing/2014/main" id="{87806D9B-4449-C900-6245-0AF308728AF7}"/>
              </a:ext>
            </a:extLst>
          </p:cNvPr>
          <p:cNvSpPr txBox="1"/>
          <p:nvPr/>
        </p:nvSpPr>
        <p:spPr>
          <a:xfrm>
            <a:off x="261257" y="93306"/>
            <a:ext cx="11457992" cy="369332"/>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KPI 2 – Grade and Sub-grade wise Revolving Balance</a:t>
            </a:r>
          </a:p>
        </p:txBody>
      </p:sp>
      <p:pic>
        <p:nvPicPr>
          <p:cNvPr id="4" name="Picture 3">
            <a:extLst>
              <a:ext uri="{FF2B5EF4-FFF2-40B4-BE49-F238E27FC236}">
                <a16:creationId xmlns:a16="http://schemas.microsoft.com/office/drawing/2014/main" id="{0F1B3498-F801-2C12-853B-0933C7A62FA8}"/>
              </a:ext>
            </a:extLst>
          </p:cNvPr>
          <p:cNvPicPr>
            <a:picLocks noChangeAspect="1"/>
          </p:cNvPicPr>
          <p:nvPr/>
        </p:nvPicPr>
        <p:blipFill rotWithShape="1">
          <a:blip r:embed="rId2"/>
          <a:srcRect l="-1" r="1021"/>
          <a:stretch/>
        </p:blipFill>
        <p:spPr>
          <a:xfrm>
            <a:off x="3788229" y="634554"/>
            <a:ext cx="4103472" cy="3046988"/>
          </a:xfrm>
          <a:prstGeom prst="rect">
            <a:avLst/>
          </a:prstGeom>
          <a:ln>
            <a:solidFill>
              <a:schemeClr val="tx1"/>
            </a:solidFill>
          </a:ln>
        </p:spPr>
      </p:pic>
      <p:sp>
        <p:nvSpPr>
          <p:cNvPr id="3" name="TextBox 2">
            <a:extLst>
              <a:ext uri="{FF2B5EF4-FFF2-40B4-BE49-F238E27FC236}">
                <a16:creationId xmlns:a16="http://schemas.microsoft.com/office/drawing/2014/main" id="{8A1763E2-2792-4EAE-123C-5620AFEFF578}"/>
              </a:ext>
            </a:extLst>
          </p:cNvPr>
          <p:cNvSpPr txBox="1"/>
          <p:nvPr/>
        </p:nvSpPr>
        <p:spPr>
          <a:xfrm>
            <a:off x="8416212" y="2511991"/>
            <a:ext cx="3498980" cy="1384995"/>
          </a:xfrm>
          <a:prstGeom prst="rect">
            <a:avLst/>
          </a:prstGeom>
          <a:noFill/>
        </p:spPr>
        <p:txBody>
          <a:bodyPr wrap="square" rtlCol="0">
            <a:spAutoFit/>
          </a:bodyPr>
          <a:lstStyle/>
          <a:p>
            <a:r>
              <a:rPr lang="en-US" sz="1400" b="0" i="0" dirty="0">
                <a:effectLst/>
                <a:latin typeface="Cambria" panose="02040503050406030204" pitchFamily="18" charset="0"/>
                <a:ea typeface="Cambria" panose="02040503050406030204" pitchFamily="18" charset="0"/>
              </a:rPr>
              <a:t>To understand the data more deeply, </a:t>
            </a:r>
            <a:r>
              <a:rPr lang="en-US" sz="1400" dirty="0">
                <a:latin typeface="Cambria" panose="02040503050406030204" pitchFamily="18" charset="0"/>
                <a:ea typeface="Cambria" panose="02040503050406030204" pitchFamily="18" charset="0"/>
              </a:rPr>
              <a:t>we’</a:t>
            </a:r>
            <a:r>
              <a:rPr lang="en-US" sz="1400" b="0" i="0" dirty="0">
                <a:effectLst/>
                <a:latin typeface="Cambria" panose="02040503050406030204" pitchFamily="18" charset="0"/>
                <a:ea typeface="Cambria" panose="02040503050406030204" pitchFamily="18" charset="0"/>
              </a:rPr>
              <a:t>ve added a slicer for sub-grades. This allows us to break down the information within each grade and see how different sub-grades within the same grade might perform.</a:t>
            </a:r>
            <a:endParaRPr lang="en-IN"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13250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7DE0A96-8EA3-6A96-BE45-543329D87439}"/>
              </a:ext>
            </a:extLst>
          </p:cNvPr>
          <p:cNvSpPr txBox="1"/>
          <p:nvPr/>
        </p:nvSpPr>
        <p:spPr>
          <a:xfrm>
            <a:off x="461865" y="3693340"/>
            <a:ext cx="11056775" cy="3046988"/>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Insights Or Suggestions –</a:t>
            </a:r>
          </a:p>
          <a:p>
            <a:endParaRPr lang="en-US" sz="1600" dirty="0">
              <a:latin typeface="Cambria" panose="02040503050406030204" pitchFamily="18" charset="0"/>
              <a:ea typeface="Cambria" panose="02040503050406030204" pitchFamily="18" charset="0"/>
            </a:endParaRPr>
          </a:p>
          <a:p>
            <a:pPr marL="342900" indent="-342900">
              <a:buFont typeface="+mj-lt"/>
              <a:buAutoNum type="arabicPeriod"/>
            </a:pPr>
            <a:r>
              <a:rPr lang="en-US" sz="1600" dirty="0">
                <a:latin typeface="Cambria" panose="02040503050406030204" pitchFamily="18" charset="0"/>
                <a:ea typeface="Cambria" panose="02040503050406030204" pitchFamily="18" charset="0"/>
              </a:rPr>
              <a:t>The majority of total payments, specifically 59%, are verified, indicating a high level of reliability and trustworthiness. This percentage suggests that verified transactions are indeed more secure, which is a positive indicator for payment security.</a:t>
            </a:r>
          </a:p>
          <a:p>
            <a:pPr marL="342900" indent="-342900">
              <a:buFont typeface="+mj-lt"/>
              <a:buAutoNum type="arabicPeriod"/>
            </a:pPr>
            <a:endParaRPr lang="en-US" sz="1600" dirty="0">
              <a:latin typeface="Cambria" panose="02040503050406030204" pitchFamily="18" charset="0"/>
              <a:ea typeface="Cambria" panose="02040503050406030204" pitchFamily="18" charset="0"/>
            </a:endParaRPr>
          </a:p>
          <a:p>
            <a:pPr marL="342900" indent="-342900">
              <a:buFont typeface="+mj-lt"/>
              <a:buAutoNum type="arabicPeriod"/>
            </a:pPr>
            <a:r>
              <a:rPr lang="en-US" sz="1600" dirty="0">
                <a:latin typeface="Cambria" panose="02040503050406030204" pitchFamily="18" charset="0"/>
                <a:ea typeface="Cambria" panose="02040503050406030204" pitchFamily="18" charset="0"/>
              </a:rPr>
              <a:t>The remaining 41% of payments are not verified, indicating that the verification process either hasn't been completed or hasn't provided confirmation. This presents an opportunity for improvement in the verification process for these transactions.</a:t>
            </a:r>
          </a:p>
          <a:p>
            <a:pPr marL="342900" indent="-342900">
              <a:buFont typeface="+mj-lt"/>
              <a:buAutoNum type="arabicPeriod"/>
            </a:pPr>
            <a:endParaRPr lang="en-US" sz="1600" dirty="0">
              <a:latin typeface="Cambria" panose="02040503050406030204" pitchFamily="18" charset="0"/>
              <a:ea typeface="Cambria" panose="02040503050406030204" pitchFamily="18" charset="0"/>
            </a:endParaRPr>
          </a:p>
          <a:p>
            <a:pPr marL="342900" indent="-342900">
              <a:buFont typeface="+mj-lt"/>
              <a:buAutoNum type="arabicPeriod"/>
            </a:pPr>
            <a:r>
              <a:rPr lang="en-US" sz="1600" dirty="0">
                <a:latin typeface="Cambria" panose="02040503050406030204" pitchFamily="18" charset="0"/>
                <a:ea typeface="Cambria" panose="02040503050406030204" pitchFamily="18" charset="0"/>
              </a:rPr>
              <a:t>By enhancing the verification steps or addressing any underlying issues, we can increase the reliability and trustworthiness of these payments, thus further </a:t>
            </a:r>
            <a:r>
              <a:rPr lang="en-IN" sz="1600" b="0" i="0" dirty="0">
                <a:effectLst/>
                <a:latin typeface="Cambria" panose="02040503050406030204" pitchFamily="18" charset="0"/>
                <a:ea typeface="Cambria" panose="02040503050406030204" pitchFamily="18" charset="0"/>
              </a:rPr>
              <a:t>strengthening</a:t>
            </a:r>
            <a:r>
              <a:rPr lang="en-US" sz="1600" dirty="0">
                <a:latin typeface="Cambria" panose="02040503050406030204" pitchFamily="18" charset="0"/>
                <a:ea typeface="Cambria" panose="02040503050406030204" pitchFamily="18" charset="0"/>
              </a:rPr>
              <a:t> payment security.</a:t>
            </a:r>
          </a:p>
        </p:txBody>
      </p:sp>
      <p:sp>
        <p:nvSpPr>
          <p:cNvPr id="2" name="TextBox 1">
            <a:extLst>
              <a:ext uri="{FF2B5EF4-FFF2-40B4-BE49-F238E27FC236}">
                <a16:creationId xmlns:a16="http://schemas.microsoft.com/office/drawing/2014/main" id="{87806D9B-4449-C900-6245-0AF308728AF7}"/>
              </a:ext>
            </a:extLst>
          </p:cNvPr>
          <p:cNvSpPr txBox="1"/>
          <p:nvPr/>
        </p:nvSpPr>
        <p:spPr>
          <a:xfrm>
            <a:off x="261257" y="46653"/>
            <a:ext cx="11457992" cy="369332"/>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KPI 3 – Total payment verified Vs Total Payment Non-verified Status</a:t>
            </a:r>
          </a:p>
        </p:txBody>
      </p:sp>
      <p:pic>
        <p:nvPicPr>
          <p:cNvPr id="10" name="Picture 9">
            <a:extLst>
              <a:ext uri="{FF2B5EF4-FFF2-40B4-BE49-F238E27FC236}">
                <a16:creationId xmlns:a16="http://schemas.microsoft.com/office/drawing/2014/main" id="{F5838255-CAB0-FBFD-6EB2-53FB1F057864}"/>
              </a:ext>
            </a:extLst>
          </p:cNvPr>
          <p:cNvPicPr>
            <a:picLocks noChangeAspect="1"/>
          </p:cNvPicPr>
          <p:nvPr/>
        </p:nvPicPr>
        <p:blipFill>
          <a:blip r:embed="rId2"/>
          <a:stretch>
            <a:fillRect/>
          </a:stretch>
        </p:blipFill>
        <p:spPr>
          <a:xfrm>
            <a:off x="4316576" y="765895"/>
            <a:ext cx="3558848" cy="3025402"/>
          </a:xfrm>
          <a:prstGeom prst="rect">
            <a:avLst/>
          </a:prstGeom>
          <a:ln>
            <a:solidFill>
              <a:schemeClr val="tx1"/>
            </a:solidFill>
          </a:ln>
        </p:spPr>
      </p:pic>
    </p:spTree>
    <p:extLst>
      <p:ext uri="{BB962C8B-B14F-4D97-AF65-F5344CB8AC3E}">
        <p14:creationId xmlns:p14="http://schemas.microsoft.com/office/powerpoint/2010/main" val="1039064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7DE0A96-8EA3-6A96-BE45-543329D87439}"/>
              </a:ext>
            </a:extLst>
          </p:cNvPr>
          <p:cNvSpPr txBox="1"/>
          <p:nvPr/>
        </p:nvSpPr>
        <p:spPr>
          <a:xfrm>
            <a:off x="194538" y="3511355"/>
            <a:ext cx="11802924" cy="4031873"/>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Insights Or Suggestions –</a:t>
            </a:r>
          </a:p>
          <a:p>
            <a:endParaRPr lang="en-US" sz="1600" dirty="0">
              <a:latin typeface="Cambria" panose="02040503050406030204" pitchFamily="18" charset="0"/>
              <a:ea typeface="Cambria" panose="02040503050406030204" pitchFamily="18" charset="0"/>
            </a:endParaRPr>
          </a:p>
          <a:p>
            <a:pPr marL="342900" indent="-342900" algn="l">
              <a:buFont typeface="+mj-lt"/>
              <a:buAutoNum type="arabicPeriod"/>
            </a:pPr>
            <a:r>
              <a:rPr lang="en-US" sz="1600" b="0" i="0" dirty="0">
                <a:effectLst/>
                <a:latin typeface="Cambria" panose="02040503050406030204" pitchFamily="18" charset="0"/>
                <a:ea typeface="Cambria" panose="02040503050406030204" pitchFamily="18" charset="0"/>
              </a:rPr>
              <a:t>The number of "Fully Paid" loans has been increasing steadily over time, while the number of "Charged Off" loans has fluctuated. This suggests that there is an overall growth in the loan market, with some ups and downs in defaults.</a:t>
            </a:r>
          </a:p>
          <a:p>
            <a:pPr marL="342900" indent="-342900" algn="l">
              <a:buFont typeface="+mj-lt"/>
              <a:buAutoNum type="arabicPeriod"/>
            </a:pPr>
            <a:endParaRPr lang="en-US" sz="1600" b="0" i="0" dirty="0">
              <a:effectLst/>
              <a:latin typeface="Cambria" panose="02040503050406030204" pitchFamily="18" charset="0"/>
              <a:ea typeface="Cambria" panose="02040503050406030204" pitchFamily="18" charset="0"/>
            </a:endParaRPr>
          </a:p>
          <a:p>
            <a:pPr marL="342900" indent="-342900" algn="l">
              <a:buFont typeface="+mj-lt"/>
              <a:buAutoNum type="arabicPeriod"/>
            </a:pPr>
            <a:r>
              <a:rPr lang="en-US" sz="1600" b="0" i="0" dirty="0">
                <a:effectLst/>
                <a:latin typeface="Cambria" panose="02040503050406030204" pitchFamily="18" charset="0"/>
                <a:ea typeface="Cambria" panose="02040503050406030204" pitchFamily="18" charset="0"/>
              </a:rPr>
              <a:t>The number of "Fully Paid" loans is consistently much higher than the number of "Charged Off" loans, indicating that a majority of borrowers are able to repay their loans .</a:t>
            </a:r>
          </a:p>
          <a:p>
            <a:pPr marL="342900" indent="-342900" algn="l">
              <a:buFont typeface="+mj-lt"/>
              <a:buAutoNum type="arabicPeriod"/>
            </a:pPr>
            <a:endParaRPr lang="en-US" sz="1600" dirty="0">
              <a:latin typeface="Cambria" panose="02040503050406030204" pitchFamily="18" charset="0"/>
              <a:ea typeface="Cambria" panose="02040503050406030204" pitchFamily="18" charset="0"/>
            </a:endParaRPr>
          </a:p>
          <a:p>
            <a:pPr marL="342900" indent="-342900">
              <a:buFont typeface="+mj-lt"/>
              <a:buAutoNum type="arabicPeriod"/>
            </a:pPr>
            <a:r>
              <a:rPr lang="en-US" sz="1600" b="0" i="0" dirty="0">
                <a:effectLst/>
                <a:latin typeface="Cambria" panose="02040503050406030204" pitchFamily="18" charset="0"/>
                <a:ea typeface="Cambria" panose="02040503050406030204" pitchFamily="18" charset="0"/>
              </a:rPr>
              <a:t>California (CA) has the highest number of both "Fully Paid" and "Charged Off" loans, followed by New York (NY). This suggests that these states have a larger and more active loan market.</a:t>
            </a:r>
          </a:p>
          <a:p>
            <a:pPr marL="342900" indent="-342900">
              <a:buFont typeface="+mj-lt"/>
              <a:buAutoNum type="arabicPeriod"/>
            </a:pPr>
            <a:endParaRPr lang="en-US" sz="1600" dirty="0">
              <a:latin typeface="Cambria" panose="02040503050406030204" pitchFamily="18" charset="0"/>
              <a:ea typeface="Cambria" panose="02040503050406030204" pitchFamily="18" charset="0"/>
            </a:endParaRPr>
          </a:p>
          <a:p>
            <a:pPr marL="342900" indent="-342900">
              <a:buFont typeface="+mj-lt"/>
              <a:buAutoNum type="arabicPeriod"/>
            </a:pPr>
            <a:r>
              <a:rPr lang="en-US" sz="1600" b="0" i="0" dirty="0">
                <a:effectLst/>
                <a:latin typeface="Cambria" panose="02040503050406030204" pitchFamily="18" charset="0"/>
                <a:ea typeface="Cambria" panose="02040503050406030204" pitchFamily="18" charset="0"/>
              </a:rPr>
              <a:t>The years 2016, 2015, and 2014 witness the highest number of "Fully Paid" loans, coinciding with the peak years for "Charged Off" loans. This suggests a significant increase in loan activity during these years.</a:t>
            </a:r>
          </a:p>
          <a:p>
            <a:pPr marL="342900" indent="-342900" algn="l">
              <a:buFont typeface="+mj-lt"/>
              <a:buAutoNum type="arabicPeriod"/>
            </a:pPr>
            <a:endParaRPr lang="en-US" sz="1600" b="0" i="0" dirty="0">
              <a:effectLst/>
              <a:latin typeface="Cambria" panose="02040503050406030204" pitchFamily="18" charset="0"/>
              <a:ea typeface="Cambria" panose="02040503050406030204" pitchFamily="18" charset="0"/>
            </a:endParaRPr>
          </a:p>
          <a:p>
            <a:endParaRPr lang="en-US" sz="1600" dirty="0">
              <a:latin typeface="Cambria" panose="02040503050406030204" pitchFamily="18" charset="0"/>
              <a:ea typeface="Cambria" panose="02040503050406030204" pitchFamily="18" charset="0"/>
            </a:endParaRPr>
          </a:p>
          <a:p>
            <a:endParaRPr lang="en-US" sz="1600"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87806D9B-4449-C900-6245-0AF308728AF7}"/>
              </a:ext>
            </a:extLst>
          </p:cNvPr>
          <p:cNvSpPr txBox="1"/>
          <p:nvPr/>
        </p:nvSpPr>
        <p:spPr>
          <a:xfrm>
            <a:off x="261257" y="93306"/>
            <a:ext cx="11457992" cy="646331"/>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KPI 4 – State wise and </a:t>
            </a:r>
            <a:r>
              <a:rPr lang="en-IN" dirty="0" err="1">
                <a:latin typeface="Cambria" panose="02040503050406030204" pitchFamily="18" charset="0"/>
                <a:ea typeface="Cambria" panose="02040503050406030204" pitchFamily="18" charset="0"/>
              </a:rPr>
              <a:t>last_credit_pull_date</a:t>
            </a:r>
            <a:r>
              <a:rPr lang="en-IN" dirty="0">
                <a:latin typeface="Cambria" panose="02040503050406030204" pitchFamily="18" charset="0"/>
                <a:ea typeface="Cambria" panose="02040503050406030204" pitchFamily="18" charset="0"/>
              </a:rPr>
              <a:t> wise loan status</a:t>
            </a:r>
          </a:p>
          <a:p>
            <a:endParaRPr lang="en-IN"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397F1FE3-E994-41F2-D066-0518166C7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861" y="550450"/>
            <a:ext cx="6217529" cy="3150093"/>
          </a:xfrm>
          <a:prstGeom prst="rect">
            <a:avLst/>
          </a:prstGeom>
          <a:ln>
            <a:solidFill>
              <a:schemeClr val="tx1"/>
            </a:solidFill>
          </a:ln>
        </p:spPr>
      </p:pic>
      <p:pic>
        <p:nvPicPr>
          <p:cNvPr id="7" name="Picture 6">
            <a:extLst>
              <a:ext uri="{FF2B5EF4-FFF2-40B4-BE49-F238E27FC236}">
                <a16:creationId xmlns:a16="http://schemas.microsoft.com/office/drawing/2014/main" id="{C1970E5A-FCDB-641E-4367-B277ABE82DDF}"/>
              </a:ext>
            </a:extLst>
          </p:cNvPr>
          <p:cNvPicPr>
            <a:picLocks noChangeAspect="1"/>
          </p:cNvPicPr>
          <p:nvPr/>
        </p:nvPicPr>
        <p:blipFill>
          <a:blip r:embed="rId3"/>
          <a:stretch>
            <a:fillRect/>
          </a:stretch>
        </p:blipFill>
        <p:spPr>
          <a:xfrm>
            <a:off x="9759384" y="520148"/>
            <a:ext cx="1316054" cy="599458"/>
          </a:xfrm>
          <a:prstGeom prst="rect">
            <a:avLst/>
          </a:prstGeom>
          <a:ln>
            <a:solidFill>
              <a:schemeClr val="tx1"/>
            </a:solidFill>
          </a:ln>
        </p:spPr>
      </p:pic>
      <p:pic>
        <p:nvPicPr>
          <p:cNvPr id="9" name="Picture 8">
            <a:extLst>
              <a:ext uri="{FF2B5EF4-FFF2-40B4-BE49-F238E27FC236}">
                <a16:creationId xmlns:a16="http://schemas.microsoft.com/office/drawing/2014/main" id="{8B42D71F-B746-36FD-8303-DA01BD4B9883}"/>
              </a:ext>
            </a:extLst>
          </p:cNvPr>
          <p:cNvPicPr>
            <a:picLocks noChangeAspect="1"/>
          </p:cNvPicPr>
          <p:nvPr/>
        </p:nvPicPr>
        <p:blipFill>
          <a:blip r:embed="rId4"/>
          <a:stretch>
            <a:fillRect/>
          </a:stretch>
        </p:blipFill>
        <p:spPr>
          <a:xfrm>
            <a:off x="9755573" y="1341099"/>
            <a:ext cx="1463167" cy="594412"/>
          </a:xfrm>
          <a:prstGeom prst="rect">
            <a:avLst/>
          </a:prstGeom>
          <a:ln>
            <a:solidFill>
              <a:schemeClr val="tx1"/>
            </a:solidFill>
          </a:ln>
        </p:spPr>
      </p:pic>
      <p:sp>
        <p:nvSpPr>
          <p:cNvPr id="11" name="TextBox 10">
            <a:extLst>
              <a:ext uri="{FF2B5EF4-FFF2-40B4-BE49-F238E27FC236}">
                <a16:creationId xmlns:a16="http://schemas.microsoft.com/office/drawing/2014/main" id="{231E8957-3762-6384-A039-A1401010244C}"/>
              </a:ext>
            </a:extLst>
          </p:cNvPr>
          <p:cNvSpPr txBox="1"/>
          <p:nvPr/>
        </p:nvSpPr>
        <p:spPr>
          <a:xfrm>
            <a:off x="9143999" y="2186628"/>
            <a:ext cx="2967135" cy="1384995"/>
          </a:xfrm>
          <a:prstGeom prst="rect">
            <a:avLst/>
          </a:prstGeom>
          <a:noFill/>
        </p:spPr>
        <p:txBody>
          <a:bodyPr wrap="square" rtlCol="0">
            <a:spAutoFit/>
          </a:bodyPr>
          <a:lstStyle/>
          <a:p>
            <a:r>
              <a:rPr lang="en-US" sz="1200" dirty="0">
                <a:latin typeface="Cambria" panose="02040503050406030204" pitchFamily="18" charset="0"/>
                <a:ea typeface="Cambria" panose="02040503050406030204" pitchFamily="18" charset="0"/>
              </a:rPr>
              <a:t>Here, we have added two filters to this chart: "States" and "Address States", allowing us to explore the data more thoroughly. The "State" filter will display the top-ranked states, while the "Address States" filter provides access to the data for each state individually.</a:t>
            </a:r>
            <a:endParaRPr lang="en-IN" sz="1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17166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7DE0A96-8EA3-6A96-BE45-543329D87439}"/>
              </a:ext>
            </a:extLst>
          </p:cNvPr>
          <p:cNvSpPr txBox="1"/>
          <p:nvPr/>
        </p:nvSpPr>
        <p:spPr>
          <a:xfrm>
            <a:off x="194538" y="3811012"/>
            <a:ext cx="11802924" cy="2800767"/>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Insights Or Suggestions –</a:t>
            </a:r>
          </a:p>
          <a:p>
            <a:endParaRPr lang="en-US" sz="1600" dirty="0">
              <a:latin typeface="Cambria" panose="02040503050406030204" pitchFamily="18" charset="0"/>
              <a:ea typeface="Cambria" panose="02040503050406030204" pitchFamily="18" charset="0"/>
            </a:endParaRPr>
          </a:p>
          <a:p>
            <a:pPr marL="342900" indent="-342900" algn="l">
              <a:buFont typeface="+mj-lt"/>
              <a:buAutoNum type="arabicPeriod"/>
            </a:pPr>
            <a:r>
              <a:rPr lang="en-US" sz="1600" b="0" i="0" dirty="0">
                <a:effectLst/>
                <a:latin typeface="Cambria" panose="02040503050406030204" pitchFamily="18" charset="0"/>
                <a:ea typeface="Cambria" panose="02040503050406030204" pitchFamily="18" charset="0"/>
              </a:rPr>
              <a:t>In the bar plot representation, home ownership is categorized into three types: mortgage, own, and rent, indicated by different colors: orange, green, and yellow, respectively.</a:t>
            </a:r>
          </a:p>
          <a:p>
            <a:pPr marL="342900" indent="-342900" algn="l">
              <a:buFont typeface="+mj-lt"/>
              <a:buAutoNum type="arabicPeriod"/>
            </a:pPr>
            <a:endParaRPr lang="en-US" sz="1600" b="0" i="0" dirty="0">
              <a:effectLst/>
              <a:latin typeface="Cambria" panose="02040503050406030204" pitchFamily="18" charset="0"/>
              <a:ea typeface="Cambria" panose="02040503050406030204" pitchFamily="18" charset="0"/>
            </a:endParaRPr>
          </a:p>
          <a:p>
            <a:pPr marL="342900" indent="-342900" algn="l">
              <a:buFont typeface="+mj-lt"/>
              <a:buAutoNum type="arabicPeriod"/>
            </a:pPr>
            <a:r>
              <a:rPr lang="en-US" sz="1600" b="0" i="0" dirty="0">
                <a:effectLst/>
                <a:latin typeface="Cambria" panose="02040503050406030204" pitchFamily="18" charset="0"/>
                <a:ea typeface="Cambria" panose="02040503050406030204" pitchFamily="18" charset="0"/>
              </a:rPr>
              <a:t>The amount of home ownership varies from 2008 to 2016, with the maximum amount reached in the year 2012, at around 31 million. The minimum amount is observed in 2008.</a:t>
            </a:r>
          </a:p>
          <a:p>
            <a:pPr marL="342900" indent="-342900" algn="l">
              <a:buFont typeface="+mj-lt"/>
              <a:buAutoNum type="arabicPeriod"/>
            </a:pPr>
            <a:endParaRPr lang="en-US" sz="1600" b="0" i="0" dirty="0">
              <a:effectLst/>
              <a:latin typeface="Cambria" panose="02040503050406030204" pitchFamily="18" charset="0"/>
              <a:ea typeface="Cambria" panose="02040503050406030204" pitchFamily="18" charset="0"/>
            </a:endParaRPr>
          </a:p>
          <a:p>
            <a:pPr marL="342900" indent="-342900" algn="l">
              <a:buFont typeface="+mj-lt"/>
              <a:buAutoNum type="arabicPeriod"/>
            </a:pPr>
            <a:r>
              <a:rPr lang="en-US" sz="1600" b="0" i="0" dirty="0">
                <a:effectLst/>
                <a:latin typeface="Cambria" panose="02040503050406030204" pitchFamily="18" charset="0"/>
                <a:ea typeface="Cambria" panose="02040503050406030204" pitchFamily="18" charset="0"/>
              </a:rPr>
              <a:t>Mortgage ownership fluctuated over the years, with peaks in 2011 and 2013. Meanwhile, fully owned homes reached their highest point in 2011, gradually decreasing afterward. Regarding rental homes, there was steady growth until 2012, followed by a significant drop by 2016. Initially, more people chose to rent, but later shifted to other forms of ownership.</a:t>
            </a:r>
            <a:endParaRPr lang="en-US" sz="1600"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87806D9B-4449-C900-6245-0AF308728AF7}"/>
              </a:ext>
            </a:extLst>
          </p:cNvPr>
          <p:cNvSpPr txBox="1"/>
          <p:nvPr/>
        </p:nvSpPr>
        <p:spPr>
          <a:xfrm>
            <a:off x="261257" y="93306"/>
            <a:ext cx="11457992" cy="369332"/>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KPI 5 – Home ownership Vs last payment date stats</a:t>
            </a:r>
          </a:p>
        </p:txBody>
      </p:sp>
      <p:pic>
        <p:nvPicPr>
          <p:cNvPr id="5" name="Picture 4">
            <a:extLst>
              <a:ext uri="{FF2B5EF4-FFF2-40B4-BE49-F238E27FC236}">
                <a16:creationId xmlns:a16="http://schemas.microsoft.com/office/drawing/2014/main" id="{8E45D910-1652-FE5D-753B-CFB23EBAFE16}"/>
              </a:ext>
            </a:extLst>
          </p:cNvPr>
          <p:cNvPicPr>
            <a:picLocks noChangeAspect="1"/>
          </p:cNvPicPr>
          <p:nvPr/>
        </p:nvPicPr>
        <p:blipFill>
          <a:blip r:embed="rId2"/>
          <a:stretch>
            <a:fillRect/>
          </a:stretch>
        </p:blipFill>
        <p:spPr>
          <a:xfrm>
            <a:off x="3086983" y="552068"/>
            <a:ext cx="5302688" cy="3258944"/>
          </a:xfrm>
          <a:prstGeom prst="rect">
            <a:avLst/>
          </a:prstGeom>
          <a:ln>
            <a:solidFill>
              <a:schemeClr val="tx1"/>
            </a:solidFill>
          </a:ln>
        </p:spPr>
      </p:pic>
      <p:pic>
        <p:nvPicPr>
          <p:cNvPr id="10" name="Picture 9">
            <a:extLst>
              <a:ext uri="{FF2B5EF4-FFF2-40B4-BE49-F238E27FC236}">
                <a16:creationId xmlns:a16="http://schemas.microsoft.com/office/drawing/2014/main" id="{B73EBF77-1368-9255-EA9B-40DE92C339DC}"/>
              </a:ext>
            </a:extLst>
          </p:cNvPr>
          <p:cNvPicPr>
            <a:picLocks noChangeAspect="1"/>
          </p:cNvPicPr>
          <p:nvPr/>
        </p:nvPicPr>
        <p:blipFill>
          <a:blip r:embed="rId3"/>
          <a:stretch>
            <a:fillRect/>
          </a:stretch>
        </p:blipFill>
        <p:spPr>
          <a:xfrm>
            <a:off x="9538189" y="1565275"/>
            <a:ext cx="1310754" cy="571550"/>
          </a:xfrm>
          <a:prstGeom prst="rect">
            <a:avLst/>
          </a:prstGeom>
          <a:ln>
            <a:solidFill>
              <a:schemeClr val="tx1"/>
            </a:solidFill>
          </a:ln>
        </p:spPr>
      </p:pic>
      <p:sp>
        <p:nvSpPr>
          <p:cNvPr id="12" name="TextBox 11">
            <a:extLst>
              <a:ext uri="{FF2B5EF4-FFF2-40B4-BE49-F238E27FC236}">
                <a16:creationId xmlns:a16="http://schemas.microsoft.com/office/drawing/2014/main" id="{5E049A81-DD49-E86E-3AC7-F9F29928D4EC}"/>
              </a:ext>
            </a:extLst>
          </p:cNvPr>
          <p:cNvSpPr txBox="1"/>
          <p:nvPr/>
        </p:nvSpPr>
        <p:spPr>
          <a:xfrm>
            <a:off x="8826759" y="2552031"/>
            <a:ext cx="3170703" cy="1169551"/>
          </a:xfrm>
          <a:prstGeom prst="rect">
            <a:avLst/>
          </a:prstGeom>
          <a:noFill/>
        </p:spPr>
        <p:txBody>
          <a:bodyPr wrap="square" rtlCol="0">
            <a:spAutoFit/>
          </a:bodyPr>
          <a:lstStyle/>
          <a:p>
            <a:r>
              <a:rPr lang="en-US" sz="1400" dirty="0">
                <a:latin typeface="Cambria" panose="02040503050406030204" pitchFamily="18" charset="0"/>
                <a:ea typeface="Cambria" panose="02040503050406030204" pitchFamily="18" charset="0"/>
              </a:rPr>
              <a:t>Here, we have added a home ownership filter to allow for a more in-depth analysis of the data, enabling us to examine the statistics for each type of home ownership individually.</a:t>
            </a:r>
            <a:endParaRPr lang="en-IN"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0053923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TM10001115[[fn=Parcel]]</Template>
  <TotalTime>937</TotalTime>
  <Words>1669</Words>
  <Application>Microsoft Office PowerPoint</Application>
  <PresentationFormat>Widescreen</PresentationFormat>
  <Paragraphs>119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Cambria</vt:lpstr>
      <vt:lpstr>Gill Sans MT</vt:lpstr>
      <vt:lpstr>Roboto</vt:lpstr>
      <vt:lpstr>Wingdings</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dc:creator>
  <cp:lastModifiedBy>HARSH</cp:lastModifiedBy>
  <cp:revision>35</cp:revision>
  <dcterms:created xsi:type="dcterms:W3CDTF">2024-02-06T07:21:43Z</dcterms:created>
  <dcterms:modified xsi:type="dcterms:W3CDTF">2024-02-14T08:23:52Z</dcterms:modified>
</cp:coreProperties>
</file>