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1" r:id="rId5"/>
    <p:sldId id="259"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FCA1"/>
    <a:srgbClr val="A2F6B8"/>
    <a:srgbClr val="AAEEB2"/>
    <a:srgbClr val="B2E6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CF07E18E-A24D-43CD-9FB2-A09B5228F6D2}" type="datetimeFigureOut">
              <a:rPr lang="en-US" smtClean="0"/>
              <a:pPr/>
              <a:t>8/24/2024</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59DC2FA-A9B9-4157-9775-5A272E776770}"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07E18E-A24D-43CD-9FB2-A09B5228F6D2}" type="datetimeFigureOut">
              <a:rPr lang="en-US" smtClean="0"/>
              <a:pPr/>
              <a:t>8/24/2024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9DC2FA-A9B9-4157-9775-5A272E776770}" type="slidenum">
              <a:rPr lang="en-US" smtClean="0"/>
              <a:pPr/>
              <a:t>‹#›</a:t>
            </a:fld>
            <a:endParaRPr lang="en-US" dirty="0"/>
          </a:p>
        </p:txBody>
      </p:sp>
    </p:spTree>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07E18E-A24D-43CD-9FB2-A09B5228F6D2}" type="datetimeFigureOut">
              <a:rPr lang="en-US" smtClean="0"/>
              <a:pPr/>
              <a:t>8/24/2024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9DC2FA-A9B9-4157-9775-5A272E776770}" type="slidenum">
              <a:rPr lang="en-US" smtClean="0"/>
              <a:pPr/>
              <a:t>‹#›</a:t>
            </a:fld>
            <a:endParaRPr lang="en-US" dirty="0"/>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CF07E18E-A24D-43CD-9FB2-A09B5228F6D2}" type="datetimeFigureOut">
              <a:rPr lang="en-US" smtClean="0"/>
              <a:pPr/>
              <a:t>8/24/2024</a:t>
            </a:fld>
            <a:endParaRPr lang="en-US" dirty="0"/>
          </a:p>
        </p:txBody>
      </p:sp>
      <p:sp>
        <p:nvSpPr>
          <p:cNvPr id="9" name="Slide Number Placeholder 8"/>
          <p:cNvSpPr>
            <a:spLocks noGrp="1"/>
          </p:cNvSpPr>
          <p:nvPr>
            <p:ph type="sldNum" sz="quarter" idx="15"/>
          </p:nvPr>
        </p:nvSpPr>
        <p:spPr/>
        <p:txBody>
          <a:bodyPr rtlCol="0"/>
          <a:lstStyle/>
          <a:p>
            <a:fld id="{C59DC2FA-A9B9-4157-9775-5A272E776770}"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F07E18E-A24D-43CD-9FB2-A09B5228F6D2}" type="datetimeFigureOut">
              <a:rPr lang="en-US" smtClean="0"/>
              <a:pPr/>
              <a:t>8/24/2024</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C59DC2FA-A9B9-4157-9775-5A272E776770}"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F07E18E-A24D-43CD-9FB2-A09B5228F6D2}" type="datetimeFigureOut">
              <a:rPr lang="en-US" smtClean="0"/>
              <a:pPr/>
              <a:t>8/24/2024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9DC2FA-A9B9-4157-9775-5A272E776770}"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CF07E18E-A24D-43CD-9FB2-A09B5228F6D2}" type="datetimeFigureOut">
              <a:rPr lang="en-US" smtClean="0"/>
              <a:pPr/>
              <a:t>8/24/2024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9DC2FA-A9B9-4157-9775-5A272E776770}"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CF07E18E-A24D-43CD-9FB2-A09B5228F6D2}" type="datetimeFigureOut">
              <a:rPr lang="en-US" smtClean="0"/>
              <a:pPr/>
              <a:t>8/24/2024</a:t>
            </a:fld>
            <a:endParaRPr lang="en-US" dirty="0"/>
          </a:p>
        </p:txBody>
      </p:sp>
      <p:sp>
        <p:nvSpPr>
          <p:cNvPr id="7" name="Slide Number Placeholder 6"/>
          <p:cNvSpPr>
            <a:spLocks noGrp="1"/>
          </p:cNvSpPr>
          <p:nvPr>
            <p:ph type="sldNum" sz="quarter" idx="11"/>
          </p:nvPr>
        </p:nvSpPr>
        <p:spPr/>
        <p:txBody>
          <a:bodyPr rtlCol="0"/>
          <a:lstStyle/>
          <a:p>
            <a:fld id="{C59DC2FA-A9B9-4157-9775-5A272E776770}"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07E18E-A24D-43CD-9FB2-A09B5228F6D2}" type="datetimeFigureOut">
              <a:rPr lang="en-US" smtClean="0"/>
              <a:pPr/>
              <a:t>8/24/2024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59DC2FA-A9B9-4157-9775-5A272E776770}" type="slidenum">
              <a:rPr lang="en-US" smtClean="0"/>
              <a:pPr/>
              <a:t>‹#›</a:t>
            </a:fld>
            <a:endParaRPr lang="en-US" dirty="0"/>
          </a:p>
        </p:txBody>
      </p:sp>
    </p:spTree>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CF07E18E-A24D-43CD-9FB2-A09B5228F6D2}" type="datetimeFigureOut">
              <a:rPr lang="en-US" smtClean="0"/>
              <a:pPr/>
              <a:t>8/24/2024</a:t>
            </a:fld>
            <a:endParaRPr lang="en-US" dirty="0"/>
          </a:p>
        </p:txBody>
      </p:sp>
      <p:sp>
        <p:nvSpPr>
          <p:cNvPr id="22" name="Slide Number Placeholder 21"/>
          <p:cNvSpPr>
            <a:spLocks noGrp="1"/>
          </p:cNvSpPr>
          <p:nvPr>
            <p:ph type="sldNum" sz="quarter" idx="15"/>
          </p:nvPr>
        </p:nvSpPr>
        <p:spPr/>
        <p:txBody>
          <a:bodyPr rtlCol="0"/>
          <a:lstStyle/>
          <a:p>
            <a:fld id="{C59DC2FA-A9B9-4157-9775-5A272E776770}"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a:t>Click icon to add picture</a:t>
            </a:r>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F07E18E-A24D-43CD-9FB2-A09B5228F6D2}" type="datetimeFigureOut">
              <a:rPr lang="en-US" smtClean="0"/>
              <a:pPr/>
              <a:t>8/24/2024</a:t>
            </a:fld>
            <a:endParaRPr lang="en-US" dirty="0"/>
          </a:p>
        </p:txBody>
      </p:sp>
      <p:sp>
        <p:nvSpPr>
          <p:cNvPr id="18" name="Slide Number Placeholder 17"/>
          <p:cNvSpPr>
            <a:spLocks noGrp="1"/>
          </p:cNvSpPr>
          <p:nvPr>
            <p:ph type="sldNum" sz="quarter" idx="11"/>
          </p:nvPr>
        </p:nvSpPr>
        <p:spPr/>
        <p:txBody>
          <a:bodyPr rtlCol="0"/>
          <a:lstStyle/>
          <a:p>
            <a:fld id="{C59DC2FA-A9B9-4157-9775-5A272E776770}"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F07E18E-A24D-43CD-9FB2-A09B5228F6D2}" type="datetimeFigureOut">
              <a:rPr lang="en-US" smtClean="0"/>
              <a:pPr/>
              <a:t>8/24/2024</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59DC2FA-A9B9-4157-9775-5A272E77677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dir="d"/>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8.xml"/><Relationship Id="rId5" Type="http://schemas.openxmlformats.org/officeDocument/2006/relationships/image" Target="../media/image10.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44" y="1643050"/>
            <a:ext cx="8892000" cy="2268000"/>
          </a:xfrm>
        </p:spPr>
        <p:txBody>
          <a:bodyPr>
            <a:normAutofit fontScale="90000"/>
          </a:bodyPr>
          <a:lstStyle/>
          <a:p>
            <a:r>
              <a:rPr lang="en-US" sz="8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Billing Process Algorithm</a:t>
            </a:r>
          </a:p>
        </p:txBody>
      </p:sp>
      <p:sp>
        <p:nvSpPr>
          <p:cNvPr id="3" name="Subtitle 2"/>
          <p:cNvSpPr>
            <a:spLocks noGrp="1"/>
          </p:cNvSpPr>
          <p:nvPr>
            <p:ph type="subTitle" idx="1"/>
          </p:nvPr>
        </p:nvSpPr>
        <p:spPr>
          <a:xfrm>
            <a:off x="2571736" y="5000636"/>
            <a:ext cx="6400800" cy="1752600"/>
          </a:xfrm>
        </p:spPr>
        <p:txBody>
          <a:bodyPr>
            <a:normAutofit fontScale="62500" lnSpcReduction="20000"/>
          </a:bodyPr>
          <a:lstStyle/>
          <a:p>
            <a:pPr algn="r"/>
            <a:r>
              <a:rPr lang="en-US" dirty="0"/>
              <a:t>                  </a:t>
            </a:r>
            <a:r>
              <a:rPr lang="en-US" sz="3400" b="1" dirty="0">
                <a:solidFill>
                  <a:schemeClr val="tx1"/>
                </a:solidFill>
                <a:latin typeface="Berlin Sans FB" pitchFamily="34" charset="0"/>
              </a:rPr>
              <a:t>Presented by –</a:t>
            </a:r>
          </a:p>
          <a:p>
            <a:pPr algn="r"/>
            <a:r>
              <a:rPr lang="en-US" sz="3400" b="1" dirty="0">
                <a:solidFill>
                  <a:schemeClr val="tx1"/>
                </a:solidFill>
                <a:latin typeface="Berlin Sans FB" pitchFamily="34" charset="0"/>
              </a:rPr>
              <a:t>Harsh Gulati</a:t>
            </a:r>
          </a:p>
          <a:p>
            <a:pPr algn="r"/>
            <a:r>
              <a:rPr lang="en-US" sz="3400" b="1" dirty="0">
                <a:solidFill>
                  <a:schemeClr val="tx1"/>
                </a:solidFill>
                <a:latin typeface="Berlin Sans FB" pitchFamily="34" charset="0"/>
              </a:rPr>
              <a:t>Vikas Parwani</a:t>
            </a:r>
          </a:p>
          <a:p>
            <a:pPr algn="r"/>
            <a:r>
              <a:rPr lang="en-US" sz="3400" b="1" dirty="0">
                <a:solidFill>
                  <a:schemeClr val="tx1"/>
                </a:solidFill>
                <a:latin typeface="Berlin Sans FB" pitchFamily="34" charset="0"/>
              </a:rPr>
              <a:t>Prince Jain </a:t>
            </a:r>
          </a:p>
          <a:p>
            <a:pPr algn="r"/>
            <a:r>
              <a:rPr lang="en-US" sz="3400" b="1" dirty="0">
                <a:solidFill>
                  <a:schemeClr val="tx1"/>
                </a:solidFill>
                <a:latin typeface="Berlin Sans FB" pitchFamily="34" charset="0"/>
              </a:rPr>
              <a:t>Sambhav Jain</a:t>
            </a:r>
          </a:p>
        </p:txBody>
      </p:sp>
      <p:pic>
        <p:nvPicPr>
          <p:cNvPr id="5" name="Picture 4" descr="WhatsApp Image 2023-01-15 at 22.54.011111111111111111`11111111.jpg"/>
          <p:cNvPicPr>
            <a:picLocks noChangeAspect="1"/>
          </p:cNvPicPr>
          <p:nvPr/>
        </p:nvPicPr>
        <p:blipFill>
          <a:blip r:embed="rId2"/>
          <a:stretch>
            <a:fillRect/>
          </a:stretch>
        </p:blipFill>
        <p:spPr>
          <a:xfrm rot="10800000" flipH="1" flipV="1">
            <a:off x="8001024" y="142852"/>
            <a:ext cx="940054" cy="911851"/>
          </a:xfrm>
          <a:prstGeom prst="rect">
            <a:avLst/>
          </a:prstGeom>
        </p:spPr>
      </p:pic>
    </p:spTree>
  </p:cSld>
  <p:clrMapOvr>
    <a:masterClrMapping/>
  </p:clrMapOvr>
  <p:transition spd="med">
    <p:dissolve/>
  </p:transition>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5786" y="2357430"/>
            <a:ext cx="7467600" cy="1500190"/>
          </a:xfrm>
          <a:solidFill>
            <a:schemeClr val="accent2">
              <a:lumMod val="20000"/>
              <a:lumOff val="80000"/>
            </a:schemeClr>
          </a:solidFill>
          <a:scene3d>
            <a:camera prst="orthographicFront"/>
            <a:lightRig rig="threePt" dir="t"/>
          </a:scene3d>
          <a:sp3d>
            <a:bevelT w="101600" prst="riblet"/>
          </a:sp3d>
        </p:spPr>
        <p:txBody>
          <a:bodyPr>
            <a:noAutofit/>
          </a:bodyPr>
          <a:lstStyle/>
          <a:p>
            <a:pPr algn="ctr"/>
            <a:r>
              <a:rPr lang="en-US" sz="4800" b="1" cap="none"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Black" pitchFamily="34" charset="0"/>
              </a:rPr>
              <a:t>Welcome to BCA Honours Juice Waale</a:t>
            </a:r>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500034" y="214290"/>
            <a:ext cx="7467600" cy="1143000"/>
          </a:xfrm>
        </p:spPr>
        <p:txBody>
          <a:bodyPr>
            <a:normAutofit/>
          </a:bodyPr>
          <a:lstStyle/>
          <a:p>
            <a:r>
              <a:rPr lang="en-US" sz="4400" b="1" u="sng" dirty="0">
                <a:solidFill>
                  <a:schemeClr val="tx1"/>
                </a:solidFill>
                <a:effectLst>
                  <a:outerShdw blurRad="38100" dist="38100" dir="2700000" algn="tl">
                    <a:srgbClr val="000000">
                      <a:alpha val="43137"/>
                    </a:srgbClr>
                  </a:outerShdw>
                </a:effectLst>
                <a:latin typeface="Century Schoolbook" pitchFamily="18" charset="0"/>
              </a:rPr>
              <a:t>Table of contents</a:t>
            </a:r>
          </a:p>
        </p:txBody>
      </p:sp>
      <p:sp>
        <p:nvSpPr>
          <p:cNvPr id="4" name="Content Placeholder 3"/>
          <p:cNvSpPr>
            <a:spLocks noGrp="1"/>
          </p:cNvSpPr>
          <p:nvPr>
            <p:ph sz="quarter" idx="1"/>
          </p:nvPr>
        </p:nvSpPr>
        <p:spPr/>
        <p:txBody>
          <a:bodyPr/>
          <a:lstStyle/>
          <a:p>
            <a:endParaRPr lang="en-US" dirty="0"/>
          </a:p>
          <a:p>
            <a:r>
              <a:rPr lang="en-US" dirty="0"/>
              <a:t>Introduction</a:t>
            </a:r>
          </a:p>
          <a:p>
            <a:r>
              <a:rPr lang="en-US" dirty="0"/>
              <a:t>Motivation</a:t>
            </a:r>
          </a:p>
          <a:p>
            <a:r>
              <a:rPr lang="en-US" dirty="0"/>
              <a:t>Work Done</a:t>
            </a:r>
          </a:p>
          <a:p>
            <a:r>
              <a:rPr lang="en-US" dirty="0"/>
              <a:t>Conclusion</a:t>
            </a:r>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90000"/>
            <a:alpha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u="sng" dirty="0">
                <a:solidFill>
                  <a:schemeClr val="tx1"/>
                </a:solidFill>
                <a:effectLst>
                  <a:outerShdw blurRad="38100" dist="38100" dir="2700000" algn="tl">
                    <a:srgbClr val="000000">
                      <a:alpha val="43137"/>
                    </a:srgbClr>
                  </a:outerShdw>
                </a:effectLst>
              </a:rPr>
              <a:t>Introduction</a:t>
            </a:r>
          </a:p>
        </p:txBody>
      </p:sp>
      <p:sp>
        <p:nvSpPr>
          <p:cNvPr id="3" name="Content Placeholder 2"/>
          <p:cNvSpPr>
            <a:spLocks noGrp="1"/>
          </p:cNvSpPr>
          <p:nvPr>
            <p:ph sz="quarter" idx="1"/>
          </p:nvPr>
        </p:nvSpPr>
        <p:spPr/>
        <p:txBody>
          <a:bodyPr/>
          <a:lstStyle/>
          <a:p>
            <a:pPr>
              <a:buFont typeface="Wingdings" pitchFamily="2" charset="2"/>
              <a:buChar char=""/>
            </a:pPr>
            <a:r>
              <a:rPr lang="en-US" dirty="0"/>
              <a:t>To give you all a brief idea of what are we upto is, we opened a juice corner and emphasized on its billing algorithm, from drinks selection to the final price that a customer has to pay.</a:t>
            </a:r>
          </a:p>
          <a:p>
            <a:endParaRPr lang="en-US" dirty="0"/>
          </a:p>
          <a:p>
            <a:pPr>
              <a:buNone/>
            </a:pPr>
            <a:r>
              <a:rPr lang="en-US" dirty="0"/>
              <a:t>   Want to know how ? Come let’s understand it step by step…</a:t>
            </a:r>
          </a:p>
        </p:txBody>
      </p:sp>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gs>
            <a:gs pos="17999">
              <a:srgbClr val="FEE7F2"/>
            </a:gs>
            <a:gs pos="36000">
              <a:srgbClr val="FAC77D"/>
            </a:gs>
            <a:gs pos="61000">
              <a:srgbClr val="FBA97D"/>
            </a:gs>
            <a:gs pos="82001">
              <a:srgbClr val="FBD49C"/>
            </a:gs>
            <a:gs pos="100000">
              <a:srgbClr val="FEE7F2"/>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082660"/>
          </a:xfrm>
        </p:spPr>
        <p:txBody>
          <a:bodyPr>
            <a:normAutofit/>
          </a:bodyPr>
          <a:lstStyle/>
          <a:p>
            <a:r>
              <a:rPr lang="en-US" sz="4400" b="1" u="sng" dirty="0">
                <a:solidFill>
                  <a:schemeClr val="tx1"/>
                </a:solidFill>
                <a:effectLst>
                  <a:outerShdw blurRad="38100" dist="38100" dir="2700000" algn="tl">
                    <a:srgbClr val="000000">
                      <a:alpha val="43137"/>
                    </a:srgbClr>
                  </a:outerShdw>
                </a:effectLst>
              </a:rPr>
              <a:t>Work Done</a:t>
            </a:r>
          </a:p>
        </p:txBody>
      </p:sp>
      <p:sp>
        <p:nvSpPr>
          <p:cNvPr id="3" name="Content Placeholder 2"/>
          <p:cNvSpPr>
            <a:spLocks noGrp="1"/>
          </p:cNvSpPr>
          <p:nvPr>
            <p:ph sz="quarter" idx="1"/>
          </p:nvPr>
        </p:nvSpPr>
        <p:spPr>
          <a:xfrm>
            <a:off x="-142908" y="1785902"/>
            <a:ext cx="8715404" cy="5072098"/>
          </a:xfrm>
        </p:spPr>
        <p:txBody>
          <a:bodyPr numCol="1">
            <a:normAutofit/>
          </a:bodyPr>
          <a:lstStyle/>
          <a:p>
            <a:pPr>
              <a:buNone/>
            </a:pPr>
            <a:r>
              <a:rPr lang="en-US" dirty="0"/>
              <a:t>   In this presentation our prime focus is on the billing process of a juice shop.</a:t>
            </a:r>
          </a:p>
          <a:p>
            <a:pPr>
              <a:buNone/>
            </a:pPr>
            <a:endParaRPr lang="en-US" dirty="0"/>
          </a:p>
          <a:p>
            <a:pPr>
              <a:buNone/>
            </a:pPr>
            <a:r>
              <a:rPr lang="en-US" dirty="0"/>
              <a:t>   We are going to display a menu in front of customers and they may choose what they are willing to drink. The prices displayed are exclusive of GST and the final prices(inclusive of 12% GST) will be communicated to them at the time of billing, we also offer 10% discount on Sundays for everyone.</a:t>
            </a:r>
          </a:p>
          <a:p>
            <a:pPr>
              <a:buNone/>
            </a:pPr>
            <a:endParaRPr lang="en-US" dirty="0"/>
          </a:p>
          <a:p>
            <a:pPr>
              <a:buNone/>
            </a:pPr>
            <a:r>
              <a:rPr lang="en-US" dirty="0"/>
              <a:t>   Our menu contains different types of juices, shakes, lassi and cold coffee, from which a customer may choose.</a:t>
            </a:r>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Screenshot (101).png"/>
          <p:cNvPicPr>
            <a:picLocks noGrp="1" noChangeAspect="1"/>
          </p:cNvPicPr>
          <p:nvPr>
            <p:ph sz="quarter" idx="4294967295"/>
          </p:nvPr>
        </p:nvPicPr>
        <p:blipFill>
          <a:blip r:embed="rId2">
            <a:duotone>
              <a:prstClr val="black"/>
              <a:schemeClr val="accent2">
                <a:tint val="45000"/>
                <a:satMod val="400000"/>
              </a:schemeClr>
            </a:duotone>
            <a:lum bright="15000" contrast="14000"/>
          </a:blip>
          <a:stretch>
            <a:fillRect/>
          </a:stretch>
        </p:blipFill>
        <p:spPr>
          <a:xfrm>
            <a:off x="0" y="0"/>
            <a:ext cx="9144000" cy="6857999"/>
          </a:xfrm>
          <a:blipFill>
            <a:blip r:embed="rId3">
              <a:duotone>
                <a:prstClr val="black"/>
                <a:schemeClr val="accent2">
                  <a:tint val="45000"/>
                  <a:satMod val="400000"/>
                </a:schemeClr>
              </a:duotone>
              <a:lum bright="15000" contrast="14000"/>
            </a:blip>
            <a:tile tx="0" ty="0" sx="100000" sy="100000" flip="none" algn="tl"/>
          </a:blipFill>
          <a:ln>
            <a:solidFill>
              <a:schemeClr val="bg2">
                <a:lumMod val="75000"/>
              </a:schemeClr>
            </a:solidFill>
          </a:ln>
          <a:effectLst>
            <a:outerShdw blurRad="50800" dist="38100" dir="16200000" rotWithShape="0">
              <a:schemeClr val="tx1">
                <a:alpha val="40000"/>
              </a:schemeClr>
            </a:outerShdw>
          </a:effectLst>
        </p:spPr>
      </p:pic>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u="sng" dirty="0">
                <a:solidFill>
                  <a:schemeClr val="tx1"/>
                </a:solidFill>
                <a:effectLst>
                  <a:outerShdw blurRad="38100" dist="38100" dir="2700000" algn="tl">
                    <a:srgbClr val="000000">
                      <a:alpha val="43137"/>
                    </a:srgbClr>
                  </a:outerShdw>
                </a:effectLst>
              </a:rPr>
              <a:t>Conclusion</a:t>
            </a:r>
          </a:p>
        </p:txBody>
      </p:sp>
      <p:sp>
        <p:nvSpPr>
          <p:cNvPr id="3" name="Content Placeholder 2"/>
          <p:cNvSpPr>
            <a:spLocks noGrp="1"/>
          </p:cNvSpPr>
          <p:nvPr>
            <p:ph sz="quarter" idx="1"/>
          </p:nvPr>
        </p:nvSpPr>
        <p:spPr/>
        <p:txBody>
          <a:bodyPr>
            <a:normAutofit lnSpcReduction="10000"/>
          </a:bodyPr>
          <a:lstStyle/>
          <a:p>
            <a:pPr>
              <a:buFont typeface="Wingdings" pitchFamily="2" charset="2"/>
              <a:buChar char="v"/>
            </a:pPr>
            <a:r>
              <a:rPr lang="en-US" dirty="0"/>
              <a:t>At last we would like to conclude and show you the program which we made and after that you all will be free to ask questions from us, and we will try to answer your questions. We have tried our best to show you the billing process of a juice corner from, a customer orders a drink to the final price he has to pay, we also offer a special discount every Sunday.</a:t>
            </a:r>
          </a:p>
          <a:p>
            <a:pPr>
              <a:buNone/>
            </a:pPr>
            <a:r>
              <a:rPr lang="en-US" dirty="0"/>
              <a:t>  </a:t>
            </a:r>
          </a:p>
          <a:p>
            <a:pPr>
              <a:buNone/>
            </a:pPr>
            <a:r>
              <a:rPr lang="en-US" dirty="0"/>
              <a:t>   We have put in a lot efforts in making this presentation and have made the code as simple as possible for everybody to understand, I hope we were clear about what we tried to explain. </a:t>
            </a:r>
          </a:p>
        </p:txBody>
      </p:sp>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rot="5400000">
            <a:off x="4637734" y="2648886"/>
            <a:ext cx="6369390" cy="1357322"/>
          </a:xfrm>
        </p:spPr>
        <p:style>
          <a:lnRef idx="1">
            <a:schemeClr val="accent4"/>
          </a:lnRef>
          <a:fillRef idx="2">
            <a:schemeClr val="accent4"/>
          </a:fillRef>
          <a:effectRef idx="1">
            <a:schemeClr val="accent4"/>
          </a:effectRef>
          <a:fontRef idx="minor">
            <a:schemeClr val="dk1"/>
          </a:fontRef>
        </p:style>
        <p:txBody>
          <a:bodyPr>
            <a:normAutofit/>
          </a:bodyPr>
          <a:lstStyle/>
          <a:p>
            <a:r>
              <a:rPr lang="en-US" sz="7200" dirty="0">
                <a:solidFill>
                  <a:schemeClr val="tx1"/>
                </a:solidFill>
                <a:effectLst>
                  <a:outerShdw blurRad="38100" dist="38100" dir="2700000" algn="tl">
                    <a:srgbClr val="000000">
                      <a:alpha val="43137"/>
                    </a:srgbClr>
                  </a:outerShdw>
                </a:effectLst>
              </a:rPr>
              <a:t>THANK YOU</a:t>
            </a:r>
          </a:p>
        </p:txBody>
      </p:sp>
      <p:sp>
        <p:nvSpPr>
          <p:cNvPr id="6" name="Text Placeholder 5"/>
          <p:cNvSpPr>
            <a:spLocks noGrp="1"/>
          </p:cNvSpPr>
          <p:nvPr>
            <p:ph type="body" idx="2"/>
          </p:nvPr>
        </p:nvSpPr>
        <p:spPr>
          <a:xfrm flipH="1">
            <a:off x="9501222" y="285728"/>
            <a:ext cx="376076" cy="45719"/>
          </a:xfrm>
        </p:spPr>
        <p:txBody>
          <a:bodyPr>
            <a:normAutofit fontScale="25000" lnSpcReduction="20000"/>
          </a:bodyPr>
          <a:lstStyle/>
          <a:p>
            <a:endParaRPr lang="en-US" dirty="0"/>
          </a:p>
        </p:txBody>
      </p:sp>
      <p:pic>
        <p:nvPicPr>
          <p:cNvPr id="1027" name="Picture 3" descr="C:\Users\admin\AppData\Local\Microsoft\Windows\INetCache\IE\TGBZCMW3\16065431219_1e41fb2fe0[1].jpg"/>
          <p:cNvPicPr>
            <a:picLocks noChangeAspect="1" noChangeArrowheads="1"/>
          </p:cNvPicPr>
          <p:nvPr/>
        </p:nvPicPr>
        <p:blipFill>
          <a:blip r:embed="rId3"/>
          <a:srcRect/>
          <a:stretch>
            <a:fillRect/>
          </a:stretch>
        </p:blipFill>
        <p:spPr bwMode="auto">
          <a:xfrm>
            <a:off x="142844" y="0"/>
            <a:ext cx="6215074" cy="4071942"/>
          </a:xfrm>
          <a:prstGeom prst="rect">
            <a:avLst/>
          </a:prstGeom>
          <a:noFill/>
        </p:spPr>
      </p:pic>
      <p:pic>
        <p:nvPicPr>
          <p:cNvPr id="1029" name="Picture 5" descr="C:\Users\admin\AppData\Local\Microsoft\Windows\INetCache\IE\HT10VWF6\Jamba-Juice-June-2017[1].jpg"/>
          <p:cNvPicPr>
            <a:picLocks noChangeAspect="1" noChangeArrowheads="1"/>
          </p:cNvPicPr>
          <p:nvPr/>
        </p:nvPicPr>
        <p:blipFill>
          <a:blip r:embed="rId4" cstate="print"/>
          <a:srcRect/>
          <a:stretch>
            <a:fillRect/>
          </a:stretch>
        </p:blipFill>
        <p:spPr bwMode="auto">
          <a:xfrm>
            <a:off x="4143372" y="4214818"/>
            <a:ext cx="2286016" cy="2357454"/>
          </a:xfrm>
          <a:prstGeom prst="rect">
            <a:avLst/>
          </a:prstGeom>
          <a:noFill/>
        </p:spPr>
      </p:pic>
      <p:pic>
        <p:nvPicPr>
          <p:cNvPr id="1032" name="Picture 8" descr="C:\Users\admin\AppData\Local\Microsoft\Windows\INetCache\IE\TGBZCMW3\top-view-orange-lemon-and-grapefruit-juices-with-slices-of-fresh-citrus-flip-2019-[1].jpg"/>
          <p:cNvPicPr>
            <a:picLocks noChangeAspect="1" noChangeArrowheads="1"/>
          </p:cNvPicPr>
          <p:nvPr/>
        </p:nvPicPr>
        <p:blipFill>
          <a:blip r:embed="rId5"/>
          <a:srcRect/>
          <a:stretch>
            <a:fillRect/>
          </a:stretch>
        </p:blipFill>
        <p:spPr bwMode="auto">
          <a:xfrm>
            <a:off x="500034" y="4214818"/>
            <a:ext cx="3000364" cy="2357454"/>
          </a:xfrm>
          <a:prstGeom prst="rect">
            <a:avLst/>
          </a:prstGeom>
          <a:noFill/>
        </p:spPr>
      </p:pic>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tx2">
                <a:lumMod val="40000"/>
                <a:lumOff val="60000"/>
              </a:schemeClr>
            </a:gs>
            <a:gs pos="53000">
              <a:srgbClr val="D4DEFF"/>
            </a:gs>
            <a:gs pos="83000">
              <a:srgbClr val="D4DEFF"/>
            </a:gs>
            <a:gs pos="100000">
              <a:srgbClr val="96AB94"/>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4800" b="1" u="sng" dirty="0">
                <a:solidFill>
                  <a:schemeClr val="tx1"/>
                </a:solidFill>
              </a:rPr>
              <a:t>Any Questions ?</a:t>
            </a:r>
          </a:p>
        </p:txBody>
      </p:sp>
      <p:sp>
        <p:nvSpPr>
          <p:cNvPr id="8" name="Content Placeholder 7"/>
          <p:cNvSpPr>
            <a:spLocks noGrp="1"/>
          </p:cNvSpPr>
          <p:nvPr>
            <p:ph sz="quarter" idx="1"/>
          </p:nvPr>
        </p:nvSpPr>
        <p:spPr>
          <a:xfrm>
            <a:off x="357158" y="2214554"/>
            <a:ext cx="7786742" cy="4116522"/>
          </a:xfrm>
        </p:spPr>
        <p:txBody>
          <a:bodyPr/>
          <a:lstStyle/>
          <a:p>
            <a:pPr>
              <a:buFont typeface="Wingdings" pitchFamily="2" charset="2"/>
              <a:buChar char="q"/>
            </a:pPr>
            <a:r>
              <a:rPr lang="en-US" dirty="0"/>
              <a:t>Now if you have any questions, our answer panel, i.e, Prince Jain and Sambhav Jain are all set to answer your questions. </a:t>
            </a:r>
          </a:p>
          <a:p>
            <a:pPr>
              <a:buNone/>
            </a:pPr>
            <a:r>
              <a:rPr lang="en-US" dirty="0"/>
              <a:t>   </a:t>
            </a:r>
          </a:p>
          <a:p>
            <a:pPr>
              <a:buNone/>
            </a:pPr>
            <a:r>
              <a:rPr lang="en-US" dirty="0"/>
              <a:t>   You may start one by one…</a:t>
            </a:r>
          </a:p>
        </p:txBody>
      </p:sp>
    </p:spTree>
  </p:cSld>
  <p:clrMapOvr>
    <a:masterClrMapping/>
  </p:clrMapOvr>
  <p:transition>
    <p:wipe dir="d"/>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445</TotalTime>
  <Words>349</Words>
  <Application>Microsoft Office PowerPoint</Application>
  <PresentationFormat>On-screen Show (4:3)</PresentationFormat>
  <Paragraphs>32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 Black</vt:lpstr>
      <vt:lpstr>Berlin Sans FB</vt:lpstr>
      <vt:lpstr>Century Schoolbook</vt:lpstr>
      <vt:lpstr>Wingdings</vt:lpstr>
      <vt:lpstr>Wingdings 2</vt:lpstr>
      <vt:lpstr>Oriel</vt:lpstr>
      <vt:lpstr>Billing Process Algorithm</vt:lpstr>
      <vt:lpstr>Welcome to BCA Honours Juice Waale</vt:lpstr>
      <vt:lpstr>Table of contents</vt:lpstr>
      <vt:lpstr>Introduction</vt:lpstr>
      <vt:lpstr>Work Done</vt:lpstr>
      <vt:lpstr>PowerPoint Presentation</vt:lpstr>
      <vt:lpstr>Conclusion</vt:lpstr>
      <vt:lpstr>THANK YOU</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Juice Shop</dc:title>
  <dc:creator>admin</dc:creator>
  <cp:lastModifiedBy>RISHIKA GULATI Student -IX B</cp:lastModifiedBy>
  <cp:revision>47</cp:revision>
  <dcterms:created xsi:type="dcterms:W3CDTF">2023-01-14T16:25:20Z</dcterms:created>
  <dcterms:modified xsi:type="dcterms:W3CDTF">2024-08-24T14:24:53Z</dcterms:modified>
</cp:coreProperties>
</file>