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663"/>
  </p:normalViewPr>
  <p:slideViewPr>
    <p:cSldViewPr snapToGrid="0" snapToObjects="1">
      <p:cViewPr varScale="1">
        <p:scale>
          <a:sx n="115" d="100"/>
          <a:sy n="115" d="100"/>
        </p:scale>
        <p:origin x="24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56481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857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23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5257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6470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4838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4398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5562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0947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6299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8372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0977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1/15/20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387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272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117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20388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1/15/20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8584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1/15/20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99567983"/>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75" r:id="rId4"/>
    <p:sldLayoutId id="2147483676" r:id="rId5"/>
    <p:sldLayoutId id="2147483677" r:id="rId6"/>
    <p:sldLayoutId id="2147483678" r:id="rId7"/>
    <p:sldLayoutId id="2147483679" r:id="rId8"/>
    <p:sldLayoutId id="2147483680" r:id="rId9"/>
    <p:sldLayoutId id="2147483681" r:id="rId10"/>
    <p:sldLayoutId id="2147483688" r:id="rId11"/>
    <p:sldLayoutId id="2147483682" r:id="rId12"/>
    <p:sldLayoutId id="2147483683" r:id="rId13"/>
    <p:sldLayoutId id="2147483684" r:id="rId14"/>
    <p:sldLayoutId id="2147483685" r:id="rId15"/>
    <p:sldLayoutId id="2147483686" r:id="rId16"/>
    <p:sldLayoutId id="2147483687"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1EDB7D5C-9853-4DAE-B332-307DC0710588}"/>
              </a:ext>
            </a:extLst>
          </p:cNvPr>
          <p:cNvPicPr>
            <a:picLocks noChangeAspect="1"/>
          </p:cNvPicPr>
          <p:nvPr/>
        </p:nvPicPr>
        <p:blipFill rotWithShape="1">
          <a:blip r:embed="rId3"/>
          <a:srcRect t="15730"/>
          <a:stretch/>
        </p:blipFill>
        <p:spPr>
          <a:xfrm>
            <a:off x="0" y="10"/>
            <a:ext cx="12192001" cy="6857990"/>
          </a:xfrm>
          <a:prstGeom prst="rect">
            <a:avLst/>
          </a:prstGeom>
        </p:spPr>
      </p:pic>
      <p:sp useBgFill="1">
        <p:nvSpPr>
          <p:cNvPr id="12"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BD63A93-956E-4A48-8A98-7F16405778CD}"/>
              </a:ext>
            </a:extLst>
          </p:cNvPr>
          <p:cNvSpPr>
            <a:spLocks noGrp="1"/>
          </p:cNvSpPr>
          <p:nvPr>
            <p:ph type="ctrTitle"/>
          </p:nvPr>
        </p:nvSpPr>
        <p:spPr>
          <a:xfrm>
            <a:off x="6893170" y="2098430"/>
            <a:ext cx="4443046" cy="2215661"/>
          </a:xfrm>
        </p:spPr>
        <p:txBody>
          <a:bodyPr>
            <a:normAutofit fontScale="90000"/>
          </a:bodyPr>
          <a:lstStyle/>
          <a:p>
            <a:br>
              <a:rPr lang="en-CA" sz="2200" b="1" dirty="0">
                <a:solidFill>
                  <a:schemeClr val="tx1"/>
                </a:solidFill>
                <a:effectLst/>
              </a:rPr>
            </a:br>
            <a:br>
              <a:rPr lang="en-CA" sz="2200" b="1" dirty="0">
                <a:solidFill>
                  <a:schemeClr val="tx1"/>
                </a:solidFill>
                <a:effectLst/>
              </a:rPr>
            </a:br>
            <a:r>
              <a:rPr lang="en-CA" sz="2700" b="1" dirty="0">
                <a:solidFill>
                  <a:schemeClr val="tx1"/>
                </a:solidFill>
                <a:effectLst/>
                <a:latin typeface="Rockwell" panose="02060603020205020403" pitchFamily="18" charset="77"/>
              </a:rPr>
              <a:t>ANALYSIS OF CUSTOMER DATA WHO ARE CAPABLE OF REPAYING THE LOAN</a:t>
            </a:r>
            <a:br>
              <a:rPr lang="en-CA" sz="2700" b="1" dirty="0">
                <a:solidFill>
                  <a:schemeClr val="tx1"/>
                </a:solidFill>
                <a:effectLst/>
                <a:latin typeface="Rockwell" panose="02060603020205020403" pitchFamily="18" charset="77"/>
              </a:rPr>
            </a:br>
            <a:br>
              <a:rPr lang="en-CA" sz="2700" dirty="0">
                <a:solidFill>
                  <a:schemeClr val="tx1"/>
                </a:solidFill>
                <a:effectLst/>
                <a:latin typeface="Rockwell" panose="02060603020205020403" pitchFamily="18" charset="77"/>
              </a:rPr>
            </a:br>
            <a:r>
              <a:rPr lang="en-CA" sz="2700" b="1" dirty="0">
                <a:solidFill>
                  <a:schemeClr val="tx1"/>
                </a:solidFill>
                <a:effectLst/>
                <a:latin typeface="Rockwell" panose="02060603020205020403" pitchFamily="18" charset="77"/>
              </a:rPr>
              <a:t>DOMAIN-FINANCE</a:t>
            </a:r>
            <a:br>
              <a:rPr lang="en-CA" dirty="0">
                <a:effectLst/>
              </a:rPr>
            </a:br>
            <a:endParaRPr lang="en-US" sz="4000" dirty="0"/>
          </a:p>
        </p:txBody>
      </p:sp>
      <p:pic>
        <p:nvPicPr>
          <p:cNvPr id="8" name="Picture 7" descr="A drawing of a face&#10;&#10;Description automatically generated">
            <a:extLst>
              <a:ext uri="{FF2B5EF4-FFF2-40B4-BE49-F238E27FC236}">
                <a16:creationId xmlns:a16="http://schemas.microsoft.com/office/drawing/2014/main" id="{27C5A3D9-ED13-8C42-89BB-4CEFCF79B997}"/>
              </a:ext>
            </a:extLst>
          </p:cNvPr>
          <p:cNvPicPr/>
          <p:nvPr/>
        </p:nvPicPr>
        <p:blipFill>
          <a:blip r:embed="rId4">
            <a:extLst>
              <a:ext uri="{28A0092B-C50C-407E-A947-70E740481C1C}">
                <a14:useLocalDpi xmlns:a14="http://schemas.microsoft.com/office/drawing/2010/main" val="0"/>
              </a:ext>
            </a:extLst>
          </a:blip>
          <a:stretch>
            <a:fillRect/>
          </a:stretch>
        </p:blipFill>
        <p:spPr>
          <a:xfrm>
            <a:off x="1209357" y="984491"/>
            <a:ext cx="4886643" cy="23159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1">
            <a:extLst>
              <a:ext uri="{FF2B5EF4-FFF2-40B4-BE49-F238E27FC236}">
                <a16:creationId xmlns:a16="http://schemas.microsoft.com/office/drawing/2014/main" id="{3EB21D2A-255A-3E49-8B6C-1E4FED49DCB9}"/>
              </a:ext>
            </a:extLst>
          </p:cNvPr>
          <p:cNvSpPr>
            <a:spLocks noGrp="1" noChangeArrowheads="1"/>
          </p:cNvSpPr>
          <p:nvPr>
            <p:ph type="subTitle" idx="1"/>
          </p:nvPr>
        </p:nvSpPr>
        <p:spPr bwMode="auto">
          <a:xfrm>
            <a:off x="7389812" y="4097943"/>
            <a:ext cx="4626341"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chemeClr val="tx1"/>
                </a:solidFill>
                <a:effectLst/>
                <a:latin typeface="Rockwell" panose="02060603020205020403" pitchFamily="18" charset="77"/>
                <a:ea typeface="Rockwell" panose="02060603020205020403" pitchFamily="18" charset="77"/>
                <a:cs typeface="Times New Roman" panose="02020603050405020304" pitchFamily="18" charset="0"/>
              </a:rPr>
              <a:t>BDA 105-Spark Project Report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3195C706-140C-0D4F-AC6C-B91DC5C0CC08}"/>
              </a:ext>
            </a:extLst>
          </p:cNvPr>
          <p:cNvSpPr txBox="1"/>
          <p:nvPr/>
        </p:nvSpPr>
        <p:spPr>
          <a:xfrm>
            <a:off x="855784" y="4525108"/>
            <a:ext cx="4794739" cy="923330"/>
          </a:xfrm>
          <a:prstGeom prst="rect">
            <a:avLst/>
          </a:prstGeom>
          <a:noFill/>
        </p:spPr>
        <p:txBody>
          <a:bodyPr wrap="square" rtlCol="0">
            <a:spAutoFit/>
          </a:bodyPr>
          <a:lstStyle/>
          <a:p>
            <a:r>
              <a:rPr lang="en-US" dirty="0">
                <a:solidFill>
                  <a:schemeClr val="bg1"/>
                </a:solidFill>
              </a:rPr>
              <a:t>BY</a:t>
            </a:r>
          </a:p>
          <a:p>
            <a:endParaRPr lang="en-US" dirty="0">
              <a:solidFill>
                <a:schemeClr val="bg1"/>
              </a:solidFill>
            </a:endParaRPr>
          </a:p>
          <a:p>
            <a:r>
              <a:rPr lang="en-CA" dirty="0">
                <a:solidFill>
                  <a:schemeClr val="bg1"/>
                </a:solidFill>
              </a:rPr>
              <a:t>Harshida Jegadeesh </a:t>
            </a:r>
            <a:r>
              <a:rPr lang="en-CA" dirty="0" err="1">
                <a:solidFill>
                  <a:schemeClr val="bg1"/>
                </a:solidFill>
              </a:rPr>
              <a:t>Chandar</a:t>
            </a:r>
            <a:r>
              <a:rPr lang="en-CA" dirty="0">
                <a:solidFill>
                  <a:schemeClr val="bg1"/>
                </a:solidFill>
                <a:effectLst/>
              </a:rPr>
              <a:t> </a:t>
            </a:r>
          </a:p>
        </p:txBody>
      </p:sp>
    </p:spTree>
    <p:extLst>
      <p:ext uri="{BB962C8B-B14F-4D97-AF65-F5344CB8AC3E}">
        <p14:creationId xmlns:p14="http://schemas.microsoft.com/office/powerpoint/2010/main" val="3416966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E73F50DB-8868-E64C-868F-4D1B53D313B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5457" y="242889"/>
            <a:ext cx="6962775" cy="318611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36FE62AE-C737-5B44-ABDD-C042941664D3}"/>
              </a:ext>
            </a:extLst>
          </p:cNvPr>
          <p:cNvPicPr>
            <a:picLocks noChangeAspect="1"/>
          </p:cNvPicPr>
          <p:nvPr/>
        </p:nvPicPr>
        <p:blipFill>
          <a:blip r:embed="rId3"/>
          <a:stretch>
            <a:fillRect/>
          </a:stretch>
        </p:blipFill>
        <p:spPr>
          <a:xfrm>
            <a:off x="175457" y="3671887"/>
            <a:ext cx="6962775" cy="2912187"/>
          </a:xfrm>
          <a:prstGeom prst="rect">
            <a:avLst/>
          </a:prstGeom>
        </p:spPr>
      </p:pic>
      <p:sp>
        <p:nvSpPr>
          <p:cNvPr id="8" name="TextBox 7">
            <a:extLst>
              <a:ext uri="{FF2B5EF4-FFF2-40B4-BE49-F238E27FC236}">
                <a16:creationId xmlns:a16="http://schemas.microsoft.com/office/drawing/2014/main" id="{157BCBFB-4D24-3649-8BFF-67D90B59591E}"/>
              </a:ext>
            </a:extLst>
          </p:cNvPr>
          <p:cNvSpPr txBox="1"/>
          <p:nvPr/>
        </p:nvSpPr>
        <p:spPr>
          <a:xfrm>
            <a:off x="7415213" y="1357312"/>
            <a:ext cx="4406068" cy="1290033"/>
          </a:xfrm>
          <a:prstGeom prst="rect">
            <a:avLst/>
          </a:prstGeom>
          <a:noFill/>
        </p:spPr>
        <p:txBody>
          <a:bodyPr wrap="square" rtlCol="0">
            <a:spAutoFit/>
          </a:bodyPr>
          <a:lstStyle/>
          <a:p>
            <a:pPr>
              <a:lnSpc>
                <a:spcPct val="150000"/>
              </a:lnSpc>
            </a:pPr>
            <a:r>
              <a:rPr lang="en-CA" dirty="0"/>
              <a:t>Customers who have been employed from 0 to 5000 have higher income than loan. Stoops down after 7500</a:t>
            </a:r>
            <a:endParaRPr lang="en-US" dirty="0"/>
          </a:p>
        </p:txBody>
      </p:sp>
      <p:sp>
        <p:nvSpPr>
          <p:cNvPr id="9" name="TextBox 8">
            <a:extLst>
              <a:ext uri="{FF2B5EF4-FFF2-40B4-BE49-F238E27FC236}">
                <a16:creationId xmlns:a16="http://schemas.microsoft.com/office/drawing/2014/main" id="{D1EA0478-A311-8C46-BF29-6758C1DDA74F}"/>
              </a:ext>
            </a:extLst>
          </p:cNvPr>
          <p:cNvSpPr txBox="1"/>
          <p:nvPr/>
        </p:nvSpPr>
        <p:spPr>
          <a:xfrm>
            <a:off x="7415213" y="4057650"/>
            <a:ext cx="4243387" cy="1290033"/>
          </a:xfrm>
          <a:prstGeom prst="rect">
            <a:avLst/>
          </a:prstGeom>
          <a:noFill/>
        </p:spPr>
        <p:txBody>
          <a:bodyPr wrap="square" rtlCol="0">
            <a:spAutoFit/>
          </a:bodyPr>
          <a:lstStyle/>
          <a:p>
            <a:pPr>
              <a:lnSpc>
                <a:spcPct val="150000"/>
              </a:lnSpc>
            </a:pPr>
            <a:r>
              <a:rPr lang="en-CA" dirty="0"/>
              <a:t>Days birth from </a:t>
            </a:r>
            <a:r>
              <a:rPr lang="en-CA" b="1" dirty="0"/>
              <a:t>12500 to 20000 days(34 – 54 years)</a:t>
            </a:r>
            <a:r>
              <a:rPr lang="en-CA" dirty="0"/>
              <a:t> are higher in count who are having Income more than credit</a:t>
            </a:r>
            <a:endParaRPr lang="en-US" dirty="0"/>
          </a:p>
        </p:txBody>
      </p:sp>
    </p:spTree>
    <p:extLst>
      <p:ext uri="{BB962C8B-B14F-4D97-AF65-F5344CB8AC3E}">
        <p14:creationId xmlns:p14="http://schemas.microsoft.com/office/powerpoint/2010/main" val="4076919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BCA51-6074-A54F-826C-06B10D47C382}"/>
              </a:ext>
            </a:extLst>
          </p:cNvPr>
          <p:cNvSpPr>
            <a:spLocks noGrp="1"/>
          </p:cNvSpPr>
          <p:nvPr>
            <p:ph type="title"/>
          </p:nvPr>
        </p:nvSpPr>
        <p:spPr>
          <a:xfrm>
            <a:off x="285750" y="457200"/>
            <a:ext cx="4500563" cy="1728787"/>
          </a:xfrm>
        </p:spPr>
        <p:txBody>
          <a:bodyPr>
            <a:normAutofit fontScale="90000"/>
          </a:bodyPr>
          <a:lstStyle/>
          <a:p>
            <a:r>
              <a:rPr lang="en-US" dirty="0"/>
              <a:t>Analysis based on income to annuity ratio</a:t>
            </a:r>
          </a:p>
        </p:txBody>
      </p:sp>
      <p:pic>
        <p:nvPicPr>
          <p:cNvPr id="9" name="Content Placeholder 8" descr="A screenshot of a social media post&#10;&#10;Description automatically generated">
            <a:extLst>
              <a:ext uri="{FF2B5EF4-FFF2-40B4-BE49-F238E27FC236}">
                <a16:creationId xmlns:a16="http://schemas.microsoft.com/office/drawing/2014/main" id="{DB037DB3-0090-D241-ABF4-ACE2C8337453}"/>
              </a:ext>
            </a:extLst>
          </p:cNvPr>
          <p:cNvPicPr>
            <a:picLocks noGrp="1" noChangeAspect="1"/>
          </p:cNvPicPr>
          <p:nvPr>
            <p:ph idx="1"/>
          </p:nvPr>
        </p:nvPicPr>
        <p:blipFill>
          <a:blip r:embed="rId2"/>
          <a:stretch>
            <a:fillRect/>
          </a:stretch>
        </p:blipFill>
        <p:spPr>
          <a:xfrm>
            <a:off x="5442744" y="457200"/>
            <a:ext cx="6496216" cy="2971800"/>
          </a:xfrm>
        </p:spPr>
      </p:pic>
      <p:pic>
        <p:nvPicPr>
          <p:cNvPr id="13" name="Picture 12" descr="A screenshot of a social media post&#10;&#10;Description automatically generated">
            <a:extLst>
              <a:ext uri="{FF2B5EF4-FFF2-40B4-BE49-F238E27FC236}">
                <a16:creationId xmlns:a16="http://schemas.microsoft.com/office/drawing/2014/main" id="{14CE03EE-6DC4-BC4E-BE84-E0855C68B626}"/>
              </a:ext>
            </a:extLst>
          </p:cNvPr>
          <p:cNvPicPr>
            <a:picLocks noChangeAspect="1"/>
          </p:cNvPicPr>
          <p:nvPr/>
        </p:nvPicPr>
        <p:blipFill>
          <a:blip r:embed="rId3"/>
          <a:stretch>
            <a:fillRect/>
          </a:stretch>
        </p:blipFill>
        <p:spPr>
          <a:xfrm>
            <a:off x="457200" y="3571876"/>
            <a:ext cx="6815137" cy="3160508"/>
          </a:xfrm>
          <a:prstGeom prst="rect">
            <a:avLst/>
          </a:prstGeom>
        </p:spPr>
      </p:pic>
    </p:spTree>
    <p:extLst>
      <p:ext uri="{BB962C8B-B14F-4D97-AF65-F5344CB8AC3E}">
        <p14:creationId xmlns:p14="http://schemas.microsoft.com/office/powerpoint/2010/main" val="1986693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E8B3-79D5-1A49-A93F-21F484E24E60}"/>
              </a:ext>
            </a:extLst>
          </p:cNvPr>
          <p:cNvSpPr>
            <a:spLocks noGrp="1"/>
          </p:cNvSpPr>
          <p:nvPr>
            <p:ph type="title"/>
          </p:nvPr>
        </p:nvSpPr>
        <p:spPr>
          <a:xfrm>
            <a:off x="913795" y="357188"/>
            <a:ext cx="10353762" cy="914400"/>
          </a:xfrm>
        </p:spPr>
        <p:txBody>
          <a:bodyPr/>
          <a:lstStyle/>
          <a:p>
            <a:r>
              <a:rPr lang="en-US" dirty="0"/>
              <a:t>Conclusion</a:t>
            </a:r>
          </a:p>
        </p:txBody>
      </p:sp>
      <p:sp>
        <p:nvSpPr>
          <p:cNvPr id="3" name="Content Placeholder 2">
            <a:extLst>
              <a:ext uri="{FF2B5EF4-FFF2-40B4-BE49-F238E27FC236}">
                <a16:creationId xmlns:a16="http://schemas.microsoft.com/office/drawing/2014/main" id="{C7F7D082-B9E2-834D-B154-A94D1D6D1695}"/>
              </a:ext>
            </a:extLst>
          </p:cNvPr>
          <p:cNvSpPr>
            <a:spLocks noGrp="1"/>
          </p:cNvSpPr>
          <p:nvPr>
            <p:ph idx="1"/>
          </p:nvPr>
        </p:nvSpPr>
        <p:spPr>
          <a:xfrm>
            <a:off x="913795" y="1271588"/>
            <a:ext cx="10353762" cy="4519611"/>
          </a:xfrm>
        </p:spPr>
        <p:txBody>
          <a:bodyPr/>
          <a:lstStyle/>
          <a:p>
            <a:r>
              <a:rPr lang="en-CA" b="1" dirty="0">
                <a:effectLst/>
              </a:rPr>
              <a:t>Based on the analysis above the data set was filtered by categories of data that performed better. </a:t>
            </a:r>
          </a:p>
          <a:p>
            <a:r>
              <a:rPr lang="en-CA" dirty="0">
                <a:effectLst/>
              </a:rPr>
              <a:t>This gave an output of 79,406(25.8%) rows which means 79,406 customers are capable of repaying the loan based on their educational qualification, income type, age, days employed.</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7E89D94B-4466-4941-9428-E81C57037691}"/>
              </a:ext>
            </a:extLst>
          </p:cNvPr>
          <p:cNvPicPr>
            <a:picLocks noChangeAspect="1"/>
          </p:cNvPicPr>
          <p:nvPr/>
        </p:nvPicPr>
        <p:blipFill>
          <a:blip r:embed="rId2"/>
          <a:stretch>
            <a:fillRect/>
          </a:stretch>
        </p:blipFill>
        <p:spPr>
          <a:xfrm>
            <a:off x="446857" y="3102194"/>
            <a:ext cx="11287637" cy="3603405"/>
          </a:xfrm>
          <a:prstGeom prst="rect">
            <a:avLst/>
          </a:prstGeom>
        </p:spPr>
      </p:pic>
    </p:spTree>
    <p:extLst>
      <p:ext uri="{BB962C8B-B14F-4D97-AF65-F5344CB8AC3E}">
        <p14:creationId xmlns:p14="http://schemas.microsoft.com/office/powerpoint/2010/main" val="386718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88473-ABD3-0A44-A7B5-D3BEC13DFD1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D0F558C-F90A-2249-B35F-DA53B1E29896}"/>
              </a:ext>
            </a:extLst>
          </p:cNvPr>
          <p:cNvSpPr>
            <a:spLocks noGrp="1"/>
          </p:cNvSpPr>
          <p:nvPr>
            <p:ph idx="1"/>
          </p:nvPr>
        </p:nvSpPr>
        <p:spPr>
          <a:xfrm>
            <a:off x="913795" y="1866900"/>
            <a:ext cx="10353762" cy="3924299"/>
          </a:xfrm>
        </p:spPr>
        <p:txBody>
          <a:bodyPr>
            <a:normAutofit fontScale="77500" lnSpcReduction="20000"/>
          </a:bodyPr>
          <a:lstStyle/>
          <a:p>
            <a:pPr>
              <a:lnSpc>
                <a:spcPct val="160000"/>
              </a:lnSpc>
            </a:pPr>
            <a:r>
              <a:rPr lang="en-US" sz="2400" dirty="0"/>
              <a:t>Dataset is </a:t>
            </a:r>
            <a:r>
              <a:rPr lang="en-CA" sz="2400" dirty="0">
                <a:effectLst/>
              </a:rPr>
              <a:t>provided by a financial bank</a:t>
            </a:r>
          </a:p>
          <a:p>
            <a:pPr>
              <a:lnSpc>
                <a:spcPct val="160000"/>
              </a:lnSpc>
            </a:pPr>
            <a:r>
              <a:rPr lang="en-CA" sz="2400" dirty="0">
                <a:effectLst/>
              </a:rPr>
              <a:t>Includes telco and transactional information </a:t>
            </a:r>
          </a:p>
          <a:p>
            <a:pPr>
              <a:lnSpc>
                <a:spcPct val="160000"/>
              </a:lnSpc>
            </a:pPr>
            <a:r>
              <a:rPr lang="en-CA" sz="2400" dirty="0">
                <a:effectLst/>
              </a:rPr>
              <a:t>Focus on deserving  population of customers and extend its positive service to them</a:t>
            </a:r>
          </a:p>
          <a:p>
            <a:pPr>
              <a:lnSpc>
                <a:spcPct val="160000"/>
              </a:lnSpc>
            </a:pPr>
            <a:r>
              <a:rPr lang="en-CA" sz="2400" dirty="0">
                <a:effectLst/>
              </a:rPr>
              <a:t>Data - 37 features and 307,497 rows </a:t>
            </a:r>
          </a:p>
          <a:p>
            <a:pPr>
              <a:lnSpc>
                <a:spcPct val="160000"/>
              </a:lnSpc>
            </a:pPr>
            <a:r>
              <a:rPr lang="en-CA" sz="2400" dirty="0">
                <a:effectLst/>
              </a:rPr>
              <a:t>Categorical – 9 features</a:t>
            </a:r>
          </a:p>
          <a:p>
            <a:pPr>
              <a:lnSpc>
                <a:spcPct val="160000"/>
              </a:lnSpc>
            </a:pPr>
            <a:r>
              <a:rPr lang="en-CA" sz="2400" dirty="0">
                <a:effectLst/>
              </a:rPr>
              <a:t>Target – 1 and 0</a:t>
            </a:r>
          </a:p>
          <a:p>
            <a:pPr>
              <a:lnSpc>
                <a:spcPct val="160000"/>
              </a:lnSpc>
            </a:pPr>
            <a:r>
              <a:rPr lang="en-CA" sz="2400" dirty="0">
                <a:effectLst/>
              </a:rPr>
              <a:t>3 major dimensions- amt_credit, amt_annuity and amt_income_total</a:t>
            </a:r>
          </a:p>
          <a:p>
            <a:pPr>
              <a:buFont typeface="Wingdings 2" pitchFamily="2" charset="2"/>
              <a:buChar char=""/>
            </a:pPr>
            <a:endParaRPr lang="en-CA" dirty="0">
              <a:effectLst/>
            </a:endParaRPr>
          </a:p>
          <a:p>
            <a:pPr marL="36900" indent="0">
              <a:buNone/>
            </a:pPr>
            <a:endParaRPr lang="en-CA" dirty="0">
              <a:effectLst/>
            </a:endParaRPr>
          </a:p>
          <a:p>
            <a:endParaRPr lang="en-CA" dirty="0">
              <a:effectLst/>
            </a:endParaRPr>
          </a:p>
          <a:p>
            <a:endParaRPr lang="en-CA" dirty="0">
              <a:effectLst/>
            </a:endParaRPr>
          </a:p>
          <a:p>
            <a:endParaRPr lang="en-US" dirty="0"/>
          </a:p>
        </p:txBody>
      </p:sp>
    </p:spTree>
    <p:extLst>
      <p:ext uri="{BB962C8B-B14F-4D97-AF65-F5344CB8AC3E}">
        <p14:creationId xmlns:p14="http://schemas.microsoft.com/office/powerpoint/2010/main" val="88470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8C1DF-D72C-DE48-87DC-CCF85350B071}"/>
              </a:ext>
            </a:extLst>
          </p:cNvPr>
          <p:cNvSpPr>
            <a:spLocks noGrp="1"/>
          </p:cNvSpPr>
          <p:nvPr>
            <p:ph type="title"/>
          </p:nvPr>
        </p:nvSpPr>
        <p:spPr/>
        <p:txBody>
          <a:bodyPr/>
          <a:lstStyle/>
          <a:p>
            <a:r>
              <a:rPr lang="en-US" dirty="0"/>
              <a:t>Project goal/Object</a:t>
            </a:r>
          </a:p>
        </p:txBody>
      </p:sp>
      <p:sp>
        <p:nvSpPr>
          <p:cNvPr id="3" name="Content Placeholder 2">
            <a:extLst>
              <a:ext uri="{FF2B5EF4-FFF2-40B4-BE49-F238E27FC236}">
                <a16:creationId xmlns:a16="http://schemas.microsoft.com/office/drawing/2014/main" id="{CEAC6845-3F30-F540-A113-E58B17158B1C}"/>
              </a:ext>
            </a:extLst>
          </p:cNvPr>
          <p:cNvSpPr>
            <a:spLocks noGrp="1"/>
          </p:cNvSpPr>
          <p:nvPr>
            <p:ph idx="1"/>
          </p:nvPr>
        </p:nvSpPr>
        <p:spPr>
          <a:xfrm>
            <a:off x="762000" y="1957754"/>
            <a:ext cx="10505557" cy="3833445"/>
          </a:xfrm>
        </p:spPr>
        <p:txBody>
          <a:bodyPr>
            <a:normAutofit/>
          </a:bodyPr>
          <a:lstStyle/>
          <a:p>
            <a:pPr marL="36900" indent="0">
              <a:lnSpc>
                <a:spcPct val="150000"/>
              </a:lnSpc>
              <a:buNone/>
            </a:pPr>
            <a:r>
              <a:rPr lang="en-US" sz="3600" dirty="0"/>
              <a:t>Predict repayment abilities of customers through analysis based on the target value given in the dataset using Spark  so that the loans are not rejected for capable customers </a:t>
            </a:r>
          </a:p>
        </p:txBody>
      </p:sp>
    </p:spTree>
    <p:extLst>
      <p:ext uri="{BB962C8B-B14F-4D97-AF65-F5344CB8AC3E}">
        <p14:creationId xmlns:p14="http://schemas.microsoft.com/office/powerpoint/2010/main" val="1162478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3866-C081-924F-8695-EC4480683FF8}"/>
              </a:ext>
            </a:extLst>
          </p:cNvPr>
          <p:cNvSpPr>
            <a:spLocks noGrp="1"/>
          </p:cNvSpPr>
          <p:nvPr>
            <p:ph type="title"/>
          </p:nvPr>
        </p:nvSpPr>
        <p:spPr/>
        <p:txBody>
          <a:bodyPr/>
          <a:lstStyle/>
          <a:p>
            <a:r>
              <a:rPr lang="en-US" dirty="0"/>
              <a:t>Procedure</a:t>
            </a:r>
          </a:p>
        </p:txBody>
      </p:sp>
      <p:sp>
        <p:nvSpPr>
          <p:cNvPr id="3" name="Content Placeholder 2">
            <a:extLst>
              <a:ext uri="{FF2B5EF4-FFF2-40B4-BE49-F238E27FC236}">
                <a16:creationId xmlns:a16="http://schemas.microsoft.com/office/drawing/2014/main" id="{0B0DF1E8-360E-9C40-BE0E-39A29750F96E}"/>
              </a:ext>
            </a:extLst>
          </p:cNvPr>
          <p:cNvSpPr>
            <a:spLocks noGrp="1"/>
          </p:cNvSpPr>
          <p:nvPr>
            <p:ph idx="1"/>
          </p:nvPr>
        </p:nvSpPr>
        <p:spPr>
          <a:xfrm>
            <a:off x="913795" y="1866900"/>
            <a:ext cx="10353762" cy="3713285"/>
          </a:xfrm>
        </p:spPr>
        <p:txBody>
          <a:bodyPr>
            <a:normAutofit lnSpcReduction="10000"/>
          </a:bodyPr>
          <a:lstStyle/>
          <a:p>
            <a:pPr>
              <a:lnSpc>
                <a:spcPct val="150000"/>
              </a:lnSpc>
            </a:pPr>
            <a:r>
              <a:rPr lang="en-CA" dirty="0">
                <a:effectLst/>
              </a:rPr>
              <a:t>Dataset was imported as such into Scala IDE </a:t>
            </a:r>
            <a:r>
              <a:rPr lang="en-CA" b="1" dirty="0">
                <a:effectLst/>
              </a:rPr>
              <a:t>with the help of Spark core techniques </a:t>
            </a:r>
            <a:endParaRPr lang="en-CA" dirty="0">
              <a:effectLst/>
            </a:endParaRPr>
          </a:p>
          <a:p>
            <a:pPr>
              <a:lnSpc>
                <a:spcPct val="150000"/>
              </a:lnSpc>
            </a:pPr>
            <a:r>
              <a:rPr lang="en-CA" dirty="0">
                <a:effectLst/>
              </a:rPr>
              <a:t>Checked for duplicate values and null values in  the dataset using spark core/SQL queries</a:t>
            </a:r>
          </a:p>
          <a:p>
            <a:pPr lvl="0">
              <a:lnSpc>
                <a:spcPct val="150000"/>
              </a:lnSpc>
            </a:pPr>
            <a:r>
              <a:rPr lang="en-CA" dirty="0">
                <a:effectLst/>
              </a:rPr>
              <a:t>As it is difficult to read and understand thousands of rows of data and since any kind of analysis involves visualisation the output of the SQL queries was visualized using Pyspark Sparkcontext and session were created in jupyter notebook</a:t>
            </a:r>
          </a:p>
          <a:p>
            <a:pPr lvl="0">
              <a:lnSpc>
                <a:spcPct val="150000"/>
              </a:lnSpc>
            </a:pPr>
            <a:r>
              <a:rPr lang="en-CA" dirty="0">
                <a:effectLst/>
              </a:rPr>
              <a:t>The SQL queries were written in jupyter notebook and the resulting output dataset was converted to data frame and then visualised</a:t>
            </a:r>
          </a:p>
          <a:p>
            <a:endParaRPr lang="en-CA" dirty="0">
              <a:effectLst/>
            </a:endParaRPr>
          </a:p>
          <a:p>
            <a:endParaRPr lang="en-CA" dirty="0">
              <a:effectLst/>
            </a:endParaRPr>
          </a:p>
          <a:p>
            <a:endParaRPr lang="en-US" dirty="0"/>
          </a:p>
        </p:txBody>
      </p:sp>
    </p:spTree>
    <p:extLst>
      <p:ext uri="{BB962C8B-B14F-4D97-AF65-F5344CB8AC3E}">
        <p14:creationId xmlns:p14="http://schemas.microsoft.com/office/powerpoint/2010/main" val="1245043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93A941C5-9E69-4344-BDB8-8556268A2050}"/>
              </a:ext>
            </a:extLst>
          </p:cNvPr>
          <p:cNvPicPr/>
          <p:nvPr/>
        </p:nvPicPr>
        <p:blipFill rotWithShape="1">
          <a:blip r:embed="rId3">
            <a:extLst>
              <a:ext uri="{28A0092B-C50C-407E-A947-70E740481C1C}">
                <a14:useLocalDpi xmlns:a14="http://schemas.microsoft.com/office/drawing/2010/main" val="0"/>
              </a:ext>
            </a:extLst>
          </a:blip>
          <a:srcRect r="12161" b="-1"/>
          <a:stretch/>
        </p:blipFill>
        <p:spPr>
          <a:xfrm>
            <a:off x="-8623" y="10"/>
            <a:ext cx="6265647" cy="3383270"/>
          </a:xfrm>
          <a:prstGeom prst="rect">
            <a:avLst/>
          </a:prstGeom>
        </p:spPr>
      </p:pic>
      <p:pic>
        <p:nvPicPr>
          <p:cNvPr id="4" name="Picture 3" descr="A screenshot of a social media post&#10;&#10;Description automatically generated">
            <a:extLst>
              <a:ext uri="{FF2B5EF4-FFF2-40B4-BE49-F238E27FC236}">
                <a16:creationId xmlns:a16="http://schemas.microsoft.com/office/drawing/2014/main" id="{62C85FE9-37A5-8F48-978D-0101C121897A}"/>
              </a:ext>
            </a:extLst>
          </p:cNvPr>
          <p:cNvPicPr/>
          <p:nvPr/>
        </p:nvPicPr>
        <p:blipFill rotWithShape="1">
          <a:blip r:embed="rId4">
            <a:extLst>
              <a:ext uri="{28A0092B-C50C-407E-A947-70E740481C1C}">
                <a14:useLocalDpi xmlns:a14="http://schemas.microsoft.com/office/drawing/2010/main" val="0"/>
              </a:ext>
            </a:extLst>
          </a:blip>
          <a:srcRect r="13335" b="2"/>
          <a:stretch/>
        </p:blipFill>
        <p:spPr>
          <a:xfrm>
            <a:off x="-10648" y="3429000"/>
            <a:ext cx="6265647" cy="3429000"/>
          </a:xfrm>
          <a:prstGeom prst="rect">
            <a:avLst/>
          </a:prstGeom>
        </p:spPr>
      </p:pic>
      <p:pic>
        <p:nvPicPr>
          <p:cNvPr id="39" name="Picture 38">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4318E999-6B2B-E941-B9B4-70613F0D3DC0}"/>
              </a:ext>
            </a:extLst>
          </p:cNvPr>
          <p:cNvSpPr>
            <a:spLocks noGrp="1"/>
          </p:cNvSpPr>
          <p:nvPr>
            <p:ph type="title"/>
          </p:nvPr>
        </p:nvSpPr>
        <p:spPr>
          <a:xfrm>
            <a:off x="6900493" y="609600"/>
            <a:ext cx="4538124" cy="970450"/>
          </a:xfrm>
        </p:spPr>
        <p:txBody>
          <a:bodyPr anchor="b">
            <a:normAutofit/>
          </a:bodyPr>
          <a:lstStyle/>
          <a:p>
            <a:pPr algn="l">
              <a:lnSpc>
                <a:spcPct val="90000"/>
              </a:lnSpc>
            </a:pPr>
            <a:r>
              <a:rPr lang="en-US" sz="3200"/>
              <a:t>Analysis &amp; Visualizations</a:t>
            </a:r>
          </a:p>
        </p:txBody>
      </p:sp>
      <p:sp>
        <p:nvSpPr>
          <p:cNvPr id="3" name="Content Placeholder 2">
            <a:extLst>
              <a:ext uri="{FF2B5EF4-FFF2-40B4-BE49-F238E27FC236}">
                <a16:creationId xmlns:a16="http://schemas.microsoft.com/office/drawing/2014/main" id="{10418A12-C4B3-5141-8A8C-44B28367A8C8}"/>
              </a:ext>
            </a:extLst>
          </p:cNvPr>
          <p:cNvSpPr>
            <a:spLocks noGrp="1"/>
          </p:cNvSpPr>
          <p:nvPr>
            <p:ph idx="1"/>
          </p:nvPr>
        </p:nvSpPr>
        <p:spPr>
          <a:xfrm>
            <a:off x="6900493" y="1732449"/>
            <a:ext cx="4403596" cy="4058751"/>
          </a:xfrm>
        </p:spPr>
        <p:txBody>
          <a:bodyPr anchor="t">
            <a:normAutofit/>
          </a:bodyPr>
          <a:lstStyle/>
          <a:p>
            <a:r>
              <a:rPr lang="en-US" sz="1800" dirty="0"/>
              <a:t>Ratio of 1s in the population is just 8%</a:t>
            </a:r>
          </a:p>
          <a:p>
            <a:r>
              <a:rPr lang="en-US" sz="1800" dirty="0"/>
              <a:t>Compare customer patterns in 1 and 0 to start with the analysis</a:t>
            </a:r>
          </a:p>
          <a:p>
            <a:r>
              <a:rPr lang="en-US" sz="1800" dirty="0"/>
              <a:t>1</a:t>
            </a:r>
            <a:r>
              <a:rPr lang="en-US" sz="1800" baseline="30000" dirty="0"/>
              <a:t>st</a:t>
            </a:r>
            <a:r>
              <a:rPr lang="en-US" sz="1800" dirty="0"/>
              <a:t> image – income average vs days employed for customers in 0 and 1</a:t>
            </a:r>
          </a:p>
          <a:p>
            <a:r>
              <a:rPr lang="en-US" sz="1800" dirty="0"/>
              <a:t>2</a:t>
            </a:r>
            <a:r>
              <a:rPr lang="en-US" sz="1800" baseline="30000" dirty="0"/>
              <a:t>nd</a:t>
            </a:r>
            <a:r>
              <a:rPr lang="en-US" sz="1800" dirty="0"/>
              <a:t> image – loan average vs days employed</a:t>
            </a:r>
          </a:p>
          <a:p>
            <a:r>
              <a:rPr lang="en-CA" sz="1800" dirty="0">
                <a:effectLst/>
              </a:rPr>
              <a:t>pattern of customers in 1 and 0 appear similar in both the images which means this cannot be leveraged to differentiate customers capable and incapable of repaying loans</a:t>
            </a:r>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685537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A04309-A02E-ED47-A1B0-35413800CC81}"/>
              </a:ext>
            </a:extLst>
          </p:cNvPr>
          <p:cNvSpPr>
            <a:spLocks noGrp="1"/>
          </p:cNvSpPr>
          <p:nvPr>
            <p:ph idx="1"/>
          </p:nvPr>
        </p:nvSpPr>
        <p:spPr>
          <a:xfrm>
            <a:off x="244930" y="1165427"/>
            <a:ext cx="5546272" cy="4023705"/>
          </a:xfrm>
        </p:spPr>
        <p:txBody>
          <a:bodyPr anchor="ctr">
            <a:normAutofit/>
          </a:bodyPr>
          <a:lstStyle/>
          <a:p>
            <a:pPr>
              <a:lnSpc>
                <a:spcPct val="150000"/>
              </a:lnSpc>
            </a:pPr>
            <a:r>
              <a:rPr lang="en-US" dirty="0"/>
              <a:t>Hence </a:t>
            </a:r>
            <a:r>
              <a:rPr lang="en-CA" b="1" dirty="0">
                <a:effectLst/>
              </a:rPr>
              <a:t>Analysis on the basis of ratios</a:t>
            </a:r>
          </a:p>
          <a:p>
            <a:pPr>
              <a:lnSpc>
                <a:spcPct val="150000"/>
              </a:lnSpc>
            </a:pPr>
            <a:r>
              <a:rPr lang="en-CA" b="1" dirty="0">
                <a:effectLst/>
              </a:rPr>
              <a:t>amt_credit/amt_annuity</a:t>
            </a:r>
            <a:r>
              <a:rPr lang="en-CA" dirty="0">
                <a:effectLst/>
              </a:rPr>
              <a:t> – years to return</a:t>
            </a:r>
          </a:p>
          <a:p>
            <a:pPr>
              <a:lnSpc>
                <a:spcPct val="150000"/>
              </a:lnSpc>
            </a:pPr>
            <a:r>
              <a:rPr lang="en-CA" b="1" dirty="0">
                <a:effectLst/>
              </a:rPr>
              <a:t>amt_income_total/amt_credit</a:t>
            </a:r>
            <a:r>
              <a:rPr lang="en-CA" dirty="0">
                <a:effectLst/>
              </a:rPr>
              <a:t> - Ratio&gt;1 (favourable customers)</a:t>
            </a:r>
          </a:p>
          <a:p>
            <a:pPr>
              <a:lnSpc>
                <a:spcPct val="150000"/>
              </a:lnSpc>
            </a:pPr>
            <a:r>
              <a:rPr lang="en-CA" b="1" dirty="0">
                <a:effectLst/>
              </a:rPr>
              <a:t>amt_income_total/amt_annuity</a:t>
            </a:r>
            <a:r>
              <a:rPr lang="en-CA" dirty="0">
                <a:effectLst/>
              </a:rPr>
              <a:t> –Ratio&gt;1 (favourable customers)</a:t>
            </a:r>
          </a:p>
          <a:p>
            <a:pPr marL="36900" indent="0">
              <a:buNone/>
            </a:pPr>
            <a:endParaRPr lang="en-US" dirty="0"/>
          </a:p>
          <a:p>
            <a:endParaRPr lang="en-US" dirty="0"/>
          </a:p>
        </p:txBody>
      </p:sp>
      <p:pic>
        <p:nvPicPr>
          <p:cNvPr id="4" name="Picture 3" descr="A screenshot of a social media post&#10;&#10;Description automatically generated">
            <a:extLst>
              <a:ext uri="{FF2B5EF4-FFF2-40B4-BE49-F238E27FC236}">
                <a16:creationId xmlns:a16="http://schemas.microsoft.com/office/drawing/2014/main" id="{4C31E4E8-579F-0040-8CEE-4CF2AEBE51C4}"/>
              </a:ext>
            </a:extLst>
          </p:cNvPr>
          <p:cNvPicPr/>
          <p:nvPr/>
        </p:nvPicPr>
        <p:blipFill>
          <a:blip r:embed="rId3">
            <a:extLst>
              <a:ext uri="{28A0092B-C50C-407E-A947-70E740481C1C}">
                <a14:useLocalDpi xmlns:a14="http://schemas.microsoft.com/office/drawing/2010/main" val="0"/>
              </a:ext>
            </a:extLst>
          </a:blip>
          <a:stretch>
            <a:fillRect/>
          </a:stretch>
        </p:blipFill>
        <p:spPr>
          <a:xfrm>
            <a:off x="5386389" y="1165427"/>
            <a:ext cx="6560681" cy="4527146"/>
          </a:xfrm>
          <a:prstGeom prst="rect">
            <a:avLst/>
          </a:prstGeom>
        </p:spPr>
      </p:pic>
    </p:spTree>
    <p:extLst>
      <p:ext uri="{BB962C8B-B14F-4D97-AF65-F5344CB8AC3E}">
        <p14:creationId xmlns:p14="http://schemas.microsoft.com/office/powerpoint/2010/main" val="2025854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screenshot of a map&#10;&#10;Description automatically generated">
            <a:extLst>
              <a:ext uri="{FF2B5EF4-FFF2-40B4-BE49-F238E27FC236}">
                <a16:creationId xmlns:a16="http://schemas.microsoft.com/office/drawing/2014/main" id="{F8309159-4BD3-B946-B371-9EE290430356}"/>
              </a:ext>
            </a:extLst>
          </p:cNvPr>
          <p:cNvPicPr>
            <a:picLocks noChangeAspect="1"/>
          </p:cNvPicPr>
          <p:nvPr/>
        </p:nvPicPr>
        <p:blipFill>
          <a:blip r:embed="rId2"/>
          <a:stretch>
            <a:fillRect/>
          </a:stretch>
        </p:blipFill>
        <p:spPr>
          <a:xfrm>
            <a:off x="301625" y="284162"/>
            <a:ext cx="5799571" cy="3144838"/>
          </a:xfrm>
          <a:prstGeom prst="rect">
            <a:avLst/>
          </a:prstGeom>
        </p:spPr>
      </p:pic>
      <p:pic>
        <p:nvPicPr>
          <p:cNvPr id="25" name="Picture 24" descr="A close up of a map&#10;&#10;Description automatically generated">
            <a:extLst>
              <a:ext uri="{FF2B5EF4-FFF2-40B4-BE49-F238E27FC236}">
                <a16:creationId xmlns:a16="http://schemas.microsoft.com/office/drawing/2014/main" id="{522B7438-4A33-0441-927D-ABA6A1D815F7}"/>
              </a:ext>
            </a:extLst>
          </p:cNvPr>
          <p:cNvPicPr>
            <a:picLocks noChangeAspect="1"/>
          </p:cNvPicPr>
          <p:nvPr/>
        </p:nvPicPr>
        <p:blipFill>
          <a:blip r:embed="rId3"/>
          <a:stretch>
            <a:fillRect/>
          </a:stretch>
        </p:blipFill>
        <p:spPr>
          <a:xfrm>
            <a:off x="5738378" y="284163"/>
            <a:ext cx="6465887" cy="3144838"/>
          </a:xfrm>
          <a:prstGeom prst="rect">
            <a:avLst/>
          </a:prstGeom>
        </p:spPr>
      </p:pic>
      <p:pic>
        <p:nvPicPr>
          <p:cNvPr id="27" name="Picture 26" descr="A screenshot of a map&#10;&#10;Description automatically generated">
            <a:extLst>
              <a:ext uri="{FF2B5EF4-FFF2-40B4-BE49-F238E27FC236}">
                <a16:creationId xmlns:a16="http://schemas.microsoft.com/office/drawing/2014/main" id="{2791184F-F487-5F40-A8ED-1C855C0AB832}"/>
              </a:ext>
            </a:extLst>
          </p:cNvPr>
          <p:cNvPicPr>
            <a:picLocks noChangeAspect="1"/>
          </p:cNvPicPr>
          <p:nvPr/>
        </p:nvPicPr>
        <p:blipFill>
          <a:blip r:embed="rId4"/>
          <a:stretch>
            <a:fillRect/>
          </a:stretch>
        </p:blipFill>
        <p:spPr>
          <a:xfrm>
            <a:off x="301626" y="3429000"/>
            <a:ext cx="6356350" cy="3302612"/>
          </a:xfrm>
          <a:prstGeom prst="rect">
            <a:avLst/>
          </a:prstGeom>
        </p:spPr>
      </p:pic>
      <p:sp>
        <p:nvSpPr>
          <p:cNvPr id="28" name="TextBox 27">
            <a:extLst>
              <a:ext uri="{FF2B5EF4-FFF2-40B4-BE49-F238E27FC236}">
                <a16:creationId xmlns:a16="http://schemas.microsoft.com/office/drawing/2014/main" id="{54A5751D-5AAB-C548-88C7-FD5BFC874A92}"/>
              </a:ext>
            </a:extLst>
          </p:cNvPr>
          <p:cNvSpPr txBox="1"/>
          <p:nvPr/>
        </p:nvSpPr>
        <p:spPr>
          <a:xfrm>
            <a:off x="6975474" y="4618641"/>
            <a:ext cx="4914900" cy="1290033"/>
          </a:xfrm>
          <a:prstGeom prst="rect">
            <a:avLst/>
          </a:prstGeom>
          <a:noFill/>
        </p:spPr>
        <p:txBody>
          <a:bodyPr wrap="square" rtlCol="0">
            <a:spAutoFit/>
          </a:bodyPr>
          <a:lstStyle/>
          <a:p>
            <a:pPr>
              <a:lnSpc>
                <a:spcPct val="150000"/>
              </a:lnSpc>
            </a:pPr>
            <a:r>
              <a:rPr lang="en-CA" dirty="0"/>
              <a:t>All other Flag_ phone and region columns were checked in the same manner and they did not show any commendable impact in the analysis</a:t>
            </a:r>
            <a:endParaRPr lang="en-US" dirty="0"/>
          </a:p>
        </p:txBody>
      </p:sp>
    </p:spTree>
    <p:extLst>
      <p:ext uri="{BB962C8B-B14F-4D97-AF65-F5344CB8AC3E}">
        <p14:creationId xmlns:p14="http://schemas.microsoft.com/office/powerpoint/2010/main" val="1092319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0992-3239-4643-B155-5AAB816C2CE1}"/>
              </a:ext>
            </a:extLst>
          </p:cNvPr>
          <p:cNvSpPr>
            <a:spLocks noGrp="1"/>
          </p:cNvSpPr>
          <p:nvPr>
            <p:ph type="title"/>
          </p:nvPr>
        </p:nvSpPr>
        <p:spPr>
          <a:xfrm>
            <a:off x="913795" y="234461"/>
            <a:ext cx="10353762" cy="1257300"/>
          </a:xfrm>
        </p:spPr>
        <p:txBody>
          <a:bodyPr/>
          <a:lstStyle/>
          <a:p>
            <a:r>
              <a:rPr lang="en-US" dirty="0"/>
              <a:t>Analysis based on credit vs income ratio</a:t>
            </a:r>
          </a:p>
        </p:txBody>
      </p:sp>
      <p:pic>
        <p:nvPicPr>
          <p:cNvPr id="5" name="Content Placeholder 4" descr="A screenshot of a social media post&#10;&#10;Description automatically generated">
            <a:extLst>
              <a:ext uri="{FF2B5EF4-FFF2-40B4-BE49-F238E27FC236}">
                <a16:creationId xmlns:a16="http://schemas.microsoft.com/office/drawing/2014/main" id="{4783E4B9-A11E-904B-B16D-2F30BBD9640E}"/>
              </a:ext>
            </a:extLst>
          </p:cNvPr>
          <p:cNvPicPr>
            <a:picLocks noGrp="1" noChangeAspect="1"/>
          </p:cNvPicPr>
          <p:nvPr>
            <p:ph idx="1"/>
          </p:nvPr>
        </p:nvPicPr>
        <p:blipFill>
          <a:blip r:embed="rId2"/>
          <a:stretch>
            <a:fillRect/>
          </a:stretch>
        </p:blipFill>
        <p:spPr>
          <a:xfrm>
            <a:off x="2005192" y="1371600"/>
            <a:ext cx="8172090" cy="4419600"/>
          </a:xfrm>
        </p:spPr>
      </p:pic>
    </p:spTree>
    <p:extLst>
      <p:ext uri="{BB962C8B-B14F-4D97-AF65-F5344CB8AC3E}">
        <p14:creationId xmlns:p14="http://schemas.microsoft.com/office/powerpoint/2010/main" val="3187437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93797CA-51AE-4245-A8B2-F5D018052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5D13CF6-CAE0-4A88-A734-2A3DBFE89D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screenshot of a social media post&#10;&#10;Description automatically generated">
            <a:extLst>
              <a:ext uri="{FF2B5EF4-FFF2-40B4-BE49-F238E27FC236}">
                <a16:creationId xmlns:a16="http://schemas.microsoft.com/office/drawing/2014/main" id="{D261D94B-33BF-8247-9375-B44F07987E99}"/>
              </a:ext>
            </a:extLst>
          </p:cNvPr>
          <p:cNvPicPr>
            <a:picLocks noGrp="1" noChangeAspect="1"/>
          </p:cNvPicPr>
          <p:nvPr>
            <p:ph idx="1"/>
          </p:nvPr>
        </p:nvPicPr>
        <p:blipFill>
          <a:blip r:embed="rId3"/>
          <a:stretch>
            <a:fillRect/>
          </a:stretch>
        </p:blipFill>
        <p:spPr>
          <a:xfrm>
            <a:off x="691529" y="663083"/>
            <a:ext cx="5372099" cy="2645758"/>
          </a:xfrm>
          <a:prstGeom prst="rect">
            <a:avLst/>
          </a:prstGeom>
        </p:spPr>
      </p:pic>
      <p:pic>
        <p:nvPicPr>
          <p:cNvPr id="12" name="Picture 11" descr="A screenshot of a social media post&#10;&#10;Description automatically generated">
            <a:extLst>
              <a:ext uri="{FF2B5EF4-FFF2-40B4-BE49-F238E27FC236}">
                <a16:creationId xmlns:a16="http://schemas.microsoft.com/office/drawing/2014/main" id="{ADE3545D-CA12-3345-821A-ACEFEEC07F82}"/>
              </a:ext>
            </a:extLst>
          </p:cNvPr>
          <p:cNvPicPr>
            <a:picLocks noChangeAspect="1"/>
          </p:cNvPicPr>
          <p:nvPr/>
        </p:nvPicPr>
        <p:blipFill>
          <a:blip r:embed="rId4"/>
          <a:stretch>
            <a:fillRect/>
          </a:stretch>
        </p:blipFill>
        <p:spPr>
          <a:xfrm>
            <a:off x="6271810" y="796672"/>
            <a:ext cx="5372099" cy="2632328"/>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68D40CB5-0B55-3C48-B0E2-E77402C4DEAA}"/>
              </a:ext>
            </a:extLst>
          </p:cNvPr>
          <p:cNvPicPr>
            <a:picLocks noChangeAspect="1"/>
          </p:cNvPicPr>
          <p:nvPr/>
        </p:nvPicPr>
        <p:blipFill>
          <a:blip r:embed="rId5"/>
          <a:stretch>
            <a:fillRect/>
          </a:stretch>
        </p:blipFill>
        <p:spPr>
          <a:xfrm>
            <a:off x="3161659" y="3308841"/>
            <a:ext cx="6220301" cy="2960549"/>
          </a:xfrm>
          <a:prstGeom prst="rect">
            <a:avLst/>
          </a:prstGeom>
        </p:spPr>
      </p:pic>
    </p:spTree>
    <p:extLst>
      <p:ext uri="{BB962C8B-B14F-4D97-AF65-F5344CB8AC3E}">
        <p14:creationId xmlns:p14="http://schemas.microsoft.com/office/powerpoint/2010/main" val="3435903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_2SEEDS">
      <a:dk1>
        <a:srgbClr val="000000"/>
      </a:dk1>
      <a:lt1>
        <a:srgbClr val="FFFFFF"/>
      </a:lt1>
      <a:dk2>
        <a:srgbClr val="412F24"/>
      </a:dk2>
      <a:lt2>
        <a:srgbClr val="E2E5E8"/>
      </a:lt2>
      <a:accent1>
        <a:srgbClr val="D09188"/>
      </a:accent1>
      <a:accent2>
        <a:srgbClr val="C59B6B"/>
      </a:accent2>
      <a:accent3>
        <a:srgbClr val="A6A36E"/>
      </a:accent3>
      <a:accent4>
        <a:srgbClr val="67ABBA"/>
      </a:accent4>
      <a:accent5>
        <a:srgbClr val="86A3CF"/>
      </a:accent5>
      <a:accent6>
        <a:srgbClr val="7371C7"/>
      </a:accent6>
      <a:hlink>
        <a:srgbClr val="6283AA"/>
      </a:hlink>
      <a:folHlink>
        <a:srgbClr val="7F7F7F"/>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2376</TotalTime>
  <Words>467</Words>
  <Application>Microsoft Macintosh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Calisto MT</vt:lpstr>
      <vt:lpstr>Rockwell</vt:lpstr>
      <vt:lpstr>Wingdings 2</vt:lpstr>
      <vt:lpstr>SlateVTI</vt:lpstr>
      <vt:lpstr>  ANALYSIS OF CUSTOMER DATA WHO ARE CAPABLE OF REPAYING THE LOAN  DOMAIN-FINANCE </vt:lpstr>
      <vt:lpstr>Introduction</vt:lpstr>
      <vt:lpstr>Project goal/Object</vt:lpstr>
      <vt:lpstr>Procedure</vt:lpstr>
      <vt:lpstr>Analysis &amp; Visualizations</vt:lpstr>
      <vt:lpstr>PowerPoint Presentation</vt:lpstr>
      <vt:lpstr>PowerPoint Presentation</vt:lpstr>
      <vt:lpstr>Analysis based on credit vs income ratio</vt:lpstr>
      <vt:lpstr>PowerPoint Presentation</vt:lpstr>
      <vt:lpstr>PowerPoint Presentation</vt:lpstr>
      <vt:lpstr>Analysis based on income to annuity ratio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ANALYSIS OF CUSTOMER DATA WHO ARE CAPABLE OF REPAYING THE LOAN  DOMAIN-FINANCE </dc:title>
  <dc:creator>Ruppa Balu, Preetam Baabu</dc:creator>
  <cp:lastModifiedBy>Ruppa Balu, Preetam Baabu</cp:lastModifiedBy>
  <cp:revision>4</cp:revision>
  <dcterms:created xsi:type="dcterms:W3CDTF">2019-12-12T00:08:43Z</dcterms:created>
  <dcterms:modified xsi:type="dcterms:W3CDTF">2020-01-16T00:23:28Z</dcterms:modified>
</cp:coreProperties>
</file>