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Time taken By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HiveQL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Sheet1!$E$23:$E$27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Sheet1!$F$23:$F$27</c:f>
              <c:numCache>
                <c:formatCode>General</c:formatCode>
                <c:ptCount val="5"/>
                <c:pt idx="0">
                  <c:v>10.520199999999999</c:v>
                </c:pt>
                <c:pt idx="1">
                  <c:v>7.7039999999999988</c:v>
                </c:pt>
                <c:pt idx="2">
                  <c:v>8.0478000000000005</c:v>
                </c:pt>
                <c:pt idx="3">
                  <c:v>7.6978000000000009</c:v>
                </c:pt>
                <c:pt idx="4">
                  <c:v>9.3250000000000011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5-409D-8327-C5B9C4D6AD03}"/>
            </c:ext>
          </c:extLst>
        </c:ser>
        <c:ser>
          <c:idx val="1"/>
          <c:order val="1"/>
          <c:tx>
            <c:strRef>
              <c:f>Sheet1!$G$22</c:f>
              <c:strCache>
                <c:ptCount val="1"/>
                <c:pt idx="0">
                  <c:v>Spark 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Sheet1!$E$23:$E$27</c:f>
              <c:strCache>
                <c:ptCount val="5"/>
                <c:pt idx="0">
                  <c:v>Carrier Delay</c:v>
                </c:pt>
                <c:pt idx="1">
                  <c:v>NAS Delay</c:v>
                </c:pt>
                <c:pt idx="2">
                  <c:v>Weather Delay</c:v>
                </c:pt>
                <c:pt idx="3">
                  <c:v>Late Aircraft Delay</c:v>
                </c:pt>
                <c:pt idx="4">
                  <c:v>Security Delay</c:v>
                </c:pt>
              </c:strCache>
            </c:strRef>
          </c:cat>
          <c:val>
            <c:numRef>
              <c:f>Sheet1!$G$23:$G$27</c:f>
              <c:numCache>
                <c:formatCode>General</c:formatCode>
                <c:ptCount val="5"/>
                <c:pt idx="0">
                  <c:v>4.6109999999999998</c:v>
                </c:pt>
                <c:pt idx="1">
                  <c:v>3.0258800000000003</c:v>
                </c:pt>
                <c:pt idx="2">
                  <c:v>0.37320000000000003</c:v>
                </c:pt>
                <c:pt idx="3">
                  <c:v>1.6692</c:v>
                </c:pt>
                <c:pt idx="4">
                  <c:v>3.1642000000000001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5-409D-8327-C5B9C4D6A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988463"/>
        <c:axId val="1214171295"/>
      </c:barChart>
      <c:catAx>
        <c:axId val="1210988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71295"/>
        <c:crosses val="autoZero"/>
        <c:auto val="1"/>
        <c:lblAlgn val="ctr"/>
        <c:lblOffset val="100"/>
        <c:noMultiLvlLbl val="0"/>
      </c:catAx>
      <c:valAx>
        <c:axId val="121417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988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086F-0439-2A62-DC71-E29A900A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C876-11C5-0E59-87AD-C7F86465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A180-E09A-380E-ED03-AF98452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06E4-CD08-D6C0-D606-FB21820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1934-D1DE-141A-E2EE-C5114D86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45F-111A-22E9-D897-86FC91BB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4567B-5C1E-D94A-7E01-55CA2D62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04B8-A112-9728-8B7C-5A6E650B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11B1-81F3-D6E5-C3DC-06ABFFC6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062B-FFCB-97E1-8B35-36F025A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0D738-8BD4-4736-B6D0-1F77165AA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1FC1-62A9-7980-0317-1A5945E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68A2-8ECA-A3DF-8F73-A6E5774B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CFA1-630D-0695-3EF9-0B48064C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0067-9460-698B-2268-F6AF1E60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A36-3376-D602-FD96-5EB62AD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AF21-96E9-FADA-33F7-B94EE7E6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7CBB-A79D-B464-72EF-6BDC4B0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B29B-76A6-2BB4-E913-12A15B3D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D3F2-27BA-FBEC-6BD4-A2D2B47B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033-D1A8-CB61-7CD3-7F02B658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C720-B757-C146-A71F-A8E4A292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2F4F-EB57-6F21-87F6-3B94B96A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E82D-3B9F-E7E3-72EC-7BEC10F7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12ED-D4B1-2FD3-FB9A-01929AD2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98B1-6B08-841C-60BE-2A98304D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DAA5-86EF-B70D-C334-12CC31D60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652D0-38AA-05D7-B1F1-23037F8B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B939-C737-5601-70C4-548C3EE0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6459-1330-852C-4378-EB8BA4B3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2D0D4-6B3B-F40D-A903-48230D31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2005-DA92-5CFE-D322-2A632EB9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7309-D6D9-C830-1019-530E62BA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ACB6-0255-061C-01FC-0BB473BE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37ED-D465-156E-ABF9-D02AF2EC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EA20A-790F-E34A-C6D4-45A6DE6E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076E4-CE7E-9778-14CB-FE97F846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E4213-2901-65A7-3CC8-D895F741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91D67-4DD3-7C93-1067-0358C466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F173-253A-D77F-62EA-95DFCD7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890E-5687-AAE7-047D-45EEE11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F6006-F7AE-DEC0-479B-A9E64B5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169E-F404-12D5-1A86-A29BDC0B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94A1F-C48F-DB34-13B7-25702998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173DA-45C1-3C9B-C44A-673932E4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9154D-E1DA-8AD1-9D66-824A1795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7CB6-3E7A-770E-325D-834F6B8D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AAE1-1470-EF8C-09A0-E2C9DA4A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3F77-CCA6-354A-26A6-554FC581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56C6-562B-C546-DACF-56C06D60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ADA8-E2EF-06E4-D6F4-57CE834C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362C-5E44-3C26-AEB6-6E46CC5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F2A4-12D2-30DA-8FE1-3C64D5F0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DDF10-0AA4-BFD7-30C1-580BEFB4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016A-0E7D-D1AA-BAC6-CA888B45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102E0-A9DA-F06E-187F-AC42EA1A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6495-26E0-2E5F-CE83-E462058C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AB3A-7C7E-6A2B-BAE4-BBBA954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DAE4F-985C-55B2-FF55-B813127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D498-79CC-4B4F-4321-C72A4A43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6A5C-7678-C419-3465-2D624DBF9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47A6-E995-4AFA-A947-9ADB916877E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896F-5401-9C7D-E9E2-D1FDD0B0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A1F8-05B3-0D27-C2DB-13636B0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84B6-D4BA-4DDB-A6A4-563913DE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1DF-C45A-09B1-8A9B-517BA476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MapReduce </a:t>
            </a:r>
            <a:b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and </a:t>
            </a:r>
            <a:b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Apache Spark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304E7-15DC-2822-7039-87039D0328F3}"/>
              </a:ext>
            </a:extLst>
          </p:cNvPr>
          <p:cNvSpPr txBox="1"/>
          <p:nvPr/>
        </p:nvSpPr>
        <p:spPr>
          <a:xfrm>
            <a:off x="7981244" y="5452533"/>
            <a:ext cx="361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Harshini Amarasena</a:t>
            </a:r>
          </a:p>
          <a:p>
            <a:pPr algn="r"/>
            <a:r>
              <a:rPr lang="en-US" b="1" dirty="0"/>
              <a:t>239145B</a:t>
            </a:r>
          </a:p>
        </p:txBody>
      </p:sp>
    </p:spTree>
    <p:extLst>
      <p:ext uri="{BB962C8B-B14F-4D97-AF65-F5344CB8AC3E}">
        <p14:creationId xmlns:p14="http://schemas.microsoft.com/office/powerpoint/2010/main" val="2852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538F-6701-4AC8-FA76-BF87DC9C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MapReduce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AF5C-1415-85F9-E0DC-23FBCB74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software framework for easily writing applications which process vast amounts of data in-parallel on large clusters.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7C2A85-2705-1F3A-A665-7F927587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29" y="2799470"/>
            <a:ext cx="7316372" cy="35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5B3-882E-E727-0A75-4E49E60E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Apache 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E9DF-8F30-EE9D-C18C-11231250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leo" panose="020B0604020202020204" pitchFamily="2" charset="0"/>
              </a:rPr>
              <a:t>Apache Spark is an open-source, distributed processing system used for big data workloads. It utilizes in-memory caching and optimized query execution for fast queries against data of any size. 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3AE373-2CB1-DE3D-FC14-E04C2EE3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50" y="3178801"/>
            <a:ext cx="584916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9725-AC33-1F05-78F0-5D4CFE28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6" y="168275"/>
            <a:ext cx="10515600" cy="51276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Demo on loading, processing and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F4BA-3F88-B01A-BE74-CAEE4AEE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5913D-6DFE-92A3-8057-8ED9B2B01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17427"/>
              </p:ext>
            </p:extLst>
          </p:nvPr>
        </p:nvGraphicFramePr>
        <p:xfrm>
          <a:off x="3002844" y="2178756"/>
          <a:ext cx="7213600" cy="2921770"/>
        </p:xfrm>
        <a:graphic>
          <a:graphicData uri="http://schemas.openxmlformats.org/drawingml/2006/table">
            <a:tbl>
              <a:tblPr/>
              <a:tblGrid>
                <a:gridCol w="4431674">
                  <a:extLst>
                    <a:ext uri="{9D8B030D-6E8A-4147-A177-3AD203B41FA5}">
                      <a16:colId xmlns:a16="http://schemas.microsoft.com/office/drawing/2014/main" val="2890750482"/>
                    </a:ext>
                  </a:extLst>
                </a:gridCol>
                <a:gridCol w="2781926">
                  <a:extLst>
                    <a:ext uri="{9D8B030D-6E8A-4147-A177-3AD203B41FA5}">
                      <a16:colId xmlns:a16="http://schemas.microsoft.com/office/drawing/2014/main" val="102147382"/>
                    </a:ext>
                  </a:extLst>
                </a:gridCol>
              </a:tblGrid>
              <a:tr h="494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Apache Spark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Hadoop MapReduce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844099"/>
                  </a:ext>
                </a:extLst>
              </a:tr>
              <a:tr h="916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memory data processing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all data processing requirements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(Real Time, Batch, Graph)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Processing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 data back to the disk after every Map or Reduce 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75440"/>
                  </a:ext>
                </a:extLst>
              </a:tr>
              <a:tr h="377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any synchronization barrier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synchronization barrier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2720"/>
                  </a:ext>
                </a:extLst>
              </a:tr>
              <a:tr h="1132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Execute batch processing 10 -100 times faster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using memory of the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Hadoop cluster to the maximum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0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88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E96A-F9A2-BCA3-6595-10EAB985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Based on Delayed Flights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A4A46C-DF1A-5372-049D-2002063CAE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55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5BDF-FE13-611B-D08B-86A2897B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Ease of Use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24FFB-373F-F872-C778-48190442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765300"/>
              </p:ext>
            </p:extLst>
          </p:nvPr>
        </p:nvGraphicFramePr>
        <p:xfrm>
          <a:off x="3263899" y="2235201"/>
          <a:ext cx="6557433" cy="2765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557">
                  <a:extLst>
                    <a:ext uri="{9D8B030D-6E8A-4147-A177-3AD203B41FA5}">
                      <a16:colId xmlns:a16="http://schemas.microsoft.com/office/drawing/2014/main" val="523337692"/>
                    </a:ext>
                  </a:extLst>
                </a:gridCol>
                <a:gridCol w="2528876">
                  <a:extLst>
                    <a:ext uri="{9D8B030D-6E8A-4147-A177-3AD203B41FA5}">
                      <a16:colId xmlns:a16="http://schemas.microsoft.com/office/drawing/2014/main" val="4253275057"/>
                    </a:ext>
                  </a:extLst>
                </a:gridCol>
              </a:tblGrid>
              <a:tr h="658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Apache Spark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Hadoop MapReduce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316096"/>
                  </a:ext>
                </a:extLst>
              </a:tr>
              <a:tr h="52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Easier than Hadoop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Complex 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25187"/>
                  </a:ext>
                </a:extLst>
              </a:tr>
              <a:tr h="52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Supports interactive 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  interactive 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2621565"/>
                  </a:ext>
                </a:extLst>
              </a:tr>
              <a:tr h="105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pre-built APIs for Java, Scala, and Python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Easy to write user defined functoins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written in Java and is infamously very difficult to program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31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4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D2B6-B10E-77A1-F49E-A9D633F1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4770-211A-535B-9E23-39F8C185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speed and developer friendly spark APIs ,Spark has become the framework of choice when processing big data.</a:t>
            </a:r>
          </a:p>
        </p:txBody>
      </p:sp>
    </p:spTree>
    <p:extLst>
      <p:ext uri="{BB962C8B-B14F-4D97-AF65-F5344CB8AC3E}">
        <p14:creationId xmlns:p14="http://schemas.microsoft.com/office/powerpoint/2010/main" val="14078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5813-7DE1-9E46-2DEB-E8F9736C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6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925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Aleo</vt:lpstr>
      <vt:lpstr>Arial</vt:lpstr>
      <vt:lpstr>Calibri</vt:lpstr>
      <vt:lpstr>Calibri Light</vt:lpstr>
      <vt:lpstr>Poppins</vt:lpstr>
      <vt:lpstr>Verdana</vt:lpstr>
      <vt:lpstr>Office Theme</vt:lpstr>
      <vt:lpstr>MapReduce  and  Apache Spark</vt:lpstr>
      <vt:lpstr>MapReduce</vt:lpstr>
      <vt:lpstr>Apache Spark</vt:lpstr>
      <vt:lpstr>PowerPoint Presentation</vt:lpstr>
      <vt:lpstr>Fast Process</vt:lpstr>
      <vt:lpstr>Based on Delayed Flights Dataset</vt:lpstr>
      <vt:lpstr>Ease of Use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 and  Apache Spark</dc:title>
  <dc:creator>Harshini Amarasena</dc:creator>
  <cp:lastModifiedBy>Harshini Amarasena</cp:lastModifiedBy>
  <cp:revision>6</cp:revision>
  <dcterms:created xsi:type="dcterms:W3CDTF">2023-03-08T07:51:58Z</dcterms:created>
  <dcterms:modified xsi:type="dcterms:W3CDTF">2023-03-29T07:17:25Z</dcterms:modified>
</cp:coreProperties>
</file>