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B9ECD98-1C5F-42BF-B6D0-36D3B4C2094E}">
  <a:tblStyle styleId="{7B9ECD98-1C5F-42BF-B6D0-36D3B4C209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B044461B-271C-4AEF-AED5-807FFC0E15A1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3bde0e90b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3bde0e90b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2741fd83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32741fd83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32741fd83b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32741fd83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2741fd83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32741fd83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3287aa29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3287aa29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3287aa291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3287aa291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3287aa291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3287aa291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287aa291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3287aa291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learn.microsoft.com/en-us/aspnet/core/fundamentals/middleware" TargetMode="External"/><Relationship Id="rId4" Type="http://schemas.openxmlformats.org/officeDocument/2006/relationships/hyperlink" Target="https://medium.com/@shubhadeepchat/net-core-middleware-explained-8c21bf646700" TargetMode="External"/><Relationship Id="rId5" Type="http://schemas.openxmlformats.org/officeDocument/2006/relationships/hyperlink" Target="https://theonetechnologies.com/blog/post/middleware-in-net-core-applic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05925" y="1031000"/>
            <a:ext cx="9038100" cy="3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i="1" lang="en" sz="15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A function that sit between an incoming request and the final response handler in an application</a:t>
            </a:r>
            <a:endParaRPr i="1" sz="1550">
              <a:solidFill>
                <a:srgbClr val="E5E0D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      Middleware functions have access to the request, response and the next function (next) in the request-response cycle</a:t>
            </a:r>
            <a:endParaRPr i="1" sz="1550">
              <a:solidFill>
                <a:srgbClr val="E5E0D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      They are commonly used as :</a:t>
            </a:r>
            <a:endParaRPr i="1" sz="1550">
              <a:solidFill>
                <a:srgbClr val="E5E0D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025" lvl="0" marL="45720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550"/>
              <a:buFont typeface="Calibri"/>
              <a:buChar char="-"/>
            </a:pPr>
            <a:r>
              <a:rPr i="1" lang="en" sz="15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Logging requests</a:t>
            </a:r>
            <a:endParaRPr i="1" sz="1550">
              <a:solidFill>
                <a:srgbClr val="E5E0D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025" lvl="0" marL="45720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550"/>
              <a:buFont typeface="Calibri"/>
              <a:buChar char="-"/>
            </a:pPr>
            <a:r>
              <a:rPr i="1" lang="en" sz="15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Authentication &amp; authorization</a:t>
            </a:r>
            <a:endParaRPr i="1" sz="1550">
              <a:solidFill>
                <a:srgbClr val="E5E0D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025" lvl="0" marL="45720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550"/>
              <a:buFont typeface="Calibri"/>
              <a:buChar char="-"/>
            </a:pPr>
            <a:r>
              <a:rPr i="1" lang="en" sz="15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Parsing request bodies (JSON, URL-encoded data)</a:t>
            </a:r>
            <a:endParaRPr i="1" sz="1550">
              <a:solidFill>
                <a:srgbClr val="E5E0D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025" lvl="0" marL="45720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550"/>
              <a:buFont typeface="Calibri"/>
              <a:buChar char="-"/>
            </a:pPr>
            <a:r>
              <a:rPr i="1" lang="en" sz="15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Error handling</a:t>
            </a:r>
            <a:endParaRPr i="1" sz="1550">
              <a:solidFill>
                <a:srgbClr val="E5E0D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025" lvl="0" marL="45720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550"/>
              <a:buFont typeface="Calibri"/>
              <a:buChar char="-"/>
            </a:pPr>
            <a:r>
              <a:rPr i="1" lang="en" sz="15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Modifying requests and responses</a:t>
            </a:r>
            <a:endParaRPr i="1" sz="1550">
              <a:solidFill>
                <a:srgbClr val="E5E0D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01168" y="322325"/>
            <a:ext cx="65982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MiddleWare</a:t>
            </a:r>
            <a:endParaRPr b="1" sz="2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201168" y="1185300"/>
            <a:ext cx="194700" cy="14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201168" y="1555350"/>
            <a:ext cx="194700" cy="14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201168" y="2331720"/>
            <a:ext cx="194700" cy="14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201168" y="320040"/>
            <a:ext cx="65982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MiddleWare Process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3075" y="1213848"/>
            <a:ext cx="3112975" cy="31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701625" y="1213850"/>
            <a:ext cx="2798400" cy="7332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When a client sends an HTTP request, it first reaches the middleware pipeline</a:t>
            </a:r>
            <a:endParaRPr sz="1100" u="sng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570725" y="2723850"/>
            <a:ext cx="2676900" cy="7332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The request passes through multiple middleware components one by one</a:t>
            </a:r>
            <a:endParaRPr sz="1150">
              <a:solidFill>
                <a:srgbClr val="E5E0D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3351113" y="4239450"/>
            <a:ext cx="2676900" cy="7332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If no middleware short-circuits the request, it reaches the final endpoint</a:t>
            </a:r>
            <a:endParaRPr sz="1150">
              <a:solidFill>
                <a:srgbClr val="E5E0D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6120051" y="2788100"/>
            <a:ext cx="2875200" cy="7332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30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The response moves back through the middleware pipeline in reverse order</a:t>
            </a:r>
            <a:endParaRPr sz="1150">
              <a:solidFill>
                <a:srgbClr val="E5E0D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5905851" y="1213850"/>
            <a:ext cx="2875200" cy="7332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After passing through all middleware components, the final HTTP response is sent back to the client</a:t>
            </a:r>
            <a:endParaRPr sz="1150">
              <a:solidFill>
                <a:srgbClr val="E5E0D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/>
        </p:nvSpPr>
        <p:spPr>
          <a:xfrm>
            <a:off x="201168" y="320040"/>
            <a:ext cx="45162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Middleware Cautions</a:t>
            </a:r>
            <a:endParaRPr b="1" sz="2650">
              <a:solidFill>
                <a:srgbClr val="E5E0D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105925" y="1031000"/>
            <a:ext cx="90381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b="1" lang="en" sz="15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Always Call next()</a:t>
            </a:r>
            <a:endParaRPr b="1" sz="1550">
              <a:solidFill>
                <a:srgbClr val="E5E0D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025" lvl="0" marL="45720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550"/>
              <a:buFont typeface="Calibri"/>
              <a:buChar char="-"/>
            </a:pPr>
            <a:r>
              <a:rPr i="1" lang="en" sz="15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If you forget to call next(), the  request will hang indefinitely</a:t>
            </a:r>
            <a:endParaRPr i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025" lvl="0" marL="45720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550"/>
              <a:buFont typeface="Calibri"/>
              <a:buChar char="-"/>
            </a:pPr>
            <a:r>
              <a:rPr i="1" lang="en" sz="15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If next() is called multiple times, it may trigger unexpected behavior</a:t>
            </a:r>
            <a:endParaRPr i="1" sz="1550">
              <a:solidFill>
                <a:srgbClr val="E5E0D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201168" y="1185300"/>
            <a:ext cx="194700" cy="14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201175" y="2283125"/>
            <a:ext cx="90381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1" lang="en" sz="15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5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Order of Middleware Matters</a:t>
            </a:r>
            <a:endParaRPr b="1" sz="1550">
              <a:solidFill>
                <a:srgbClr val="E5E0D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025" lvl="0" marL="45720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550"/>
              <a:buFont typeface="Calibri"/>
              <a:buChar char="-"/>
            </a:pPr>
            <a:r>
              <a:rPr i="1" lang="en" sz="15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Middleware is executed in the order it is defined</a:t>
            </a:r>
            <a:endParaRPr i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025" lvl="0" marL="45720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550"/>
              <a:buFont typeface="Calibri"/>
              <a:buChar char="-"/>
            </a:pPr>
            <a:r>
              <a:rPr i="1" lang="en" sz="15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Incorrect ordering can cause unintended behavior</a:t>
            </a:r>
            <a:endParaRPr i="1" sz="1550">
              <a:solidFill>
                <a:srgbClr val="E5E0D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201175" y="2422950"/>
            <a:ext cx="194700" cy="14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201175" y="3535250"/>
            <a:ext cx="90381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1" lang="en" sz="15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Be Careful with Global Middleware</a:t>
            </a:r>
            <a:endParaRPr b="1" sz="1550">
              <a:solidFill>
                <a:srgbClr val="E5E0D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025" lvl="0" marL="45720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550"/>
              <a:buFont typeface="Calibri"/>
              <a:buChar char="-"/>
            </a:pPr>
            <a:r>
              <a:rPr i="1" lang="en" sz="15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Applying middleware globally affects all routes, which might not be intended</a:t>
            </a:r>
            <a:endParaRPr i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025" lvl="0" marL="45720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550"/>
              <a:buFont typeface="Calibri"/>
              <a:buChar char="-"/>
            </a:pPr>
            <a:r>
              <a:rPr i="1" lang="en" sz="15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Apply middleware only where needed for better efficiency</a:t>
            </a:r>
            <a:endParaRPr i="1" sz="1550">
              <a:solidFill>
                <a:srgbClr val="E5E0D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201175" y="3675075"/>
            <a:ext cx="194700" cy="14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/>
        </p:nvSpPr>
        <p:spPr>
          <a:xfrm>
            <a:off x="201168" y="320040"/>
            <a:ext cx="45162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Middleware Cautions - Cont..</a:t>
            </a:r>
            <a:endParaRPr b="1" sz="2650">
              <a:solidFill>
                <a:srgbClr val="E5E0D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105925" y="1031000"/>
            <a:ext cx="90381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b="1" lang="en" sz="15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Avoid Overuse of Middleware</a:t>
            </a:r>
            <a:endParaRPr b="1" sz="1550">
              <a:solidFill>
                <a:srgbClr val="E5E0D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025" lvl="0" marL="45720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550"/>
              <a:buFont typeface="Calibri"/>
              <a:buChar char="-"/>
            </a:pPr>
            <a:r>
              <a:rPr i="1" lang="en" sz="15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Too many middleware layers slow down requests</a:t>
            </a:r>
            <a:endParaRPr i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025" lvl="0" marL="45720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550"/>
              <a:buFont typeface="Calibri"/>
              <a:buChar char="-"/>
            </a:pPr>
            <a:r>
              <a:rPr i="1" lang="en" sz="15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Optimize by combining functionalities where possible</a:t>
            </a:r>
            <a:endParaRPr i="1" sz="1550">
              <a:solidFill>
                <a:srgbClr val="E5E0D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201168" y="1185300"/>
            <a:ext cx="194700" cy="14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201175" y="2283125"/>
            <a:ext cx="90381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1" lang="en" sz="15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5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Avoid Blocking the Event Loop</a:t>
            </a:r>
            <a:endParaRPr b="1" sz="1550">
              <a:solidFill>
                <a:srgbClr val="E5E0D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025" lvl="0" marL="45720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550"/>
              <a:buFont typeface="Calibri"/>
              <a:buChar char="-"/>
            </a:pPr>
            <a:r>
              <a:rPr i="1" lang="en" sz="15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Middleware should be non-bloc</a:t>
            </a:r>
            <a:r>
              <a:rPr i="1" lang="en" sz="15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king to ensure smooth performance</a:t>
            </a:r>
            <a:endParaRPr i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025" lvl="0" marL="45720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550"/>
              <a:buFont typeface="Calibri"/>
              <a:buChar char="-"/>
            </a:pPr>
            <a:r>
              <a:rPr i="1" lang="en" sz="15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Avoid synchronous operations like heavy computations inside middleware</a:t>
            </a:r>
            <a:endParaRPr i="1" sz="1550">
              <a:solidFill>
                <a:srgbClr val="E5E0D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201175" y="2422950"/>
            <a:ext cx="194700" cy="14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201175" y="3535250"/>
            <a:ext cx="90381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" sz="15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5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Be Careful with Third-Party Middleware</a:t>
            </a:r>
            <a:endParaRPr b="1" sz="1550">
              <a:solidFill>
                <a:srgbClr val="E5E0D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025" lvl="0" marL="45720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550"/>
              <a:buFont typeface="Calibri"/>
              <a:buChar char="-"/>
            </a:pPr>
            <a:r>
              <a:rPr i="1" lang="en" sz="15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Always review third-party middleware before using it</a:t>
            </a:r>
            <a:endParaRPr i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025" lvl="0" marL="45720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550"/>
              <a:buFont typeface="Calibri"/>
              <a:buChar char="-"/>
            </a:pPr>
            <a:r>
              <a:rPr i="1" lang="en" sz="15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Avoid outdated, unmaintained, or insecure packages</a:t>
            </a:r>
            <a:endParaRPr i="1" sz="1550">
              <a:solidFill>
                <a:srgbClr val="E5E0D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201175" y="3675075"/>
            <a:ext cx="194700" cy="14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/>
        </p:nvSpPr>
        <p:spPr>
          <a:xfrm>
            <a:off x="201168" y="320040"/>
            <a:ext cx="51693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MiddleWare Types</a:t>
            </a:r>
            <a:endParaRPr sz="1650">
              <a:solidFill>
                <a:srgbClr val="E5E0D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7" name="Google Shape;97;p17"/>
          <p:cNvGraphicFramePr/>
          <p:nvPr/>
        </p:nvGraphicFramePr>
        <p:xfrm>
          <a:off x="475488" y="144475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{7B9ECD98-1C5F-42BF-B6D0-36D3B4C2094E}</a:tableStyleId>
              </a:tblPr>
              <a:tblGrid>
                <a:gridCol w="2262025"/>
                <a:gridCol w="6019425"/>
              </a:tblGrid>
              <a:tr h="4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50">
                          <a:solidFill>
                            <a:srgbClr val="E5E0D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Middleware Type</a:t>
                      </a:r>
                      <a:endParaRPr b="1" sz="1550">
                        <a:solidFill>
                          <a:srgbClr val="E5E0D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50">
                          <a:solidFill>
                            <a:srgbClr val="E5E0D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Purpose</a:t>
                      </a:r>
                      <a:endParaRPr b="1" sz="1550">
                        <a:solidFill>
                          <a:srgbClr val="E5E0D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</a:tr>
              <a:tr h="4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50">
                          <a:solidFill>
                            <a:srgbClr val="E5E0D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Built-in Middleware</a:t>
                      </a:r>
                      <a:endParaRPr b="1" sz="1550">
                        <a:solidFill>
                          <a:srgbClr val="E5E0D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550">
                          <a:solidFill>
                            <a:srgbClr val="E5E0D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Predefined middleware like UseRouting(), UseAuthentication()</a:t>
                      </a:r>
                      <a:endParaRPr i="1" sz="1550">
                        <a:solidFill>
                          <a:srgbClr val="E5E0D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50">
                          <a:solidFill>
                            <a:srgbClr val="E5E0D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 Middleware</a:t>
                      </a:r>
                      <a:endParaRPr b="1" sz="1550">
                        <a:solidFill>
                          <a:srgbClr val="E5E0D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550">
                          <a:solidFill>
                            <a:srgbClr val="E5E0D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 classes for processing requests (UseMiddleware&lt;T&gt;())</a:t>
                      </a:r>
                      <a:endParaRPr sz="1550">
                        <a:solidFill>
                          <a:srgbClr val="E5E0D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50">
                          <a:solidFill>
                            <a:srgbClr val="E5E0D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Inline Middleware</a:t>
                      </a:r>
                      <a:endParaRPr b="1" sz="1550">
                        <a:solidFill>
                          <a:srgbClr val="E5E0D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550">
                          <a:solidFill>
                            <a:srgbClr val="E5E0D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Middleware written directly in Program.cs</a:t>
                      </a:r>
                      <a:endParaRPr sz="1550">
                        <a:solidFill>
                          <a:srgbClr val="E5E0D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50">
                          <a:solidFill>
                            <a:srgbClr val="E5E0D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Terminal Middleware</a:t>
                      </a:r>
                      <a:endParaRPr b="1" sz="1550">
                        <a:solidFill>
                          <a:srgbClr val="E5E0D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550">
                          <a:solidFill>
                            <a:srgbClr val="E5E0D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Ends request processing (app.Run())</a:t>
                      </a:r>
                      <a:endParaRPr sz="1550">
                        <a:solidFill>
                          <a:srgbClr val="E5E0D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50">
                          <a:solidFill>
                            <a:srgbClr val="E5E0D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Conditional Middleware</a:t>
                      </a:r>
                      <a:endParaRPr b="1" sz="1550">
                        <a:solidFill>
                          <a:srgbClr val="E5E0D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550">
                          <a:solidFill>
                            <a:srgbClr val="E5E0D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Applies middleware based on conditions (UseWhen())</a:t>
                      </a:r>
                      <a:endParaRPr sz="1550">
                        <a:solidFill>
                          <a:srgbClr val="E5E0D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8" name="Google Shape;98;p17"/>
          <p:cNvGraphicFramePr/>
          <p:nvPr/>
        </p:nvGraphicFramePr>
        <p:xfrm>
          <a:off x="304800" y="30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{B044461B-271C-4AEF-AED5-807FFC0E15A1}</a:tableStyleId>
              </a:tblPr>
              <a:tblGrid>
                <a:gridCol w="19050"/>
              </a:tblGrid>
              <a:tr h="1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50">
                        <a:solidFill>
                          <a:srgbClr val="E5E0D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/>
        </p:nvSpPr>
        <p:spPr>
          <a:xfrm>
            <a:off x="201168" y="320040"/>
            <a:ext cx="88923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Middleware Example - Authentication MW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201175" y="1105150"/>
            <a:ext cx="84504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When there is no cookie named “auth” exists, which means user is not </a:t>
            </a:r>
            <a:r>
              <a:rPr i="1" lang="en" sz="15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authorized</a:t>
            </a:r>
            <a:r>
              <a:rPr i="1" lang="en" sz="15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 yet, </a:t>
            </a:r>
            <a:r>
              <a:rPr i="1" lang="en" sz="15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hence following middleware redirect user to /login</a:t>
            </a:r>
            <a:r>
              <a:rPr i="1" lang="en" sz="15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i="1" sz="1550">
              <a:solidFill>
                <a:srgbClr val="E5E0D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0790" y="1919350"/>
            <a:ext cx="4602420" cy="3071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/>
        </p:nvSpPr>
        <p:spPr>
          <a:xfrm>
            <a:off x="201168" y="320040"/>
            <a:ext cx="88923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Middleware Example - Built-In MW - UseStaticFiles()</a:t>
            </a:r>
            <a:r>
              <a:rPr b="1" lang="en" sz="25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201175" y="1105150"/>
            <a:ext cx="84504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A middleware </a:t>
            </a:r>
            <a:r>
              <a:rPr i="1" lang="en" sz="15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which serves</a:t>
            </a:r>
            <a:r>
              <a:rPr i="1" lang="en" sz="15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 CSS, JS, images, and other static files</a:t>
            </a:r>
            <a:endParaRPr i="1" sz="1550">
              <a:solidFill>
                <a:srgbClr val="E5E0D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680850"/>
            <a:ext cx="7467600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/>
        </p:nvSpPr>
        <p:spPr>
          <a:xfrm>
            <a:off x="201168" y="320040"/>
            <a:ext cx="88923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Middleware Example - Terminal MW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201175" y="1105150"/>
            <a:ext cx="84504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No </a:t>
            </a:r>
            <a:r>
              <a:rPr i="1" lang="en" sz="15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r>
              <a:rPr i="1" lang="en" sz="15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() executed, following middleware always stops execution after returning a response</a:t>
            </a:r>
            <a:endParaRPr i="1" sz="1550">
              <a:solidFill>
                <a:srgbClr val="E5E0D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298" y="1680850"/>
            <a:ext cx="8537405" cy="331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/>
        </p:nvSpPr>
        <p:spPr>
          <a:xfrm>
            <a:off x="150" y="2202300"/>
            <a:ext cx="91440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5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https://learn.microsoft.com/en-us/aspnet/core/fundamentals/middleware</a:t>
            </a:r>
            <a:endParaRPr i="1"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0" y="1522000"/>
            <a:ext cx="91440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Resources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0" y="3267100"/>
            <a:ext cx="91440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5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https://medium.com/@shubhadeepchat/net-core-middleware-explained-8c21bf646700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57275" y="2734700"/>
            <a:ext cx="91440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55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https://theonetechnologies.com/blog/post/middleware-in-net-core-application</a:t>
            </a:r>
            <a:endParaRPr i="1"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