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6858000" cx="12192000"/>
  <p:notesSz cx="6858000" cy="9144000"/>
  <p:defaultTextStyle>
    <a:defPPr lvl="0">
      <a:defRPr lang="en-US"/>
    </a:defPPr>
    <a:lvl1pPr defTabSz="457200" lvl="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1pPr>
    <a:lvl2pPr defTabSz="457200" lvl="1" marL="4572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2pPr>
    <a:lvl3pPr defTabSz="457200" lvl="2" marL="9144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3pPr>
    <a:lvl4pPr defTabSz="457200" lvl="3" marL="13716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4pPr>
    <a:lvl5pPr defTabSz="457200" lvl="4" marL="1828800" rtl="0" algn="l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5pPr>
    <a:lvl6pPr defTabSz="914400" eaLnBrk="1" hangingPunct="1" latinLnBrk="0" lvl="5" marL="2286000" rtl="0" algn="l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6pPr>
    <a:lvl7pPr defTabSz="914400" eaLnBrk="1" hangingPunct="1" latinLnBrk="0" lvl="6" marL="2743200" rtl="0" algn="l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7pPr>
    <a:lvl8pPr defTabSz="914400" eaLnBrk="1" hangingPunct="1" latinLnBrk="0" lvl="7" marL="3200400" rtl="0" algn="l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8pPr>
    <a:lvl9pPr defTabSz="914400" eaLnBrk="1" hangingPunct="1" latinLnBrk="0" lvl="8" marL="3657600" rtl="0" algn="l">
      <a:defRPr kern="1200">
        <a:solidFill>
          <a:schemeClr val="tx1"/>
        </a:solidFill>
        <a:latin typeface="Calibri" panose="020F0502020204030204" pitchFamily="34" charset="0"/>
        <a:ea typeface="MS PGothic" panose="020B0600070205080204" pitchFamily="1" charset="-128"/>
        <a:cs typeface="+mn-cs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62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6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1"/>
            <a:r>
              <a:rPr lang="en-US" noProof="0"/>
              <a:t>Second level</a:t>
            </a:r>
            <a:endParaRPr lang="en-US" noProof="0"/>
          </a:p>
          <a:p>
            <a:pPr lvl="2"/>
            <a:r>
              <a:rPr lang="en-US" noProof="0"/>
              <a:t>Third level</a:t>
            </a:r>
            <a:endParaRPr lang="en-US" noProof="0"/>
          </a:p>
          <a:p>
            <a:pPr lvl="3"/>
            <a:r>
              <a:rPr lang="en-US" noProof="0"/>
              <a:t>Fourth level</a:t>
            </a:r>
            <a:endParaRPr lang="en-US" noProof="0"/>
          </a:p>
          <a:p>
            <a:pPr lvl="4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MS PGothic" panose="020B0600070205080204" pitchFamily="1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MS PGothic" panose="020B0600070205080204" pitchFamily="1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65F62A7E-A2F8-438F-9CF8-47DE63F471B4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0CA7B74D-3791-4AC6-8451-F10DBCCCDD9A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en-US">
              <a:ea typeface="MS PGothic" panose="020B0600070205080204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pitchFamily="1" charset="0"/>
          <a:ea typeface="MS PGothic" panose="020B0600070205080204" pitchFamily="1" charset="-128"/>
          <a:cs typeface="MS PGothic" panose="020B0600070205080204" pitchFamily="1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TradeGothic"/>
          <a:ea typeface="MS PGothic" panose="020B0600070205080204" pitchFamily="1" charset="-128"/>
          <a:cs typeface="MS PGothic" panose="020B0600070205080204" pitchFamily="1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TradeGothic"/>
          <a:ea typeface="MS PGothic" panose="020B0600070205080204" pitchFamily="1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/>
          <p:cNvSpPr>
            <a:spLocks noGrp="1" noRot="1" noChangeAspect="1" noMove="1" noResize="1" noEditPoints="1" noAdjustHandles="1" noChangeArrowheads="1" noChangeShapeType="1" noTextEdit="1"/>
          </p:cNvSpPr>
          <p:nvPr/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1"/>
          <a:srcRect r="59916"/>
          <a:stretch>
            <a:fillRect/>
          </a:stretch>
        </p:blipFill>
        <p:spPr>
          <a:xfrm>
            <a:off x="6854891" y="2024284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318260" y="222885"/>
            <a:ext cx="8534400" cy="828675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33070" y="925195"/>
            <a:ext cx="7562215" cy="562356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1656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  <a:r>
              <a:rPr lang="en-IN" sz="2000" b="0" i="0" dirty="0">
                <a:solidFill>
                  <a:srgbClr val="212529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Travel &amp; Tourism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000" dirty="0">
                <a:solidFill>
                  <a:srgbClr val="212529"/>
                </a:solidFill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  <a:endParaRPr lang="en-US" sz="2000" dirty="0">
              <a:solidFill>
                <a:srgbClr val="212529"/>
              </a:solidFill>
              <a:highlight>
                <a:srgbClr val="FFFFFF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 Box 1"/>
          <p:cNvSpPr txBox="1"/>
          <p:nvPr/>
        </p:nvSpPr>
        <p:spPr>
          <a:xfrm>
            <a:off x="681355" y="2576830"/>
            <a:ext cx="503237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dirty="0">
                <a:solidFill>
                  <a:srgbClr val="212529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Development of a mobile application to provide recreational suitability information of beach locations across India.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" y="6383209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MS PGothic" panose="020B0600070205080204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  <a:t>EXPLORESECURE</a:t>
            </a:r>
            <a:endParaRPr lang="en-US" sz="3600" b="1" dirty="0"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+mn-lt"/>
                <a:cs typeface="+mn-lt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+mn-lt"/>
              <a:cs typeface="+mn-lt"/>
            </a:endParaRPr>
          </a:p>
        </p:txBody>
      </p:sp>
      <p:sp>
        <p:nvSpPr>
          <p:cNvPr id="10" name="Oval 9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50" dirty="0"/>
              <a:t>Teen Techies</a:t>
            </a:r>
            <a:endParaRPr lang="en-IN" sz="1850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0" y="16625"/>
            <a:ext cx="2246575" cy="114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Content Placeholder 13"/>
          <p:cNvPicPr>
            <a:picLocks noChangeAspect="1"/>
          </p:cNvPicPr>
          <p:nvPr>
            <p:ph idx="1"/>
          </p:nvPr>
        </p:nvPicPr>
        <p:blipFill>
          <a:blip r:embed="rId2"/>
          <a:srcRect l="1343" t="3704"/>
          <a:stretch>
            <a:fillRect/>
          </a:stretch>
        </p:blipFill>
        <p:spPr>
          <a:xfrm>
            <a:off x="934720" y="1130935"/>
            <a:ext cx="10647680" cy="5058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  <a:t>TECHNICAL APPROACH</a:t>
            </a:r>
            <a:endParaRPr lang="en-US" sz="3600" b="1" dirty="0"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fld>
            <a:endParaRPr lang="en-US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+mj-lt"/>
                <a:cs typeface="+mj-lt"/>
              </a:rPr>
              <a:t>@SIH Idea submission- Template</a:t>
            </a:r>
            <a:endParaRPr lang="en-US" dirty="0">
              <a:solidFill>
                <a:schemeClr val="bg1"/>
              </a:solidFill>
              <a:latin typeface="+mj-lt"/>
              <a:cs typeface="+mj-lt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Teen Techies</a:t>
            </a:r>
            <a:endParaRPr lang="en-IN" sz="1800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t="6535" b="509"/>
          <a:stretch>
            <a:fillRect/>
          </a:stretch>
        </p:blipFill>
        <p:spPr>
          <a:xfrm>
            <a:off x="9230360" y="1155700"/>
            <a:ext cx="2430145" cy="5139055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3"/>
          <a:srcRect l="2634" b="1586"/>
          <a:stretch>
            <a:fillRect/>
          </a:stretch>
        </p:blipFill>
        <p:spPr>
          <a:xfrm>
            <a:off x="517525" y="1059815"/>
            <a:ext cx="8602980" cy="5275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  <a:t>FEASIBILITY AND VIABILITY</a:t>
            </a:r>
            <a:endParaRPr lang="en-US" sz="3600" b="1" dirty="0"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j-lt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j-lt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Teen Techies</a:t>
            </a:r>
            <a:endParaRPr lang="en-IN" sz="18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rcRect t="1933"/>
          <a:stretch>
            <a:fillRect/>
          </a:stretch>
        </p:blipFill>
        <p:spPr>
          <a:xfrm>
            <a:off x="1248410" y="1230630"/>
            <a:ext cx="9765665" cy="491807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+mj-lt"/>
                <a:ea typeface="MS PGothic" panose="020B0600070205080204" pitchFamily="1" charset="-128"/>
                <a:cs typeface="Times New Roman" panose="02020603050405020304" pitchFamily="18" charset="0"/>
              </a:rPr>
              <a:t>IMPACT AND BENEFITS</a:t>
            </a:r>
            <a:endParaRPr lang="en-US" sz="3600" b="1" dirty="0">
              <a:latin typeface="+mj-lt"/>
              <a:ea typeface="MS PGothic" panose="020B0600070205080204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+mj-lt"/>
              </a:rPr>
              <a:t>@SIH Idea submission- Template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j-lt"/>
              <a:ea typeface="+mn-ea"/>
              <a:cs typeface="+mj-lt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0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/>
          <p:cNvSpPr/>
          <p:nvPr/>
        </p:nvSpPr>
        <p:spPr>
          <a:xfrm>
            <a:off x="329772" y="170870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Teen Techies</a:t>
            </a:r>
            <a:endParaRPr lang="en-IN" sz="1800" dirty="0"/>
          </a:p>
        </p:txBody>
      </p:sp>
      <p:pic>
        <p:nvPicPr>
          <p:cNvPr id="5" name="Content Placeholder 4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845" y="1096010"/>
            <a:ext cx="10608310" cy="52603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 panose="020F0502020204030204"/>
              <a:ea typeface="MS PGothic" panose="020B0600070205080204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  <a:t>RESEARCH  AND REFERENCES</a:t>
            </a:r>
            <a:endParaRPr lang="en-US" sz="3600" b="1" dirty="0"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MS PGothic" panose="020B0600070205080204" pitchFamily="1" charset="-128"/>
                <a:cs typeface="Calibri" panose="020F0502020204030204" pitchFamily="34" charset="0"/>
              </a:rPr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MS PGothic" panose="020B0600070205080204" pitchFamily="1" charset="-128"/>
              <a:cs typeface="Calibri" panose="020F0502020204030204" pitchFamily="34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/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1800" dirty="0"/>
              <a:t>Teen Techies</a:t>
            </a:r>
            <a:endParaRPr lang="en-IN" sz="1800" dirty="0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2"/>
          <a:srcRect t="4630" b="4127"/>
          <a:stretch>
            <a:fillRect/>
          </a:stretch>
        </p:blipFill>
        <p:spPr>
          <a:xfrm>
            <a:off x="1141095" y="1283335"/>
            <a:ext cx="9910445" cy="5017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