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3296810-A885-4BE3-A3E7-6D5BEEA58F35}" styleName="Medium Style 2 - Accent 6">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cmpd="sng" w="38100">
              <a:solidFill>
                <a:schemeClr val="lt1"/>
              </a:solidFill>
            </a:ln>
          </a:top>
        </a:tcBdr>
        <a:fill>
          <a:solidFill>
            <a:schemeClr val="accent6"/>
          </a:solidFill>
        </a:fill>
      </a:tcStyle>
    </a:lastRow>
    <a:firstRow>
      <a:tcTxStyle b="on">
        <a:fontRef idx="minor">
          <a:prstClr val="black"/>
        </a:fontRef>
        <a:schemeClr val="lt1"/>
      </a:tcTxStyle>
      <a:tcStyle>
        <a:tcBdr>
          <a:bottom>
            <a:ln cmpd="sng" w="38100">
              <a:solidFill>
                <a:schemeClr val="lt1"/>
              </a:solidFill>
            </a:ln>
          </a:bottom>
        </a:tcBdr>
        <a:fill>
          <a:solidFill>
            <a:schemeClr val="accent6"/>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D808-0B9D-4C23-98C4-1555090653E6}" type="datetimeFigureOut">
              <a:rPr lang="en-US" smtClean="0"/>
              <a:pPr/>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3A37F-57E7-452D-8852-6CEC42D0E649}" type="slidenum">
              <a:rPr lang="en-US" smtClean="0"/>
              <a:pPr/>
              <a:t>‹#›</a:t>
            </a:fld>
            <a:endParaRPr lang="en-US"/>
          </a:p>
        </p:txBody>
      </p:sp>
    </p:spTree>
    <p:extLst>
      <p:ext uri="{BB962C8B-B14F-4D97-AF65-F5344CB8AC3E}">
        <p14:creationId xmlns:p14="http://schemas.microsoft.com/office/powerpoint/2010/main" val="17852774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53A37F-57E7-452D-8852-6CEC42D0E649}" type="slidenum">
              <a:rPr lang="en-US" smtClean="0"/>
              <a:pPr/>
              <a:t>2</a:t>
            </a:fld>
            <a:endParaRPr lang="en-US"/>
          </a:p>
        </p:txBody>
      </p:sp>
    </p:spTree>
    <p:extLst>
      <p:ext uri="{BB962C8B-B14F-4D97-AF65-F5344CB8AC3E}">
        <p14:creationId xmlns:p14="http://schemas.microsoft.com/office/powerpoint/2010/main" val="493057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5769C-00AF-4699-9C86-4D35F60D34EA}" type="datetime8">
              <a:rPr lang="en-US" smtClean="0"/>
              <a:t>6/7/2024 11:29 AM</a:t>
            </a:fld>
            <a:endParaRPr lang="en-US"/>
          </a:p>
        </p:txBody>
      </p:sp>
      <p:sp>
        <p:nvSpPr>
          <p:cNvPr id="5" name="Footer Placeholder 4"/>
          <p:cNvSpPr>
            <a:spLocks noGrp="1"/>
          </p:cNvSpPr>
          <p:nvPr>
            <p:ph type="ftr" sz="quarter" idx="11"/>
          </p:nvPr>
        </p:nvSpPr>
        <p:spPr/>
        <p:txBody>
          <a:bodyPr/>
          <a:lstStyle/>
          <a:p>
            <a:r>
              <a:rPr lang="en-US"/>
              <a:t>Project Phase II  Viva voce</a:t>
            </a:r>
          </a:p>
        </p:txBody>
      </p:sp>
      <p:sp>
        <p:nvSpPr>
          <p:cNvPr id="6" name="Slide Number Placeholder 5"/>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382060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867EEF-AB2A-4B32-9202-65F9B5B39781}" type="datetime8">
              <a:rPr lang="en-US" smtClean="0"/>
              <a:t>6/7/2024 11:29 AM</a:t>
            </a:fld>
            <a:endParaRPr lang="en-US"/>
          </a:p>
        </p:txBody>
      </p:sp>
      <p:sp>
        <p:nvSpPr>
          <p:cNvPr id="5" name="Footer Placeholder 4"/>
          <p:cNvSpPr>
            <a:spLocks noGrp="1"/>
          </p:cNvSpPr>
          <p:nvPr>
            <p:ph type="ftr" sz="quarter" idx="11"/>
          </p:nvPr>
        </p:nvSpPr>
        <p:spPr/>
        <p:txBody>
          <a:bodyPr/>
          <a:lstStyle/>
          <a:p>
            <a:r>
              <a:rPr lang="en-US"/>
              <a:t>Project Phase II  Viva voce</a:t>
            </a:r>
          </a:p>
        </p:txBody>
      </p:sp>
      <p:sp>
        <p:nvSpPr>
          <p:cNvPr id="6" name="Slide Number Placeholder 5"/>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153888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5877A-1161-4372-B594-70A3FA1A796D}" type="datetime8">
              <a:rPr lang="en-US" smtClean="0"/>
              <a:t>6/7/2024 11:29 AM</a:t>
            </a:fld>
            <a:endParaRPr lang="en-US"/>
          </a:p>
        </p:txBody>
      </p:sp>
      <p:sp>
        <p:nvSpPr>
          <p:cNvPr id="5" name="Footer Placeholder 4"/>
          <p:cNvSpPr>
            <a:spLocks noGrp="1"/>
          </p:cNvSpPr>
          <p:nvPr>
            <p:ph type="ftr" sz="quarter" idx="11"/>
          </p:nvPr>
        </p:nvSpPr>
        <p:spPr/>
        <p:txBody>
          <a:bodyPr/>
          <a:lstStyle/>
          <a:p>
            <a:r>
              <a:rPr lang="en-US"/>
              <a:t>Project Phase II  Viva voce</a:t>
            </a:r>
          </a:p>
        </p:txBody>
      </p:sp>
      <p:sp>
        <p:nvSpPr>
          <p:cNvPr id="6" name="Slide Number Placeholder 5"/>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166399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54185-CF86-4CA6-B7BE-D1D6321ABA59}" type="datetime8">
              <a:rPr lang="en-US" smtClean="0"/>
              <a:t>6/7/2024 11:29 AM</a:t>
            </a:fld>
            <a:endParaRPr lang="en-US"/>
          </a:p>
        </p:txBody>
      </p:sp>
      <p:sp>
        <p:nvSpPr>
          <p:cNvPr id="5" name="Footer Placeholder 4"/>
          <p:cNvSpPr>
            <a:spLocks noGrp="1"/>
          </p:cNvSpPr>
          <p:nvPr>
            <p:ph type="ftr" sz="quarter" idx="11"/>
          </p:nvPr>
        </p:nvSpPr>
        <p:spPr/>
        <p:txBody>
          <a:bodyPr/>
          <a:lstStyle/>
          <a:p>
            <a:r>
              <a:rPr lang="en-US"/>
              <a:t>Project Phase II  Viva voce</a:t>
            </a:r>
          </a:p>
        </p:txBody>
      </p:sp>
      <p:sp>
        <p:nvSpPr>
          <p:cNvPr id="6" name="Slide Number Placeholder 5"/>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176165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936AB-A726-44E9-9BA3-A0AE3AF850F6}" type="datetime8">
              <a:rPr lang="en-US" smtClean="0"/>
              <a:t>6/7/2024 11:29 AM</a:t>
            </a:fld>
            <a:endParaRPr lang="en-US"/>
          </a:p>
        </p:txBody>
      </p:sp>
      <p:sp>
        <p:nvSpPr>
          <p:cNvPr id="5" name="Footer Placeholder 4"/>
          <p:cNvSpPr>
            <a:spLocks noGrp="1"/>
          </p:cNvSpPr>
          <p:nvPr>
            <p:ph type="ftr" sz="quarter" idx="11"/>
          </p:nvPr>
        </p:nvSpPr>
        <p:spPr/>
        <p:txBody>
          <a:bodyPr/>
          <a:lstStyle/>
          <a:p>
            <a:r>
              <a:rPr lang="en-US"/>
              <a:t>Project Phase II  Viva voce</a:t>
            </a:r>
          </a:p>
        </p:txBody>
      </p:sp>
      <p:sp>
        <p:nvSpPr>
          <p:cNvPr id="6" name="Slide Number Placeholder 5"/>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304278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83FC0B-5E83-4EB3-B708-D7DEB00029FF}" type="datetime8">
              <a:rPr lang="en-US" smtClean="0"/>
              <a:t>6/7/2024 11:29 AM</a:t>
            </a:fld>
            <a:endParaRPr lang="en-US"/>
          </a:p>
        </p:txBody>
      </p:sp>
      <p:sp>
        <p:nvSpPr>
          <p:cNvPr id="6" name="Footer Placeholder 5"/>
          <p:cNvSpPr>
            <a:spLocks noGrp="1"/>
          </p:cNvSpPr>
          <p:nvPr>
            <p:ph type="ftr" sz="quarter" idx="11"/>
          </p:nvPr>
        </p:nvSpPr>
        <p:spPr/>
        <p:txBody>
          <a:bodyPr/>
          <a:lstStyle/>
          <a:p>
            <a:r>
              <a:rPr lang="en-US"/>
              <a:t>Project Phase II  Viva voce</a:t>
            </a:r>
          </a:p>
        </p:txBody>
      </p:sp>
      <p:sp>
        <p:nvSpPr>
          <p:cNvPr id="7" name="Slide Number Placeholder 6"/>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96420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C64B7-C63A-4F2B-A916-4099AA211C2E}" type="datetime8">
              <a:rPr lang="en-US" smtClean="0"/>
              <a:t>6/7/2024 11:29 AM</a:t>
            </a:fld>
            <a:endParaRPr lang="en-US"/>
          </a:p>
        </p:txBody>
      </p:sp>
      <p:sp>
        <p:nvSpPr>
          <p:cNvPr id="8" name="Footer Placeholder 7"/>
          <p:cNvSpPr>
            <a:spLocks noGrp="1"/>
          </p:cNvSpPr>
          <p:nvPr>
            <p:ph type="ftr" sz="quarter" idx="11"/>
          </p:nvPr>
        </p:nvSpPr>
        <p:spPr/>
        <p:txBody>
          <a:bodyPr/>
          <a:lstStyle/>
          <a:p>
            <a:r>
              <a:rPr lang="en-US"/>
              <a:t>Project Phase II  Viva voce</a:t>
            </a:r>
          </a:p>
        </p:txBody>
      </p:sp>
      <p:sp>
        <p:nvSpPr>
          <p:cNvPr id="9" name="Slide Number Placeholder 8"/>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350761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D3408-5B86-46E0-92C5-0F8F84255E55}" type="datetime8">
              <a:rPr lang="en-US" smtClean="0"/>
              <a:t>6/7/2024 11:29 AM</a:t>
            </a:fld>
            <a:endParaRPr lang="en-US"/>
          </a:p>
        </p:txBody>
      </p:sp>
      <p:sp>
        <p:nvSpPr>
          <p:cNvPr id="4" name="Footer Placeholder 3"/>
          <p:cNvSpPr>
            <a:spLocks noGrp="1"/>
          </p:cNvSpPr>
          <p:nvPr>
            <p:ph type="ftr" sz="quarter" idx="11"/>
          </p:nvPr>
        </p:nvSpPr>
        <p:spPr/>
        <p:txBody>
          <a:bodyPr/>
          <a:lstStyle/>
          <a:p>
            <a:r>
              <a:rPr lang="en-US"/>
              <a:t>Project Phase II  Viva voce</a:t>
            </a:r>
          </a:p>
        </p:txBody>
      </p:sp>
      <p:sp>
        <p:nvSpPr>
          <p:cNvPr id="5" name="Slide Number Placeholder 4"/>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244339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1D6D8-9A64-4C96-99AA-110FB552090B}" type="datetime8">
              <a:rPr lang="en-US" smtClean="0"/>
              <a:t>6/7/2024 11:29 AM</a:t>
            </a:fld>
            <a:endParaRPr lang="en-US"/>
          </a:p>
        </p:txBody>
      </p:sp>
      <p:sp>
        <p:nvSpPr>
          <p:cNvPr id="3" name="Footer Placeholder 2"/>
          <p:cNvSpPr>
            <a:spLocks noGrp="1"/>
          </p:cNvSpPr>
          <p:nvPr>
            <p:ph type="ftr" sz="quarter" idx="11"/>
          </p:nvPr>
        </p:nvSpPr>
        <p:spPr/>
        <p:txBody>
          <a:bodyPr/>
          <a:lstStyle/>
          <a:p>
            <a:r>
              <a:rPr lang="en-US"/>
              <a:t>Project Phase II  Viva voce</a:t>
            </a:r>
          </a:p>
        </p:txBody>
      </p:sp>
      <p:sp>
        <p:nvSpPr>
          <p:cNvPr id="4" name="Slide Number Placeholder 3"/>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271688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98BAD3-B142-4A55-8791-12870B17E113}" type="datetime8">
              <a:rPr lang="en-US" smtClean="0"/>
              <a:t>6/7/2024 11:29 AM</a:t>
            </a:fld>
            <a:endParaRPr lang="en-US"/>
          </a:p>
        </p:txBody>
      </p:sp>
      <p:sp>
        <p:nvSpPr>
          <p:cNvPr id="6" name="Footer Placeholder 5"/>
          <p:cNvSpPr>
            <a:spLocks noGrp="1"/>
          </p:cNvSpPr>
          <p:nvPr>
            <p:ph type="ftr" sz="quarter" idx="11"/>
          </p:nvPr>
        </p:nvSpPr>
        <p:spPr/>
        <p:txBody>
          <a:bodyPr/>
          <a:lstStyle/>
          <a:p>
            <a:r>
              <a:rPr lang="en-US"/>
              <a:t>Project Phase II  Viva voce</a:t>
            </a:r>
          </a:p>
        </p:txBody>
      </p:sp>
      <p:sp>
        <p:nvSpPr>
          <p:cNvPr id="7" name="Slide Number Placeholder 6"/>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221876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9369B9-2096-4976-A5FA-32A85E517121}" type="datetime8">
              <a:rPr lang="en-US" smtClean="0"/>
              <a:t>6/7/2024 11:29 AM</a:t>
            </a:fld>
            <a:endParaRPr lang="en-US"/>
          </a:p>
        </p:txBody>
      </p:sp>
      <p:sp>
        <p:nvSpPr>
          <p:cNvPr id="6" name="Footer Placeholder 5"/>
          <p:cNvSpPr>
            <a:spLocks noGrp="1"/>
          </p:cNvSpPr>
          <p:nvPr>
            <p:ph type="ftr" sz="quarter" idx="11"/>
          </p:nvPr>
        </p:nvSpPr>
        <p:spPr/>
        <p:txBody>
          <a:bodyPr/>
          <a:lstStyle/>
          <a:p>
            <a:r>
              <a:rPr lang="en-US"/>
              <a:t>Project Phase II  Viva voce</a:t>
            </a:r>
          </a:p>
        </p:txBody>
      </p:sp>
      <p:sp>
        <p:nvSpPr>
          <p:cNvPr id="7" name="Slide Number Placeholder 6"/>
          <p:cNvSpPr>
            <a:spLocks noGrp="1"/>
          </p:cNvSpPr>
          <p:nvPr>
            <p:ph type="sldNum" sz="quarter" idx="12"/>
          </p:nvPr>
        </p:nvSpPr>
        <p:spPr/>
        <p:txBody>
          <a:bodyPr/>
          <a:lstStyle/>
          <a:p>
            <a:fld id="{69547257-4285-492B-81DF-782057271B1C}" type="slidenum">
              <a:rPr lang="en-US" smtClean="0"/>
              <a:pPr/>
              <a:t>‹#›</a:t>
            </a:fld>
            <a:endParaRPr lang="en-US"/>
          </a:p>
        </p:txBody>
      </p:sp>
    </p:spTree>
    <p:extLst>
      <p:ext uri="{BB962C8B-B14F-4D97-AF65-F5344CB8AC3E}">
        <p14:creationId xmlns:p14="http://schemas.microsoft.com/office/powerpoint/2010/main" val="369229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D37F9-27EE-4A8F-9262-AEB9322646BC}" type="datetime8">
              <a:rPr lang="en-US" smtClean="0"/>
              <a:t>6/7/2024 11:29 AM</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II  Viva voce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47257-4285-492B-81DF-782057271B1C}" type="slidenum">
              <a:rPr lang="en-US" smtClean="0"/>
              <a:pPr/>
              <a:t>‹#›</a:t>
            </a:fld>
            <a:endParaRPr lang="en-US"/>
          </a:p>
        </p:txBody>
      </p:sp>
    </p:spTree>
    <p:extLst>
      <p:ext uri="{BB962C8B-B14F-4D97-AF65-F5344CB8AC3E}">
        <p14:creationId xmlns:p14="http://schemas.microsoft.com/office/powerpoint/2010/main" val="3539804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2293" y="240024"/>
            <a:ext cx="9400022" cy="1237665"/>
          </a:xfrm>
        </p:spPr>
        <p:txBody>
          <a:bodyPr>
            <a:noAutofit/>
          </a:bodyPr>
          <a:lstStyle/>
          <a:p>
            <a:pPr algn="ctr"/>
            <a:r>
              <a:rPr lang="en-US" sz="2400" b="1" dirty="0">
                <a:latin typeface="Times New Roman" panose="02020603050405020304" pitchFamily="18" charset="0"/>
                <a:cs typeface="Times New Roman" panose="02020603050405020304" pitchFamily="18" charset="0"/>
              </a:rPr>
              <a:t>        Dr. N.G.P. INSTITUTE OF TECHNOLOGY</a:t>
            </a:r>
            <a:br>
              <a:rPr lang="en-US" sz="24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An Autonomous Institution)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Approved by AICTE, New Delhi &amp; Affiliated to Anna University, Chennai.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Recognized by UGC &amp; Accredited by NAAC with A+ and NBA [BME, CSE, ECE, EEE &amp; Mechanical]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Coimbatore- 641 048</a:t>
            </a:r>
            <a:endParaRPr lang="en-US" sz="1600" dirty="0"/>
          </a:p>
        </p:txBody>
      </p:sp>
      <p:sp>
        <p:nvSpPr>
          <p:cNvPr id="4" name="Content Placeholder 3"/>
          <p:cNvSpPr>
            <a:spLocks noGrp="1"/>
          </p:cNvSpPr>
          <p:nvPr>
            <p:ph sz="half" idx="2"/>
          </p:nvPr>
        </p:nvSpPr>
        <p:spPr>
          <a:xfrm>
            <a:off x="492369" y="4151793"/>
            <a:ext cx="5054445" cy="2308325"/>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PRESENTED BY:</a:t>
            </a:r>
          </a:p>
          <a:p>
            <a:pPr marL="0" indent="0">
              <a:buNone/>
            </a:pPr>
            <a:r>
              <a:rPr lang="en-US" sz="2400" dirty="0" err="1">
                <a:latin typeface="Times New Roman" panose="02020603050405020304" pitchFamily="18" charset="0"/>
                <a:cs typeface="Times New Roman" panose="02020603050405020304" pitchFamily="18" charset="0"/>
              </a:rPr>
              <a:t>Anushree</a:t>
            </a:r>
            <a:r>
              <a:rPr lang="en-US" sz="2400" dirty="0">
                <a:latin typeface="Times New Roman" panose="02020603050405020304" pitchFamily="18" charset="0"/>
                <a:cs typeface="Times New Roman" panose="02020603050405020304" pitchFamily="18" charset="0"/>
              </a:rPr>
              <a:t> US -710722104007</a:t>
            </a:r>
          </a:p>
          <a:p>
            <a:pPr marL="0" indent="0">
              <a:buNone/>
            </a:pPr>
            <a:r>
              <a:rPr lang="en-US" sz="2400" dirty="0" err="1">
                <a:latin typeface="Times New Roman" panose="02020603050405020304" pitchFamily="18" charset="0"/>
                <a:cs typeface="Times New Roman" panose="02020603050405020304" pitchFamily="18" charset="0"/>
              </a:rPr>
              <a:t>Chathurnan</a:t>
            </a:r>
            <a:r>
              <a:rPr lang="en-US" sz="2400" dirty="0">
                <a:latin typeface="Times New Roman" panose="02020603050405020304" pitchFamily="18" charset="0"/>
                <a:cs typeface="Times New Roman" panose="02020603050405020304" pitchFamily="18" charset="0"/>
              </a:rPr>
              <a:t> S -710722104016</a:t>
            </a:r>
          </a:p>
          <a:p>
            <a:pPr marL="0" indent="0">
              <a:buNone/>
            </a:pPr>
            <a:r>
              <a:rPr lang="en-US" sz="2400" dirty="0">
                <a:latin typeface="Times New Roman" panose="02020603050405020304" pitchFamily="18" charset="0"/>
                <a:cs typeface="Times New Roman" panose="02020603050405020304" pitchFamily="18" charset="0"/>
              </a:rPr>
              <a:t>Harshini A      -710722104032</a:t>
            </a:r>
          </a:p>
          <a:p>
            <a:pPr marL="0" indent="0">
              <a:buNone/>
            </a:pPr>
            <a:r>
              <a:rPr lang="en-US" sz="2400" dirty="0" err="1">
                <a:latin typeface="Times New Roman" panose="02020603050405020304" pitchFamily="18" charset="0"/>
                <a:cs typeface="Times New Roman" panose="02020603050405020304" pitchFamily="18" charset="0"/>
              </a:rPr>
              <a:t>Kavin</a:t>
            </a:r>
            <a:r>
              <a:rPr lang="en-US" sz="2400" dirty="0">
                <a:latin typeface="Times New Roman" panose="02020603050405020304" pitchFamily="18" charset="0"/>
                <a:cs typeface="Times New Roman" panose="02020603050405020304" pitchFamily="18" charset="0"/>
              </a:rPr>
              <a:t> S          -710722104043</a:t>
            </a:r>
          </a:p>
        </p:txBody>
      </p:sp>
      <p:sp>
        <p:nvSpPr>
          <p:cNvPr id="6" name="Content Placeholder 5"/>
          <p:cNvSpPr>
            <a:spLocks noGrp="1"/>
          </p:cNvSpPr>
          <p:nvPr>
            <p:ph sz="quarter" idx="4"/>
          </p:nvPr>
        </p:nvSpPr>
        <p:spPr>
          <a:xfrm>
            <a:off x="6645188" y="4151793"/>
            <a:ext cx="4917170" cy="2308325"/>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PROJECT GUIDE: </a:t>
            </a:r>
          </a:p>
          <a:p>
            <a:pPr marL="0" indent="0">
              <a:buNone/>
            </a:pPr>
            <a:r>
              <a:rPr lang="en-US" sz="2400" dirty="0">
                <a:effectLst/>
                <a:latin typeface="Times New Roman" panose="02020603050405020304" pitchFamily="18" charset="0"/>
                <a:ea typeface="Times New Roman" panose="02020603050405020304" pitchFamily="18" charset="0"/>
              </a:rPr>
              <a:t>Dr. L. Srinivasan </a:t>
            </a:r>
            <a:r>
              <a:rPr lang="en-US" sz="2400" dirty="0" err="1">
                <a:effectLst/>
                <a:latin typeface="Times New Roman" panose="02020603050405020304" pitchFamily="18" charset="0"/>
                <a:ea typeface="Times New Roman" panose="02020603050405020304" pitchFamily="18" charset="0"/>
              </a:rPr>
              <a:t>M.Tech</a:t>
            </a:r>
            <a:r>
              <a:rPr lang="en-US" sz="2400" dirty="0">
                <a:effectLst/>
                <a:latin typeface="Times New Roman" panose="02020603050405020304" pitchFamily="18" charset="0"/>
                <a:ea typeface="Times New Roman" panose="02020603050405020304" pitchFamily="18" charset="0"/>
              </a:rPr>
              <a:t>., Ph.D.,</a:t>
            </a:r>
            <a:r>
              <a:rPr lang="en-US" sz="1800" b="1"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Associate Professor,</a:t>
            </a:r>
          </a:p>
          <a:p>
            <a:pPr marL="0" indent="0">
              <a:spcBef>
                <a:spcPts val="600"/>
              </a:spcBef>
              <a:buNone/>
            </a:pPr>
            <a:r>
              <a:rPr lang="en-US" sz="2400" dirty="0">
                <a:latin typeface="Times New Roman" panose="02020603050405020304" pitchFamily="18" charset="0"/>
                <a:cs typeface="Times New Roman" panose="02020603050405020304" pitchFamily="18" charset="0"/>
              </a:rPr>
              <a:t>Department of </a:t>
            </a:r>
            <a:r>
              <a:rPr lang="en-US" sz="1800" dirty="0">
                <a:latin typeface="Times New Roman" panose="02020603050405020304" pitchFamily="18" charset="0"/>
                <a:cs typeface="Times New Roman" panose="02020603050405020304" pitchFamily="18" charset="0"/>
              </a:rPr>
              <a:t>Computer</a:t>
            </a:r>
            <a:r>
              <a:rPr lang="en-US" sz="2400" dirty="0">
                <a:latin typeface="Times New Roman" panose="02020603050405020304" pitchFamily="18" charset="0"/>
                <a:cs typeface="Times New Roman" panose="02020603050405020304" pitchFamily="18" charset="0"/>
              </a:rPr>
              <a:t> Science and Engineering,</a:t>
            </a:r>
          </a:p>
          <a:p>
            <a:pPr marL="0" indent="0">
              <a:spcBef>
                <a:spcPts val="600"/>
              </a:spcBef>
              <a:buNone/>
            </a:pPr>
            <a:r>
              <a:rPr lang="en-US" sz="2400" dirty="0">
                <a:latin typeface="Times New Roman" panose="02020603050405020304" pitchFamily="18" charset="0"/>
                <a:cs typeface="Times New Roman" panose="02020603050405020304" pitchFamily="18" charset="0"/>
              </a:rPr>
              <a:t>Dr. N.G.P. Institute of Technology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69547257-4285-492B-81DF-782057271B1C}" type="slidenum">
              <a:rPr lang="en-US" smtClean="0"/>
              <a:pPr/>
              <a:t>1</a:t>
            </a:fld>
            <a:endParaRPr lang="en-US" dirty="0"/>
          </a:p>
        </p:txBody>
      </p:sp>
      <p:sp>
        <p:nvSpPr>
          <p:cNvPr id="5" name="Rectangle 4"/>
          <p:cNvSpPr/>
          <p:nvPr/>
        </p:nvSpPr>
        <p:spPr>
          <a:xfrm>
            <a:off x="1324947" y="1609540"/>
            <a:ext cx="9573208" cy="1815882"/>
          </a:xfrm>
          <a:prstGeom prst="rect">
            <a:avLst/>
          </a:prstGeom>
        </p:spPr>
        <p:txBody>
          <a:bodyPr wrap="square">
            <a:spAutoFit/>
          </a:bodyPr>
          <a:lstStyle/>
          <a:p>
            <a:pPr algn="ctr"/>
            <a:r>
              <a:rPr lang="en-US" sz="2400" kern="0" dirty="0">
                <a:latin typeface="Times New Roman" panose="02020603050405020304" pitchFamily="18" charset="0"/>
                <a:ea typeface="Times New Roman" panose="02020603050405020304" pitchFamily="18" charset="0"/>
              </a:rPr>
              <a:t>DEPARTMENT OF COMPUTER SCIENCE &amp; ENGINEERING </a:t>
            </a:r>
          </a:p>
          <a:p>
            <a:pPr algn="ctr"/>
            <a:r>
              <a:rPr lang="en-US" sz="2400" kern="0" dirty="0">
                <a:latin typeface="Times New Roman" panose="02020603050405020304" pitchFamily="18" charset="0"/>
                <a:ea typeface="Times New Roman" panose="02020603050405020304" pitchFamily="18" charset="0"/>
              </a:rPr>
              <a:t>22UCS407-IDEA &amp; DESIGN SPRINT</a:t>
            </a:r>
            <a:endParaRPr lang="en-US" sz="2400" b="1" kern="0" dirty="0">
              <a:latin typeface="Times New Roman" panose="02020603050405020304" pitchFamily="18" charset="0"/>
              <a:ea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FARMERING COMMUNICATION PLATFORM WITH PLANT DISEASE PREDICTION AND ORGANIC SOLUTIONS</a:t>
            </a:r>
          </a:p>
        </p:txBody>
      </p:sp>
      <p:pic>
        <p:nvPicPr>
          <p:cNvPr id="2" name="image1.png">
            <a:extLst>
              <a:ext uri="{FF2B5EF4-FFF2-40B4-BE49-F238E27FC236}">
                <a16:creationId xmlns:a16="http://schemas.microsoft.com/office/drawing/2014/main" id="{DF1071A6-832B-EF95-F120-11BA056589AB}"/>
              </a:ext>
            </a:extLst>
          </p:cNvPr>
          <p:cNvPicPr/>
          <p:nvPr/>
        </p:nvPicPr>
        <p:blipFill>
          <a:blip r:embed="rId2"/>
          <a:srcRect/>
          <a:stretch>
            <a:fillRect/>
          </a:stretch>
        </p:blipFill>
        <p:spPr>
          <a:xfrm>
            <a:off x="614148" y="240024"/>
            <a:ext cx="1091821" cy="1077210"/>
          </a:xfrm>
          <a:prstGeom prst="rect">
            <a:avLst/>
          </a:prstGeom>
          <a:ln/>
        </p:spPr>
      </p:pic>
      <p:pic>
        <p:nvPicPr>
          <p:cNvPr id="10" name="Picture 9">
            <a:extLst>
              <a:ext uri="{FF2B5EF4-FFF2-40B4-BE49-F238E27FC236}">
                <a16:creationId xmlns:a16="http://schemas.microsoft.com/office/drawing/2014/main" id="{5F2B3E52-76EC-25D8-9D7A-BF636C30BCAD}"/>
              </a:ext>
            </a:extLst>
          </p:cNvPr>
          <p:cNvPicPr>
            <a:picLocks noChangeAspect="1"/>
          </p:cNvPicPr>
          <p:nvPr/>
        </p:nvPicPr>
        <p:blipFill>
          <a:blip r:embed="rId3"/>
          <a:stretch>
            <a:fillRect/>
          </a:stretch>
        </p:blipFill>
        <p:spPr>
          <a:xfrm>
            <a:off x="10611371" y="240023"/>
            <a:ext cx="1091820" cy="1077211"/>
          </a:xfrm>
          <a:prstGeom prst="rect">
            <a:avLst/>
          </a:prstGeom>
        </p:spPr>
      </p:pic>
    </p:spTree>
    <p:extLst>
      <p:ext uri="{BB962C8B-B14F-4D97-AF65-F5344CB8AC3E}">
        <p14:creationId xmlns:p14="http://schemas.microsoft.com/office/powerpoint/2010/main" val="370350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CBA42-20FE-D675-554D-8A1A56E27658}"/>
              </a:ext>
            </a:extLst>
          </p:cNvPr>
          <p:cNvSpPr>
            <a:spLocks noGrp="1"/>
          </p:cNvSpPr>
          <p:nvPr>
            <p:ph idx="1"/>
          </p:nvPr>
        </p:nvSpPr>
        <p:spPr>
          <a:xfrm>
            <a:off x="838200" y="1449977"/>
            <a:ext cx="10515600" cy="4726986"/>
          </a:xfrm>
        </p:spPr>
        <p:txBody>
          <a:bodyPr>
            <a:normAutofit/>
          </a:bodyPr>
          <a:lstStyle/>
          <a:p>
            <a:pPr marL="0" indent="0" algn="l">
              <a:buNone/>
            </a:pPr>
            <a:r>
              <a:rPr lang="en-US" sz="1600" b="0" i="0" dirty="0">
                <a:solidFill>
                  <a:srgbClr val="0D0D0D"/>
                </a:solidFill>
                <a:effectLst/>
                <a:highlight>
                  <a:srgbClr val="FFFFFF"/>
                </a:highlight>
                <a:latin typeface="ui-sans-serif"/>
              </a:rPr>
              <a:t> </a:t>
            </a:r>
            <a:r>
              <a:rPr lang="en-US" sz="2200" dirty="0">
                <a:latin typeface="Times New Roman" panose="02020603050405020304" pitchFamily="18" charset="0"/>
                <a:cs typeface="Times New Roman" panose="02020603050405020304" pitchFamily="18" charset="0"/>
              </a:rPr>
              <a:t>The proposed system is a website that integrates the following modules:</a:t>
            </a:r>
          </a:p>
          <a:p>
            <a:pPr marL="0" indent="0" algn="l">
              <a:buNone/>
            </a:pPr>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Disease Prediction Module</a:t>
            </a:r>
            <a:r>
              <a:rPr lang="en-US" sz="2200" dirty="0">
                <a:latin typeface="Times New Roman" panose="02020603050405020304" pitchFamily="18" charset="0"/>
                <a:cs typeface="Times New Roman" panose="02020603050405020304" pitchFamily="18" charset="0"/>
              </a:rPr>
              <a:t>: Utilizes machine learning algorithms to analyze plant images and predict diseases.</a:t>
            </a:r>
          </a:p>
          <a:p>
            <a:r>
              <a:rPr lang="en-US" sz="2200" b="1" dirty="0">
                <a:latin typeface="Times New Roman" panose="02020603050405020304" pitchFamily="18" charset="0"/>
                <a:cs typeface="Times New Roman" panose="02020603050405020304" pitchFamily="18" charset="0"/>
              </a:rPr>
              <a:t>Organic Input Recommendation Module</a:t>
            </a:r>
            <a:r>
              <a:rPr lang="en-US" sz="2200" dirty="0">
                <a:latin typeface="Times New Roman" panose="02020603050405020304" pitchFamily="18" charset="0"/>
                <a:cs typeface="Times New Roman" panose="02020603050405020304" pitchFamily="18" charset="0"/>
              </a:rPr>
              <a:t>: Suggests appropriate organic fertilizers and pesticides based on the diagnosed disease and plant type.</a:t>
            </a:r>
          </a:p>
          <a:p>
            <a:r>
              <a:rPr lang="en-US" sz="2200" b="1" dirty="0">
                <a:latin typeface="Times New Roman" panose="02020603050405020304" pitchFamily="18" charset="0"/>
                <a:cs typeface="Times New Roman" panose="02020603050405020304" pitchFamily="18" charset="0"/>
              </a:rPr>
              <a:t>Online Retail Store Module</a:t>
            </a:r>
            <a:r>
              <a:rPr lang="en-US" sz="2200" dirty="0">
                <a:latin typeface="Times New Roman" panose="02020603050405020304" pitchFamily="18" charset="0"/>
                <a:cs typeface="Times New Roman" panose="02020603050405020304" pitchFamily="18" charset="0"/>
              </a:rPr>
              <a:t>: Facilitates the buying and selling of organic fertilizers and pesticides within the app.</a:t>
            </a:r>
          </a:p>
          <a:p>
            <a:r>
              <a:rPr lang="en-US" sz="2200" b="1" dirty="0">
                <a:latin typeface="Times New Roman" panose="02020603050405020304" pitchFamily="18" charset="0"/>
                <a:cs typeface="Times New Roman" panose="02020603050405020304" pitchFamily="18" charset="0"/>
              </a:rPr>
              <a:t>Farmer Community Module</a:t>
            </a:r>
            <a:r>
              <a:rPr lang="en-US" sz="2200" dirty="0">
                <a:latin typeface="Times New Roman" panose="02020603050405020304" pitchFamily="18" charset="0"/>
                <a:cs typeface="Times New Roman" panose="02020603050405020304" pitchFamily="18" charset="0"/>
              </a:rPr>
              <a:t>: Provides a platform for farmers to interact with agricultural experts and fellow farmers to share knowledge and seek advice.</a:t>
            </a:r>
          </a:p>
          <a:p>
            <a:pPr marL="0" indent="0" algn="just">
              <a:lnSpc>
                <a:spcPct val="150000"/>
              </a:lnSpc>
              <a:buNone/>
            </a:pPr>
            <a:endParaRPr lang="en-US" sz="2400" dirty="0">
              <a:latin typeface="Cambria"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400" dirty="0">
              <a:latin typeface="Cambria"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9306A27-4D71-486F-D884-E2D3C285420A}"/>
              </a:ext>
            </a:extLst>
          </p:cNvPr>
          <p:cNvSpPr>
            <a:spLocks noGrp="1"/>
          </p:cNvSpPr>
          <p:nvPr>
            <p:ph type="sldNum" sz="quarter" idx="12"/>
          </p:nvPr>
        </p:nvSpPr>
        <p:spPr/>
        <p:txBody>
          <a:bodyPr/>
          <a:lstStyle/>
          <a:p>
            <a:fld id="{69547257-4285-492B-81DF-782057271B1C}" type="slidenum">
              <a:rPr lang="en-US" smtClean="0"/>
              <a:pPr/>
              <a:t>10</a:t>
            </a:fld>
            <a:endParaRPr lang="en-US"/>
          </a:p>
        </p:txBody>
      </p:sp>
      <p:sp>
        <p:nvSpPr>
          <p:cNvPr id="2" name="Rectangle 1">
            <a:extLst>
              <a:ext uri="{FF2B5EF4-FFF2-40B4-BE49-F238E27FC236}">
                <a16:creationId xmlns:a16="http://schemas.microsoft.com/office/drawing/2014/main" id="{743DAB03-AF16-9531-7C7E-9FDD4886CFCF}"/>
              </a:ext>
            </a:extLst>
          </p:cNvPr>
          <p:cNvSpPr/>
          <p:nvPr/>
        </p:nvSpPr>
        <p:spPr>
          <a:xfrm>
            <a:off x="838200" y="368022"/>
            <a:ext cx="10515600" cy="79400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Proposed System</a:t>
            </a:r>
            <a:endParaRPr lang="en-IN" sz="3600" dirty="0"/>
          </a:p>
        </p:txBody>
      </p:sp>
    </p:spTree>
    <p:extLst>
      <p:ext uri="{BB962C8B-B14F-4D97-AF65-F5344CB8AC3E}">
        <p14:creationId xmlns:p14="http://schemas.microsoft.com/office/powerpoint/2010/main" val="66990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6DE7173-1839-5470-986C-795E7987D7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662"/>
          <a:stretch/>
        </p:blipFill>
        <p:spPr>
          <a:xfrm>
            <a:off x="1820750" y="2052320"/>
            <a:ext cx="8834980" cy="4148455"/>
          </a:xfrm>
        </p:spPr>
      </p:pic>
      <p:sp>
        <p:nvSpPr>
          <p:cNvPr id="4" name="Date Placeholder 3">
            <a:extLst>
              <a:ext uri="{FF2B5EF4-FFF2-40B4-BE49-F238E27FC236}">
                <a16:creationId xmlns:a16="http://schemas.microsoft.com/office/drawing/2014/main" id="{35BAC450-10EA-6B02-7AE0-0102B7825DEC}"/>
              </a:ext>
            </a:extLst>
          </p:cNvPr>
          <p:cNvSpPr>
            <a:spLocks noGrp="1"/>
          </p:cNvSpPr>
          <p:nvPr>
            <p:ph type="dt" sz="half" idx="10"/>
          </p:nvPr>
        </p:nvSpPr>
        <p:spPr/>
        <p:txBody>
          <a:bodyPr/>
          <a:lstStyle/>
          <a:p>
            <a:fld id="{24D54185-CF86-4CA6-B7BE-D1D6321ABA59}" type="datetime8">
              <a:rPr lang="en-US" smtClean="0"/>
              <a:t>6/7/2024 10:41 PM</a:t>
            </a:fld>
            <a:endParaRPr lang="en-US"/>
          </a:p>
        </p:txBody>
      </p:sp>
      <p:sp>
        <p:nvSpPr>
          <p:cNvPr id="5" name="Footer Placeholder 4">
            <a:extLst>
              <a:ext uri="{FF2B5EF4-FFF2-40B4-BE49-F238E27FC236}">
                <a16:creationId xmlns:a16="http://schemas.microsoft.com/office/drawing/2014/main" id="{8F5CDF4B-0D7D-6FC6-1D6D-B1932C61D4EA}"/>
              </a:ext>
            </a:extLst>
          </p:cNvPr>
          <p:cNvSpPr>
            <a:spLocks noGrp="1"/>
          </p:cNvSpPr>
          <p:nvPr>
            <p:ph type="ftr" sz="quarter" idx="11"/>
          </p:nvPr>
        </p:nvSpPr>
        <p:spPr/>
        <p:txBody>
          <a:bodyPr/>
          <a:lstStyle/>
          <a:p>
            <a:r>
              <a:rPr lang="en-US"/>
              <a:t>Project Phase II  Viva voce</a:t>
            </a:r>
          </a:p>
        </p:txBody>
      </p:sp>
      <p:sp>
        <p:nvSpPr>
          <p:cNvPr id="6" name="Slide Number Placeholder 5">
            <a:extLst>
              <a:ext uri="{FF2B5EF4-FFF2-40B4-BE49-F238E27FC236}">
                <a16:creationId xmlns:a16="http://schemas.microsoft.com/office/drawing/2014/main" id="{AED4A3F3-D494-839C-BAC1-C52894925DEE}"/>
              </a:ext>
            </a:extLst>
          </p:cNvPr>
          <p:cNvSpPr>
            <a:spLocks noGrp="1"/>
          </p:cNvSpPr>
          <p:nvPr>
            <p:ph type="sldNum" sz="quarter" idx="12"/>
          </p:nvPr>
        </p:nvSpPr>
        <p:spPr/>
        <p:txBody>
          <a:bodyPr/>
          <a:lstStyle/>
          <a:p>
            <a:fld id="{69547257-4285-492B-81DF-782057271B1C}" type="slidenum">
              <a:rPr lang="en-US" smtClean="0"/>
              <a:pPr/>
              <a:t>11</a:t>
            </a:fld>
            <a:endParaRPr lang="en-US"/>
          </a:p>
        </p:txBody>
      </p:sp>
      <p:sp>
        <p:nvSpPr>
          <p:cNvPr id="9" name="Rectangle 8">
            <a:extLst>
              <a:ext uri="{FF2B5EF4-FFF2-40B4-BE49-F238E27FC236}">
                <a16:creationId xmlns:a16="http://schemas.microsoft.com/office/drawing/2014/main" id="{352DBAAF-1B6B-C918-C97D-7CB58CE53CA2}"/>
              </a:ext>
            </a:extLst>
          </p:cNvPr>
          <p:cNvSpPr/>
          <p:nvPr/>
        </p:nvSpPr>
        <p:spPr>
          <a:xfrm>
            <a:off x="7101840" y="2052320"/>
            <a:ext cx="904240" cy="182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99DE5A4-7CAC-AE3F-7446-B93E6A9C1BEE}"/>
              </a:ext>
            </a:extLst>
          </p:cNvPr>
          <p:cNvSpPr/>
          <p:nvPr/>
        </p:nvSpPr>
        <p:spPr>
          <a:xfrm>
            <a:off x="951362" y="223719"/>
            <a:ext cx="10289275" cy="71814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Architecture diagrams</a:t>
            </a:r>
            <a:endParaRPr lang="en-IN" sz="1600" dirty="0"/>
          </a:p>
        </p:txBody>
      </p:sp>
      <p:sp>
        <p:nvSpPr>
          <p:cNvPr id="11" name="Rectangle 10">
            <a:extLst>
              <a:ext uri="{FF2B5EF4-FFF2-40B4-BE49-F238E27FC236}">
                <a16:creationId xmlns:a16="http://schemas.microsoft.com/office/drawing/2014/main" id="{BE10B5E8-61D9-B877-B035-E56135E8F2F8}"/>
              </a:ext>
            </a:extLst>
          </p:cNvPr>
          <p:cNvSpPr/>
          <p:nvPr/>
        </p:nvSpPr>
        <p:spPr>
          <a:xfrm>
            <a:off x="971682" y="1097436"/>
            <a:ext cx="5012558" cy="718142"/>
          </a:xfrm>
          <a:prstGeom prst="rect">
            <a:avLst/>
          </a:prstGeom>
          <a:solidFill>
            <a:schemeClr val="accent6">
              <a:lumMod val="40000"/>
              <a:lumOff val="6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400" b="1" dirty="0">
                <a:solidFill>
                  <a:prstClr val="black"/>
                </a:solidFill>
                <a:latin typeface="Times New Roman" panose="02020603050405020304" pitchFamily="18" charset="0"/>
                <a:ea typeface="+mj-ea"/>
                <a:cs typeface="Times New Roman" panose="02020603050405020304" pitchFamily="18" charset="0"/>
              </a:rPr>
              <a:t>Module1: Plant Disease Prediction</a:t>
            </a:r>
            <a:endParaRPr lang="en-IN" sz="2400" dirty="0"/>
          </a:p>
        </p:txBody>
      </p:sp>
    </p:spTree>
    <p:extLst>
      <p:ext uri="{BB962C8B-B14F-4D97-AF65-F5344CB8AC3E}">
        <p14:creationId xmlns:p14="http://schemas.microsoft.com/office/powerpoint/2010/main" val="378618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9C9B38-6129-1A26-8CB2-0006CB41209C}"/>
              </a:ext>
            </a:extLst>
          </p:cNvPr>
          <p:cNvSpPr>
            <a:spLocks noGrp="1"/>
          </p:cNvSpPr>
          <p:nvPr>
            <p:ph type="dt" sz="half" idx="10"/>
          </p:nvPr>
        </p:nvSpPr>
        <p:spPr/>
        <p:txBody>
          <a:bodyPr/>
          <a:lstStyle/>
          <a:p>
            <a:fld id="{24D54185-CF86-4CA6-B7BE-D1D6321ABA59}" type="datetime8">
              <a:rPr lang="en-US" smtClean="0"/>
              <a:t>6/7/2024 10:43 PM</a:t>
            </a:fld>
            <a:endParaRPr lang="en-US"/>
          </a:p>
        </p:txBody>
      </p:sp>
      <p:sp>
        <p:nvSpPr>
          <p:cNvPr id="5" name="Footer Placeholder 4">
            <a:extLst>
              <a:ext uri="{FF2B5EF4-FFF2-40B4-BE49-F238E27FC236}">
                <a16:creationId xmlns:a16="http://schemas.microsoft.com/office/drawing/2014/main" id="{EE7F25A1-C38E-9BF0-1061-80F8EBB29449}"/>
              </a:ext>
            </a:extLst>
          </p:cNvPr>
          <p:cNvSpPr>
            <a:spLocks noGrp="1"/>
          </p:cNvSpPr>
          <p:nvPr>
            <p:ph type="ftr" sz="quarter" idx="11"/>
          </p:nvPr>
        </p:nvSpPr>
        <p:spPr/>
        <p:txBody>
          <a:bodyPr/>
          <a:lstStyle/>
          <a:p>
            <a:r>
              <a:rPr lang="en-US"/>
              <a:t>Project Phase II  Viva voce</a:t>
            </a:r>
          </a:p>
        </p:txBody>
      </p:sp>
      <p:sp>
        <p:nvSpPr>
          <p:cNvPr id="6" name="Slide Number Placeholder 5">
            <a:extLst>
              <a:ext uri="{FF2B5EF4-FFF2-40B4-BE49-F238E27FC236}">
                <a16:creationId xmlns:a16="http://schemas.microsoft.com/office/drawing/2014/main" id="{DCC6B7ED-2460-13C2-0F42-BCAA343DA21A}"/>
              </a:ext>
            </a:extLst>
          </p:cNvPr>
          <p:cNvSpPr>
            <a:spLocks noGrp="1"/>
          </p:cNvSpPr>
          <p:nvPr>
            <p:ph type="sldNum" sz="quarter" idx="12"/>
          </p:nvPr>
        </p:nvSpPr>
        <p:spPr/>
        <p:txBody>
          <a:bodyPr/>
          <a:lstStyle/>
          <a:p>
            <a:fld id="{69547257-4285-492B-81DF-782057271B1C}" type="slidenum">
              <a:rPr lang="en-US" smtClean="0"/>
              <a:pPr/>
              <a:t>12</a:t>
            </a:fld>
            <a:endParaRPr lang="en-US"/>
          </a:p>
        </p:txBody>
      </p:sp>
      <p:pic>
        <p:nvPicPr>
          <p:cNvPr id="12" name="Picture 11">
            <a:extLst>
              <a:ext uri="{FF2B5EF4-FFF2-40B4-BE49-F238E27FC236}">
                <a16:creationId xmlns:a16="http://schemas.microsoft.com/office/drawing/2014/main" id="{0B8DE86B-538F-6576-C56D-930CFDA14777}"/>
              </a:ext>
            </a:extLst>
          </p:cNvPr>
          <p:cNvPicPr>
            <a:picLocks noChangeAspect="1"/>
          </p:cNvPicPr>
          <p:nvPr/>
        </p:nvPicPr>
        <p:blipFill rotWithShape="1">
          <a:blip r:embed="rId2">
            <a:extLst>
              <a:ext uri="{28A0092B-C50C-407E-A947-70E740481C1C}">
                <a14:useLocalDpi xmlns:a14="http://schemas.microsoft.com/office/drawing/2010/main" val="0"/>
              </a:ext>
            </a:extLst>
          </a:blip>
          <a:srcRect l="35294" t="34664" r="34735" b="33568"/>
          <a:stretch/>
        </p:blipFill>
        <p:spPr>
          <a:xfrm>
            <a:off x="2580639" y="1807845"/>
            <a:ext cx="6834649" cy="4074795"/>
          </a:xfrm>
          <a:prstGeom prst="rect">
            <a:avLst/>
          </a:prstGeom>
        </p:spPr>
      </p:pic>
      <p:sp>
        <p:nvSpPr>
          <p:cNvPr id="14" name="Rectangle 13">
            <a:extLst>
              <a:ext uri="{FF2B5EF4-FFF2-40B4-BE49-F238E27FC236}">
                <a16:creationId xmlns:a16="http://schemas.microsoft.com/office/drawing/2014/main" id="{C8B7F9CC-01D0-C20F-FCFE-1D579AFDB1C5}"/>
              </a:ext>
            </a:extLst>
          </p:cNvPr>
          <p:cNvSpPr/>
          <p:nvPr/>
        </p:nvSpPr>
        <p:spPr>
          <a:xfrm>
            <a:off x="414721" y="707433"/>
            <a:ext cx="7245920" cy="718142"/>
          </a:xfrm>
          <a:prstGeom prst="rect">
            <a:avLst/>
          </a:prstGeom>
          <a:solidFill>
            <a:schemeClr val="accent6">
              <a:lumMod val="40000"/>
              <a:lumOff val="6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400" b="1" dirty="0">
                <a:solidFill>
                  <a:prstClr val="black"/>
                </a:solidFill>
                <a:latin typeface="Times New Roman" panose="02020603050405020304" pitchFamily="18" charset="0"/>
                <a:ea typeface="+mj-ea"/>
                <a:cs typeface="Times New Roman" panose="02020603050405020304" pitchFamily="18" charset="0"/>
              </a:rPr>
              <a:t>Module 2: Online retain store for organic fertilizers</a:t>
            </a:r>
            <a:endParaRPr lang="en-IN" sz="2400" dirty="0"/>
          </a:p>
        </p:txBody>
      </p:sp>
    </p:spTree>
    <p:extLst>
      <p:ext uri="{BB962C8B-B14F-4D97-AF65-F5344CB8AC3E}">
        <p14:creationId xmlns:p14="http://schemas.microsoft.com/office/powerpoint/2010/main" val="9103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5B3D1D-CF90-2288-3020-6DD3F5AAFD83}"/>
              </a:ext>
            </a:extLst>
          </p:cNvPr>
          <p:cNvSpPr>
            <a:spLocks noGrp="1"/>
          </p:cNvSpPr>
          <p:nvPr>
            <p:ph type="dt" sz="half" idx="10"/>
          </p:nvPr>
        </p:nvSpPr>
        <p:spPr/>
        <p:txBody>
          <a:bodyPr/>
          <a:lstStyle/>
          <a:p>
            <a:fld id="{24D54185-CF86-4CA6-B7BE-D1D6321ABA59}" type="datetime8">
              <a:rPr lang="en-US" smtClean="0"/>
              <a:t>6/7/2024 10:44 PM</a:t>
            </a:fld>
            <a:endParaRPr lang="en-US"/>
          </a:p>
        </p:txBody>
      </p:sp>
      <p:sp>
        <p:nvSpPr>
          <p:cNvPr id="5" name="Footer Placeholder 4">
            <a:extLst>
              <a:ext uri="{FF2B5EF4-FFF2-40B4-BE49-F238E27FC236}">
                <a16:creationId xmlns:a16="http://schemas.microsoft.com/office/drawing/2014/main" id="{B7EC9240-5595-B1C0-BF34-B8C99E49EE4B}"/>
              </a:ext>
            </a:extLst>
          </p:cNvPr>
          <p:cNvSpPr>
            <a:spLocks noGrp="1"/>
          </p:cNvSpPr>
          <p:nvPr>
            <p:ph type="ftr" sz="quarter" idx="11"/>
          </p:nvPr>
        </p:nvSpPr>
        <p:spPr/>
        <p:txBody>
          <a:bodyPr/>
          <a:lstStyle/>
          <a:p>
            <a:r>
              <a:rPr lang="en-US"/>
              <a:t>Project Phase II  Viva voce</a:t>
            </a:r>
          </a:p>
        </p:txBody>
      </p:sp>
      <p:sp>
        <p:nvSpPr>
          <p:cNvPr id="6" name="Slide Number Placeholder 5">
            <a:extLst>
              <a:ext uri="{FF2B5EF4-FFF2-40B4-BE49-F238E27FC236}">
                <a16:creationId xmlns:a16="http://schemas.microsoft.com/office/drawing/2014/main" id="{66A2D460-5911-AB77-77A0-2790A6EAB93B}"/>
              </a:ext>
            </a:extLst>
          </p:cNvPr>
          <p:cNvSpPr>
            <a:spLocks noGrp="1"/>
          </p:cNvSpPr>
          <p:nvPr>
            <p:ph type="sldNum" sz="quarter" idx="12"/>
          </p:nvPr>
        </p:nvSpPr>
        <p:spPr/>
        <p:txBody>
          <a:bodyPr/>
          <a:lstStyle/>
          <a:p>
            <a:fld id="{69547257-4285-492B-81DF-782057271B1C}" type="slidenum">
              <a:rPr lang="en-US" smtClean="0"/>
              <a:pPr/>
              <a:t>13</a:t>
            </a:fld>
            <a:endParaRPr lang="en-US"/>
          </a:p>
        </p:txBody>
      </p:sp>
      <p:pic>
        <p:nvPicPr>
          <p:cNvPr id="2052" name="Picture 4">
            <a:extLst>
              <a:ext uri="{FF2B5EF4-FFF2-40B4-BE49-F238E27FC236}">
                <a16:creationId xmlns:a16="http://schemas.microsoft.com/office/drawing/2014/main" id="{6AFEEAE3-DB70-ECE4-2AE7-E5B531A97B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334" t="53185" r="32167" b="13037"/>
          <a:stretch/>
        </p:blipFill>
        <p:spPr bwMode="auto">
          <a:xfrm>
            <a:off x="2018699" y="1955799"/>
            <a:ext cx="7735640" cy="41402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2344060-74A8-56E3-7CA2-D482ED158EC8}"/>
              </a:ext>
            </a:extLst>
          </p:cNvPr>
          <p:cNvSpPr/>
          <p:nvPr/>
        </p:nvSpPr>
        <p:spPr>
          <a:xfrm>
            <a:off x="455361" y="748411"/>
            <a:ext cx="4563679" cy="718142"/>
          </a:xfrm>
          <a:prstGeom prst="rect">
            <a:avLst/>
          </a:prstGeom>
          <a:solidFill>
            <a:schemeClr val="accent6">
              <a:lumMod val="40000"/>
              <a:lumOff val="6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400" b="1" dirty="0">
                <a:solidFill>
                  <a:prstClr val="black"/>
                </a:solidFill>
                <a:latin typeface="Times New Roman" panose="02020603050405020304" pitchFamily="18" charset="0"/>
                <a:ea typeface="+mj-ea"/>
                <a:cs typeface="Times New Roman" panose="02020603050405020304" pitchFamily="18" charset="0"/>
              </a:rPr>
              <a:t>Module 3: Farmers community</a:t>
            </a:r>
            <a:endParaRPr lang="en-IN" sz="2400" dirty="0"/>
          </a:p>
        </p:txBody>
      </p:sp>
    </p:spTree>
    <p:extLst>
      <p:ext uri="{BB962C8B-B14F-4D97-AF65-F5344CB8AC3E}">
        <p14:creationId xmlns:p14="http://schemas.microsoft.com/office/powerpoint/2010/main" val="1135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35CB7-17C9-0F61-297B-BC4DE9F6B789}"/>
              </a:ext>
            </a:extLst>
          </p:cNvPr>
          <p:cNvSpPr>
            <a:spLocks noGrp="1"/>
          </p:cNvSpPr>
          <p:nvPr>
            <p:ph type="dt" sz="half" idx="10"/>
          </p:nvPr>
        </p:nvSpPr>
        <p:spPr/>
        <p:txBody>
          <a:bodyPr/>
          <a:lstStyle/>
          <a:p>
            <a:fld id="{B871D6D8-9A64-4C96-99AA-110FB552090B}" type="datetime8">
              <a:rPr lang="en-US" smtClean="0"/>
              <a:t>6/7/2024 10:37 PM</a:t>
            </a:fld>
            <a:endParaRPr lang="en-US"/>
          </a:p>
        </p:txBody>
      </p:sp>
      <p:sp>
        <p:nvSpPr>
          <p:cNvPr id="3" name="Footer Placeholder 2">
            <a:extLst>
              <a:ext uri="{FF2B5EF4-FFF2-40B4-BE49-F238E27FC236}">
                <a16:creationId xmlns:a16="http://schemas.microsoft.com/office/drawing/2014/main" id="{F7927A1B-1E1E-BF03-30F4-4B7FB1780CFD}"/>
              </a:ext>
            </a:extLst>
          </p:cNvPr>
          <p:cNvSpPr>
            <a:spLocks noGrp="1"/>
          </p:cNvSpPr>
          <p:nvPr>
            <p:ph type="ftr" sz="quarter" idx="11"/>
          </p:nvPr>
        </p:nvSpPr>
        <p:spPr/>
        <p:txBody>
          <a:bodyPr/>
          <a:lstStyle/>
          <a:p>
            <a:r>
              <a:rPr lang="en-US"/>
              <a:t>Project Phase II  Viva voce</a:t>
            </a:r>
          </a:p>
        </p:txBody>
      </p:sp>
      <p:sp>
        <p:nvSpPr>
          <p:cNvPr id="4" name="Slide Number Placeholder 3">
            <a:extLst>
              <a:ext uri="{FF2B5EF4-FFF2-40B4-BE49-F238E27FC236}">
                <a16:creationId xmlns:a16="http://schemas.microsoft.com/office/drawing/2014/main" id="{D3E843BB-4B8B-9D1B-9429-E9C5A0DDCF0D}"/>
              </a:ext>
            </a:extLst>
          </p:cNvPr>
          <p:cNvSpPr>
            <a:spLocks noGrp="1"/>
          </p:cNvSpPr>
          <p:nvPr>
            <p:ph type="sldNum" sz="quarter" idx="12"/>
          </p:nvPr>
        </p:nvSpPr>
        <p:spPr/>
        <p:txBody>
          <a:bodyPr/>
          <a:lstStyle/>
          <a:p>
            <a:fld id="{69547257-4285-492B-81DF-782057271B1C}" type="slidenum">
              <a:rPr lang="en-US" smtClean="0"/>
              <a:pPr/>
              <a:t>14</a:t>
            </a:fld>
            <a:endParaRPr lang="en-US"/>
          </a:p>
        </p:txBody>
      </p:sp>
      <p:pic>
        <p:nvPicPr>
          <p:cNvPr id="8" name="Picture 7">
            <a:extLst>
              <a:ext uri="{FF2B5EF4-FFF2-40B4-BE49-F238E27FC236}">
                <a16:creationId xmlns:a16="http://schemas.microsoft.com/office/drawing/2014/main" id="{AEE7EEDA-234B-08F7-7799-25BCB00EB513}"/>
              </a:ext>
            </a:extLst>
          </p:cNvPr>
          <p:cNvPicPr>
            <a:picLocks noChangeAspect="1"/>
          </p:cNvPicPr>
          <p:nvPr/>
        </p:nvPicPr>
        <p:blipFill rotWithShape="1">
          <a:blip r:embed="rId2"/>
          <a:srcRect l="2084" t="10222" r="3500" b="5186"/>
          <a:stretch/>
        </p:blipFill>
        <p:spPr>
          <a:xfrm>
            <a:off x="1318260" y="1412240"/>
            <a:ext cx="9555480" cy="4815692"/>
          </a:xfrm>
          <a:prstGeom prst="rect">
            <a:avLst/>
          </a:prstGeom>
        </p:spPr>
      </p:pic>
      <p:pic>
        <p:nvPicPr>
          <p:cNvPr id="6" name="Picture 5">
            <a:extLst>
              <a:ext uri="{FF2B5EF4-FFF2-40B4-BE49-F238E27FC236}">
                <a16:creationId xmlns:a16="http://schemas.microsoft.com/office/drawing/2014/main" id="{BCDE6ABE-2C71-A4E3-D20E-FB6909E05B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730" t="43612" r="42509" b="45069"/>
          <a:stretch/>
        </p:blipFill>
        <p:spPr>
          <a:xfrm>
            <a:off x="1950721" y="1287484"/>
            <a:ext cx="1269999" cy="482458"/>
          </a:xfrm>
          <a:prstGeom prst="rect">
            <a:avLst/>
          </a:prstGeom>
        </p:spPr>
      </p:pic>
      <p:sp>
        <p:nvSpPr>
          <p:cNvPr id="11" name="Rectangle 10">
            <a:extLst>
              <a:ext uri="{FF2B5EF4-FFF2-40B4-BE49-F238E27FC236}">
                <a16:creationId xmlns:a16="http://schemas.microsoft.com/office/drawing/2014/main" id="{6FF9DD89-B0D2-0590-A403-325A6A3A62B2}"/>
              </a:ext>
            </a:extLst>
          </p:cNvPr>
          <p:cNvSpPr/>
          <p:nvPr/>
        </p:nvSpPr>
        <p:spPr>
          <a:xfrm>
            <a:off x="696037" y="232473"/>
            <a:ext cx="10657763" cy="79519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b="1" dirty="0">
                <a:solidFill>
                  <a:prstClr val="black"/>
                </a:solidFill>
                <a:latin typeface="Times New Roman" panose="02020603050405020304" pitchFamily="18" charset="0"/>
                <a:cs typeface="Times New Roman" panose="02020603050405020304" pitchFamily="18" charset="0"/>
              </a:rPr>
              <a:t>Implementation with Output</a:t>
            </a:r>
            <a:endParaRPr lang="en-IN" sz="3600" dirty="0"/>
          </a:p>
        </p:txBody>
      </p:sp>
    </p:spTree>
    <p:extLst>
      <p:ext uri="{BB962C8B-B14F-4D97-AF65-F5344CB8AC3E}">
        <p14:creationId xmlns:p14="http://schemas.microsoft.com/office/powerpoint/2010/main" val="310885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91" y="1188719"/>
            <a:ext cx="11378097" cy="5362205"/>
          </a:xfrm>
        </p:spPr>
        <p:txBody>
          <a:bodyPr>
            <a:normAutofit/>
          </a:bodyPr>
          <a:lstStyle/>
          <a:p>
            <a:pPr algn="l"/>
            <a:r>
              <a:rPr lang="en-US" sz="1800" dirty="0">
                <a:latin typeface="Times New Roman" panose="02020603050405020304" pitchFamily="18" charset="0"/>
                <a:cs typeface="Times New Roman" panose="02020603050405020304" pitchFamily="18" charset="0"/>
              </a:rPr>
              <a:t>Y. Kaya and E. </a:t>
            </a:r>
            <a:r>
              <a:rPr lang="en-US" sz="1800" dirty="0" err="1">
                <a:latin typeface="Times New Roman" panose="02020603050405020304" pitchFamily="18" charset="0"/>
                <a:cs typeface="Times New Roman" panose="02020603050405020304" pitchFamily="18" charset="0"/>
              </a:rPr>
              <a:t>Gürsoy</a:t>
            </a:r>
            <a:r>
              <a:rPr lang="en-US" sz="1800" dirty="0">
                <a:latin typeface="Times New Roman" panose="02020603050405020304" pitchFamily="18" charset="0"/>
                <a:cs typeface="Times New Roman" panose="02020603050405020304" pitchFamily="18" charset="0"/>
              </a:rPr>
              <a:t>, "A novel multi-head CNN design to identify plant diseases using the fusion of RGB images", Ecol. Inform., vol. 75, pp. 101998, Jul. 2023.</a:t>
            </a:r>
            <a:r>
              <a:rPr lang="en-IN" sz="1800" b="0" i="0" u="none" strike="noStrike" baseline="0" dirty="0">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A. Ahmad, D. Saraswat and A. El Gamal, "A survey on using deep learning techniques for plant disease diagnosis and recommendations for development of appropriate tools", Smart Agric. Technol., vol. 3, pp. 100083, Feb. 2023.C. </a:t>
            </a:r>
          </a:p>
          <a:p>
            <a:r>
              <a:rPr lang="en-IN" sz="1800" dirty="0">
                <a:latin typeface="Times New Roman" panose="02020603050405020304" pitchFamily="18" charset="0"/>
                <a:cs typeface="Times New Roman" panose="02020603050405020304" pitchFamily="18" charset="0"/>
              </a:rPr>
              <a:t>F. Khan, N. Zafar, M. N. Tahir, M. Aqib, H. </a:t>
            </a:r>
            <a:r>
              <a:rPr lang="en-IN" sz="1800" dirty="0" err="1">
                <a:latin typeface="Times New Roman" panose="02020603050405020304" pitchFamily="18" charset="0"/>
                <a:cs typeface="Times New Roman" panose="02020603050405020304" pitchFamily="18" charset="0"/>
              </a:rPr>
              <a:t>Waheed</a:t>
            </a:r>
            <a:r>
              <a:rPr lang="en-IN" sz="1800" dirty="0">
                <a:latin typeface="Times New Roman" panose="02020603050405020304" pitchFamily="18" charset="0"/>
                <a:cs typeface="Times New Roman" panose="02020603050405020304" pitchFamily="18" charset="0"/>
              </a:rPr>
              <a:t> and Z. Haroon, "A mobile-based system for maize plant leaf disease detection and classification using deep learning", Front. Plant Sci., vol. 14, pp. 1079366, May 2023</a:t>
            </a:r>
          </a:p>
          <a:p>
            <a:r>
              <a:rPr lang="en-IN" sz="1800" dirty="0" err="1">
                <a:latin typeface="Times New Roman" panose="02020603050405020304" pitchFamily="18" charset="0"/>
                <a:cs typeface="Times New Roman" panose="02020603050405020304" pitchFamily="18" charset="0"/>
              </a:rPr>
              <a:t>Apeksha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Thorat</a:t>
            </a:r>
            <a:r>
              <a:rPr lang="en-IN" sz="1800" dirty="0">
                <a:latin typeface="Times New Roman" panose="02020603050405020304" pitchFamily="18" charset="0"/>
                <a:cs typeface="Times New Roman" panose="02020603050405020304" pitchFamily="18" charset="0"/>
              </a:rPr>
              <a:t>, Sangeeta Kumari and Nandakishor D. </a:t>
            </a:r>
            <a:r>
              <a:rPr lang="en-IN" sz="1800" dirty="0" err="1">
                <a:latin typeface="Times New Roman" panose="02020603050405020304" pitchFamily="18" charset="0"/>
                <a:cs typeface="Times New Roman" panose="02020603050405020304" pitchFamily="18" charset="0"/>
              </a:rPr>
              <a:t>Valakunde</a:t>
            </a:r>
            <a:r>
              <a:rPr lang="en-IN" sz="1800" dirty="0">
                <a:latin typeface="Times New Roman" panose="02020603050405020304" pitchFamily="18" charset="0"/>
                <a:cs typeface="Times New Roman" panose="02020603050405020304" pitchFamily="18" charset="0"/>
              </a:rPr>
              <a:t>, "An IoT based smart solution for leaf disease detection", 2017 International Conference on Big Data IoT and Data Science (BID), pp. 193-198, 2020</a:t>
            </a:r>
          </a:p>
          <a:p>
            <a:r>
              <a:rPr lang="en-US" sz="1800" dirty="0">
                <a:latin typeface="Times New Roman" panose="02020603050405020304" pitchFamily="18" charset="0"/>
                <a:cs typeface="Times New Roman" panose="02020603050405020304" pitchFamily="18" charset="0"/>
              </a:rPr>
              <a:t>M. </a:t>
            </a:r>
            <a:r>
              <a:rPr lang="en-US" sz="1800" dirty="0" err="1">
                <a:latin typeface="Times New Roman" panose="02020603050405020304" pitchFamily="18" charset="0"/>
                <a:cs typeface="Times New Roman" panose="02020603050405020304" pitchFamily="18" charset="0"/>
              </a:rPr>
              <a:t>Wójcik</a:t>
            </a:r>
            <a:r>
              <a:rPr lang="en-US" sz="1800" dirty="0">
                <a:latin typeface="Times New Roman" panose="02020603050405020304" pitchFamily="18" charset="0"/>
                <a:cs typeface="Times New Roman" panose="02020603050405020304" pitchFamily="18" charset="0"/>
              </a:rPr>
              <a:t>, P. </a:t>
            </a:r>
            <a:r>
              <a:rPr lang="en-US" sz="1800" dirty="0" err="1">
                <a:latin typeface="Times New Roman" panose="02020603050405020304" pitchFamily="18" charset="0"/>
                <a:cs typeface="Times New Roman" panose="02020603050405020304" pitchFamily="18" charset="0"/>
              </a:rPr>
              <a:t>Jeziorska</a:t>
            </a:r>
            <a:r>
              <a:rPr lang="en-US" sz="1800" dirty="0">
                <a:latin typeface="Times New Roman" panose="02020603050405020304" pitchFamily="18" charset="0"/>
                <a:cs typeface="Times New Roman" panose="02020603050405020304" pitchFamily="18" charset="0"/>
              </a:rPr>
              <a:t>-Biel and K. </a:t>
            </a:r>
            <a:r>
              <a:rPr lang="en-US" sz="1800" dirty="0" err="1">
                <a:latin typeface="Times New Roman" panose="02020603050405020304" pitchFamily="18" charset="0"/>
                <a:cs typeface="Times New Roman" panose="02020603050405020304" pitchFamily="18" charset="0"/>
              </a:rPr>
              <a:t>Czapiewski</a:t>
            </a:r>
            <a:r>
              <a:rPr lang="en-US" sz="1800" dirty="0">
                <a:latin typeface="Times New Roman" panose="02020603050405020304" pitchFamily="18" charset="0"/>
                <a:cs typeface="Times New Roman" panose="02020603050405020304" pitchFamily="18" charset="0"/>
              </a:rPr>
              <a:t>, "Between words: A generational discussion about farming knowledge sources", Journal of Rural Studies, vol. 67, pp. 130-141, 2019.</a:t>
            </a:r>
          </a:p>
          <a:p>
            <a:r>
              <a:rPr lang="en-IN" sz="1800" dirty="0" err="1">
                <a:latin typeface="Times New Roman" panose="02020603050405020304" pitchFamily="18" charset="0"/>
                <a:cs typeface="Times New Roman" panose="02020603050405020304" pitchFamily="18" charset="0"/>
              </a:rPr>
              <a:t>Chittabarni</a:t>
            </a:r>
            <a:r>
              <a:rPr lang="en-IN" sz="1800" dirty="0">
                <a:latin typeface="Times New Roman" panose="02020603050405020304" pitchFamily="18" charset="0"/>
                <a:cs typeface="Times New Roman" panose="02020603050405020304" pitchFamily="18" charset="0"/>
              </a:rPr>
              <a:t> Sarkar, Deepak Gupta, Umesh Gupta and </a:t>
            </a:r>
            <a:r>
              <a:rPr lang="en-IN" sz="1800" dirty="0" err="1">
                <a:latin typeface="Times New Roman" panose="02020603050405020304" pitchFamily="18" charset="0"/>
                <a:cs typeface="Times New Roman" panose="02020603050405020304" pitchFamily="18" charset="0"/>
              </a:rPr>
              <a:t>Barenya</a:t>
            </a:r>
            <a:r>
              <a:rPr lang="en-IN" sz="1800" dirty="0">
                <a:latin typeface="Times New Roman" panose="02020603050405020304" pitchFamily="18" charset="0"/>
                <a:cs typeface="Times New Roman" panose="02020603050405020304" pitchFamily="18" charset="0"/>
              </a:rPr>
              <a:t> Bikash Hazarika, "Leaf disease detection using machine learning and deep learning: Review and challenges", Elsevier, vol. 145, 2023.</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Sunil S. </a:t>
            </a:r>
            <a:r>
              <a:rPr lang="en-IN" sz="1800" dirty="0" err="1">
                <a:latin typeface="Times New Roman" panose="02020603050405020304" pitchFamily="18" charset="0"/>
                <a:cs typeface="Times New Roman" panose="02020603050405020304" pitchFamily="18" charset="0"/>
              </a:rPr>
              <a:t>Harakannanavar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Jayashri</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Rudagi</a:t>
            </a:r>
            <a:r>
              <a:rPr lang="en-IN" sz="1800" dirty="0">
                <a:latin typeface="Times New Roman" panose="02020603050405020304" pitchFamily="18" charset="0"/>
                <a:cs typeface="Times New Roman" panose="02020603050405020304" pitchFamily="18" charset="0"/>
              </a:rPr>
              <a:t>, Veena I. </a:t>
            </a:r>
            <a:r>
              <a:rPr lang="en-IN" sz="1800" dirty="0" err="1">
                <a:latin typeface="Times New Roman" panose="02020603050405020304" pitchFamily="18" charset="0"/>
                <a:cs typeface="Times New Roman" panose="02020603050405020304" pitchFamily="18" charset="0"/>
              </a:rPr>
              <a:t>Puranikmath</a:t>
            </a:r>
            <a:r>
              <a:rPr lang="en-IN" sz="1800" dirty="0">
                <a:latin typeface="Times New Roman" panose="02020603050405020304" pitchFamily="18" charset="0"/>
                <a:cs typeface="Times New Roman" panose="02020603050405020304" pitchFamily="18" charset="0"/>
              </a:rPr>
              <a:t>, Ayesha </a:t>
            </a:r>
            <a:r>
              <a:rPr lang="en-IN" sz="1800" dirty="0" err="1">
                <a:latin typeface="Times New Roman" panose="02020603050405020304" pitchFamily="18" charset="0"/>
                <a:cs typeface="Times New Roman" panose="02020603050405020304" pitchFamily="18" charset="0"/>
              </a:rPr>
              <a:t>Siddiqua</a:t>
            </a:r>
            <a:r>
              <a:rPr lang="en-IN" sz="1800" dirty="0">
                <a:latin typeface="Times New Roman" panose="02020603050405020304" pitchFamily="18" charset="0"/>
                <a:cs typeface="Times New Roman" panose="02020603050405020304" pitchFamily="18" charset="0"/>
              </a:rPr>
              <a:t> and R </a:t>
            </a:r>
            <a:r>
              <a:rPr lang="en-IN" sz="1800" dirty="0" err="1">
                <a:latin typeface="Times New Roman" panose="02020603050405020304" pitchFamily="18" charset="0"/>
                <a:cs typeface="Times New Roman" panose="02020603050405020304" pitchFamily="18" charset="0"/>
              </a:rPr>
              <a:t>Pramodhini</a:t>
            </a:r>
            <a:r>
              <a:rPr lang="en-IN" sz="1800" dirty="0">
                <a:latin typeface="Times New Roman" panose="02020603050405020304" pitchFamily="18" charset="0"/>
                <a:cs typeface="Times New Roman" panose="02020603050405020304" pitchFamily="18" charset="0"/>
              </a:rPr>
              <a:t>, "Plant leaf disease detection using computer vision and machine learning algorithms", ICIEA, vol. 3, no. 1, 2022.</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Midhun</a:t>
            </a:r>
            <a:r>
              <a:rPr lang="en-US" sz="1800" dirty="0">
                <a:latin typeface="Times New Roman" panose="02020603050405020304" pitchFamily="18" charset="0"/>
                <a:cs typeface="Times New Roman" panose="02020603050405020304" pitchFamily="18" charset="0"/>
              </a:rPr>
              <a:t> P. Mathew and Therese Yamuna Mahesh, Leaf-based disease detection in bell pepper plant using YOLO v5, Springer, 2021.</a:t>
            </a:r>
            <a:endParaRPr lang="en-IN"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547257-4285-492B-81DF-782057271B1C}" type="slidenum">
              <a:rPr lang="en-US" smtClean="0"/>
              <a:pPr/>
              <a:t>15</a:t>
            </a:fld>
            <a:endParaRPr lang="en-US"/>
          </a:p>
        </p:txBody>
      </p:sp>
      <p:sp>
        <p:nvSpPr>
          <p:cNvPr id="2" name="Rectangle 1">
            <a:extLst>
              <a:ext uri="{FF2B5EF4-FFF2-40B4-BE49-F238E27FC236}">
                <a16:creationId xmlns:a16="http://schemas.microsoft.com/office/drawing/2014/main" id="{24E4803E-E15F-065E-9572-2DBF1806EB7E}"/>
              </a:ext>
            </a:extLst>
          </p:cNvPr>
          <p:cNvSpPr/>
          <p:nvPr/>
        </p:nvSpPr>
        <p:spPr>
          <a:xfrm>
            <a:off x="518615" y="174982"/>
            <a:ext cx="10835185" cy="80765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References</a:t>
            </a:r>
            <a:endParaRPr lang="en-IN" dirty="0"/>
          </a:p>
        </p:txBody>
      </p:sp>
    </p:spTree>
    <p:extLst>
      <p:ext uri="{BB962C8B-B14F-4D97-AF65-F5344CB8AC3E}">
        <p14:creationId xmlns:p14="http://schemas.microsoft.com/office/powerpoint/2010/main" val="37189383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547257-4285-492B-81DF-782057271B1C}" type="slidenum">
              <a:rPr lang="en-US" smtClean="0"/>
              <a:pPr/>
              <a:t>16</a:t>
            </a:fld>
            <a:endParaRPr lang="en-US"/>
          </a:p>
        </p:txBody>
      </p:sp>
      <p:sp>
        <p:nvSpPr>
          <p:cNvPr id="5" name="Rectangle 4"/>
          <p:cNvSpPr/>
          <p:nvPr/>
        </p:nvSpPr>
        <p:spPr>
          <a:xfrm>
            <a:off x="2310715" y="2557849"/>
            <a:ext cx="6932141" cy="1015663"/>
          </a:xfrm>
          <a:prstGeom prst="rect">
            <a:avLst/>
          </a:prstGeom>
        </p:spPr>
        <p:txBody>
          <a:bodyPr wrap="square">
            <a:spAutoFit/>
          </a:bodyPr>
          <a:lstStyle/>
          <a:p>
            <a:pPr algn="ctr"/>
            <a:r>
              <a:rPr lang="en-US" sz="6000" dirty="0">
                <a:latin typeface="Copperplate Gothic Bold" panose="020E0705020206020404" pitchFamily="34" charset="0"/>
                <a:cs typeface="Times New Roman" panose="02020603050405020304" pitchFamily="18" charset="0"/>
              </a:rPr>
              <a:t>THANK YOU!!!</a:t>
            </a:r>
          </a:p>
        </p:txBody>
      </p:sp>
    </p:spTree>
    <p:extLst>
      <p:ext uri="{BB962C8B-B14F-4D97-AF65-F5344CB8AC3E}">
        <p14:creationId xmlns:p14="http://schemas.microsoft.com/office/powerpoint/2010/main" val="36321603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542" y="1160060"/>
            <a:ext cx="10515600" cy="5196289"/>
          </a:xfrm>
        </p:spPr>
        <p:txBody>
          <a:bodyPr>
            <a:noAutofit/>
          </a:bodyPr>
          <a:lstStyle/>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Area of the project work</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Problem Identified</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Objective</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Abstract</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Literature Survey</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Existing System</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Proposed System</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Architecture Diagram(With Modules)</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Implementation with Output</a:t>
            </a:r>
          </a:p>
          <a:p>
            <a:pPr marL="714375" indent="-534988">
              <a:buFont typeface="Wingdings" pitchFamily="2" charset="2"/>
              <a:buChar char="v"/>
            </a:pPr>
            <a:r>
              <a:rPr lang="en-US" sz="2400" dirty="0">
                <a:latin typeface="Times New Roman" panose="02020603050405020304" pitchFamily="18" charset="0"/>
                <a:cs typeface="Times New Roman" panose="02020603050405020304" pitchFamily="18" charset="0"/>
              </a:rPr>
              <a:t>References(Min10 Journals/Conferences/Book Chapters )</a:t>
            </a:r>
          </a:p>
        </p:txBody>
      </p:sp>
      <p:sp>
        <p:nvSpPr>
          <p:cNvPr id="6" name="Slide Number Placeholder 5"/>
          <p:cNvSpPr>
            <a:spLocks noGrp="1"/>
          </p:cNvSpPr>
          <p:nvPr>
            <p:ph type="sldNum" sz="quarter" idx="12"/>
          </p:nvPr>
        </p:nvSpPr>
        <p:spPr/>
        <p:txBody>
          <a:bodyPr/>
          <a:lstStyle/>
          <a:p>
            <a:fld id="{69547257-4285-492B-81DF-782057271B1C}" type="slidenum">
              <a:rPr lang="en-US" smtClean="0"/>
              <a:pPr/>
              <a:t>2</a:t>
            </a:fld>
            <a:endParaRPr lang="en-US"/>
          </a:p>
        </p:txBody>
      </p:sp>
      <p:sp>
        <p:nvSpPr>
          <p:cNvPr id="2" name="Rectangle 1">
            <a:extLst>
              <a:ext uri="{FF2B5EF4-FFF2-40B4-BE49-F238E27FC236}">
                <a16:creationId xmlns:a16="http://schemas.microsoft.com/office/drawing/2014/main" id="{993F3E12-61E9-0158-6620-4BBAF3AC5CBF}"/>
              </a:ext>
            </a:extLst>
          </p:cNvPr>
          <p:cNvSpPr/>
          <p:nvPr/>
        </p:nvSpPr>
        <p:spPr>
          <a:xfrm>
            <a:off x="838200" y="233254"/>
            <a:ext cx="10218762" cy="73981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914400">
              <a:lnSpc>
                <a:spcPct val="90000"/>
              </a:lnSpc>
              <a:spcBef>
                <a:spcPts val="1000"/>
              </a:spcBef>
              <a:defRPr/>
            </a:pPr>
            <a:r>
              <a:rPr lang="en-US" sz="4400" b="1" dirty="0">
                <a:solidFill>
                  <a:prstClr val="black"/>
                </a:solidFill>
                <a:latin typeface="Times New Roman" panose="02020603050405020304" pitchFamily="18" charset="0"/>
                <a:ea typeface="+mj-ea"/>
                <a:cs typeface="Times New Roman" panose="02020603050405020304" pitchFamily="18" charset="0"/>
              </a:rPr>
              <a:t>C</a:t>
            </a:r>
            <a:r>
              <a:rPr kumimoji="0" lang="en-US" sz="44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ontents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95794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5F80C-DEEA-1A51-EEE8-5C35AC5F0174}"/>
              </a:ext>
            </a:extLst>
          </p:cNvPr>
          <p:cNvSpPr>
            <a:spLocks noGrp="1"/>
          </p:cNvSpPr>
          <p:nvPr>
            <p:ph idx="1"/>
          </p:nvPr>
        </p:nvSpPr>
        <p:spPr>
          <a:xfrm>
            <a:off x="399472" y="1361684"/>
            <a:ext cx="11596255" cy="4994666"/>
          </a:xfrm>
        </p:spPr>
        <p:txBody>
          <a:bodyPr>
            <a:normAutofit/>
          </a:bodyPr>
          <a:lstStyle/>
          <a:p>
            <a:pPr algn="just">
              <a:lnSpc>
                <a:spcPct val="200000"/>
              </a:lnSpc>
            </a:pPr>
            <a:r>
              <a:rPr lang="en-US" sz="2400" dirty="0">
                <a:latin typeface="Times New Roman" panose="02020603050405020304" pitchFamily="18" charset="0"/>
                <a:cs typeface="Times New Roman" panose="02020603050405020304" pitchFamily="18" charset="0"/>
              </a:rPr>
              <a:t>Plant Disease Identification. </a:t>
            </a:r>
          </a:p>
          <a:p>
            <a:pPr algn="just">
              <a:lnSpc>
                <a:spcPct val="200000"/>
              </a:lnSpc>
            </a:pPr>
            <a:r>
              <a:rPr lang="en-US" sz="2400" dirty="0">
                <a:latin typeface="Times New Roman" panose="02020603050405020304" pitchFamily="18" charset="0"/>
                <a:cs typeface="Times New Roman" panose="02020603050405020304" pitchFamily="18" charset="0"/>
              </a:rPr>
              <a:t>Community-Based Communication.</a:t>
            </a:r>
          </a:p>
          <a:p>
            <a:pPr algn="just">
              <a:lnSpc>
                <a:spcPct val="200000"/>
              </a:lnSpc>
            </a:pPr>
            <a:r>
              <a:rPr lang="en-US" sz="2400" dirty="0">
                <a:latin typeface="Times New Roman" panose="02020603050405020304" pitchFamily="18" charset="0"/>
                <a:cs typeface="Times New Roman" panose="02020603050405020304" pitchFamily="18" charset="0"/>
              </a:rPr>
              <a:t>Cost-Effective Organic Fertilizer Sales.</a:t>
            </a:r>
          </a:p>
          <a:p>
            <a:pPr algn="just">
              <a:lnSpc>
                <a:spcPct val="200000"/>
              </a:lnSpc>
            </a:pPr>
            <a:r>
              <a:rPr lang="en-US" sz="2400" dirty="0">
                <a:latin typeface="Times New Roman" panose="02020603050405020304" pitchFamily="18" charset="0"/>
                <a:cs typeface="Times New Roman" panose="02020603050405020304" pitchFamily="18" charset="0"/>
              </a:rPr>
              <a:t>Sustainable Agriculture Promotion.</a:t>
            </a:r>
          </a:p>
          <a:p>
            <a:pPr algn="just">
              <a:lnSpc>
                <a:spcPct val="200000"/>
              </a:lnSpc>
            </a:pPr>
            <a:r>
              <a:rPr lang="en-US" sz="2400" dirty="0">
                <a:latin typeface="Times New Roman" panose="02020603050405020304" pitchFamily="18" charset="0"/>
                <a:cs typeface="Times New Roman" panose="02020603050405020304" pitchFamily="18" charset="0"/>
              </a:rPr>
              <a:t>Empowering Farmers with Technology.</a:t>
            </a:r>
          </a:p>
        </p:txBody>
      </p:sp>
      <p:sp>
        <p:nvSpPr>
          <p:cNvPr id="6" name="Slide Number Placeholder 5">
            <a:extLst>
              <a:ext uri="{FF2B5EF4-FFF2-40B4-BE49-F238E27FC236}">
                <a16:creationId xmlns:a16="http://schemas.microsoft.com/office/drawing/2014/main" id="{85E9C1DB-4C53-2CD8-3291-A17BC3BFACAE}"/>
              </a:ext>
            </a:extLst>
          </p:cNvPr>
          <p:cNvSpPr>
            <a:spLocks noGrp="1"/>
          </p:cNvSpPr>
          <p:nvPr>
            <p:ph type="sldNum" sz="quarter" idx="12"/>
          </p:nvPr>
        </p:nvSpPr>
        <p:spPr/>
        <p:txBody>
          <a:bodyPr/>
          <a:lstStyle/>
          <a:p>
            <a:fld id="{69547257-4285-492B-81DF-782057271B1C}" type="slidenum">
              <a:rPr lang="en-US" smtClean="0"/>
              <a:pPr/>
              <a:t>3</a:t>
            </a:fld>
            <a:endParaRPr lang="en-US"/>
          </a:p>
        </p:txBody>
      </p:sp>
      <p:sp>
        <p:nvSpPr>
          <p:cNvPr id="7" name="Rectangle 6">
            <a:extLst>
              <a:ext uri="{FF2B5EF4-FFF2-40B4-BE49-F238E27FC236}">
                <a16:creationId xmlns:a16="http://schemas.microsoft.com/office/drawing/2014/main" id="{B62044E4-7CC0-C87F-2B17-8797296F65F4}"/>
              </a:ext>
            </a:extLst>
          </p:cNvPr>
          <p:cNvSpPr/>
          <p:nvPr/>
        </p:nvSpPr>
        <p:spPr>
          <a:xfrm>
            <a:off x="514066" y="324177"/>
            <a:ext cx="11163867" cy="9708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914400">
              <a:lnSpc>
                <a:spcPct val="90000"/>
              </a:lnSpc>
              <a:spcBef>
                <a:spcPts val="1000"/>
              </a:spcBef>
              <a:defRPr/>
            </a:pPr>
            <a:r>
              <a:rPr lang="en-US" sz="4000" b="1" dirty="0">
                <a:solidFill>
                  <a:schemeClr val="tx1"/>
                </a:solidFill>
                <a:latin typeface="Cambria" pitchFamily="18" charset="0"/>
                <a:cs typeface="Times New Roman" panose="02020603050405020304" pitchFamily="18" charset="0"/>
              </a:rPr>
              <a:t>Area of the project work</a:t>
            </a:r>
          </a:p>
        </p:txBody>
      </p:sp>
    </p:spTree>
    <p:extLst>
      <p:ext uri="{BB962C8B-B14F-4D97-AF65-F5344CB8AC3E}">
        <p14:creationId xmlns:p14="http://schemas.microsoft.com/office/powerpoint/2010/main" val="7568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5F80C-DEEA-1A51-EEE8-5C35AC5F0174}"/>
              </a:ext>
            </a:extLst>
          </p:cNvPr>
          <p:cNvSpPr>
            <a:spLocks noGrp="1"/>
          </p:cNvSpPr>
          <p:nvPr>
            <p:ph idx="1"/>
          </p:nvPr>
        </p:nvSpPr>
        <p:spPr>
          <a:xfrm>
            <a:off x="514066" y="1361684"/>
            <a:ext cx="11163868" cy="499466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Farmers often lack access to reliable resources for identifying plant diseases, leading to misdiagnosis and ineffective treatment.</a:t>
            </a:r>
          </a:p>
          <a:p>
            <a:pPr algn="just">
              <a:lnSpc>
                <a:spcPct val="150000"/>
              </a:lnSpc>
            </a:pPr>
            <a:r>
              <a:rPr lang="en-US" sz="2400" dirty="0">
                <a:latin typeface="Times New Roman" panose="02020603050405020304" pitchFamily="18" charset="0"/>
                <a:cs typeface="Times New Roman" panose="02020603050405020304" pitchFamily="18" charset="0"/>
              </a:rPr>
              <a:t>Absence of effective communication channels among farmers inhibits knowledge-sharing and collaboration in disease management.</a:t>
            </a:r>
          </a:p>
          <a:p>
            <a:pPr algn="just">
              <a:lnSpc>
                <a:spcPct val="150000"/>
              </a:lnSpc>
            </a:pPr>
            <a:r>
              <a:rPr lang="en-US" sz="2400" dirty="0">
                <a:latin typeface="Times New Roman" panose="02020603050405020304" pitchFamily="18" charset="0"/>
                <a:cs typeface="Times New Roman" panose="02020603050405020304" pitchFamily="18" charset="0"/>
              </a:rPr>
              <a:t>Overuse of synthetic chemicals in agriculture poses risks to environmental and human health, necessitating a shift towards organic alternatives.</a:t>
            </a:r>
          </a:p>
          <a:p>
            <a:pPr algn="just">
              <a:lnSpc>
                <a:spcPct val="150000"/>
              </a:lnSpc>
            </a:pPr>
            <a:r>
              <a:rPr lang="en-US" sz="2400" dirty="0">
                <a:latin typeface="Times New Roman" panose="02020603050405020304" pitchFamily="18" charset="0"/>
                <a:cs typeface="Times New Roman" panose="02020603050405020304" pitchFamily="18" charset="0"/>
              </a:rPr>
              <a:t>Many barriers hinder the adoption of sustainable agriculture practices, including organic disease management.</a:t>
            </a:r>
          </a:p>
        </p:txBody>
      </p:sp>
      <p:sp>
        <p:nvSpPr>
          <p:cNvPr id="6" name="Slide Number Placeholder 5">
            <a:extLst>
              <a:ext uri="{FF2B5EF4-FFF2-40B4-BE49-F238E27FC236}">
                <a16:creationId xmlns:a16="http://schemas.microsoft.com/office/drawing/2014/main" id="{85E9C1DB-4C53-2CD8-3291-A17BC3BFACAE}"/>
              </a:ext>
            </a:extLst>
          </p:cNvPr>
          <p:cNvSpPr>
            <a:spLocks noGrp="1"/>
          </p:cNvSpPr>
          <p:nvPr>
            <p:ph type="sldNum" sz="quarter" idx="12"/>
          </p:nvPr>
        </p:nvSpPr>
        <p:spPr/>
        <p:txBody>
          <a:bodyPr/>
          <a:lstStyle/>
          <a:p>
            <a:fld id="{69547257-4285-492B-81DF-782057271B1C}" type="slidenum">
              <a:rPr lang="en-US" smtClean="0"/>
              <a:pPr/>
              <a:t>4</a:t>
            </a:fld>
            <a:endParaRPr lang="en-US"/>
          </a:p>
        </p:txBody>
      </p:sp>
      <p:sp>
        <p:nvSpPr>
          <p:cNvPr id="7" name="Rectangle 6">
            <a:extLst>
              <a:ext uri="{FF2B5EF4-FFF2-40B4-BE49-F238E27FC236}">
                <a16:creationId xmlns:a16="http://schemas.microsoft.com/office/drawing/2014/main" id="{B62044E4-7CC0-C87F-2B17-8797296F65F4}"/>
              </a:ext>
            </a:extLst>
          </p:cNvPr>
          <p:cNvSpPr/>
          <p:nvPr/>
        </p:nvSpPr>
        <p:spPr>
          <a:xfrm>
            <a:off x="514067" y="390852"/>
            <a:ext cx="11163867" cy="9708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914400">
              <a:lnSpc>
                <a:spcPct val="90000"/>
              </a:lnSpc>
              <a:spcBef>
                <a:spcPts val="1000"/>
              </a:spcBef>
              <a:defRPr/>
            </a:pPr>
            <a:r>
              <a:rPr lang="en-US" sz="4000" b="1" dirty="0">
                <a:solidFill>
                  <a:schemeClr val="tx1"/>
                </a:solidFill>
                <a:latin typeface="Cambria" pitchFamily="18" charset="0"/>
                <a:cs typeface="Times New Roman" panose="02020603050405020304" pitchFamily="18" charset="0"/>
              </a:rPr>
              <a:t>Problem identified</a:t>
            </a:r>
          </a:p>
        </p:txBody>
      </p:sp>
    </p:spTree>
    <p:extLst>
      <p:ext uri="{BB962C8B-B14F-4D97-AF65-F5344CB8AC3E}">
        <p14:creationId xmlns:p14="http://schemas.microsoft.com/office/powerpoint/2010/main" val="107715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433" y="1431289"/>
            <a:ext cx="10547602" cy="4243121"/>
          </a:xfrm>
          <a:effectLst>
            <a:glow rad="228600">
              <a:schemeClr val="accent6">
                <a:satMod val="175000"/>
                <a:alpha val="40000"/>
              </a:schemeClr>
            </a:glow>
          </a:effectLst>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 To create an innovative mobile application that employs image recognition technology to accurately identify plant diseases.</a:t>
            </a:r>
          </a:p>
          <a:p>
            <a:pPr algn="just">
              <a:lnSpc>
                <a:spcPct val="150000"/>
              </a:lnSpc>
            </a:pPr>
            <a:r>
              <a:rPr lang="en-US" sz="2400" dirty="0">
                <a:latin typeface="Times New Roman" panose="02020603050405020304" pitchFamily="18" charset="0"/>
                <a:cs typeface="Times New Roman" panose="02020603050405020304" pitchFamily="18" charset="0"/>
              </a:rPr>
              <a:t> This app provides a platform for farmer-to-farmer communication to share and exchange organic solutions for plant diseases</a:t>
            </a:r>
          </a:p>
          <a:p>
            <a:pPr algn="just">
              <a:lnSpc>
                <a:spcPct val="150000"/>
              </a:lnSpc>
            </a:pPr>
            <a:r>
              <a:rPr lang="en-US" sz="2400" dirty="0">
                <a:latin typeface="Times New Roman" panose="02020603050405020304" pitchFamily="18" charset="0"/>
                <a:cs typeface="Times New Roman" panose="02020603050405020304" pitchFamily="18" charset="0"/>
              </a:rPr>
              <a:t>To offer a range of cost-effective organic fertilizers through the app, tailored to specific plant diseases and crop needs.</a:t>
            </a:r>
          </a:p>
          <a:p>
            <a:pPr algn="just">
              <a:lnSpc>
                <a:spcPct val="150000"/>
              </a:lnSpc>
            </a:pPr>
            <a:r>
              <a:rPr lang="en-US" sz="2400" dirty="0">
                <a:latin typeface="Times New Roman" panose="02020603050405020304" pitchFamily="18" charset="0"/>
                <a:cs typeface="Times New Roman" panose="02020603050405020304" pitchFamily="18" charset="0"/>
              </a:rPr>
              <a:t>To contribute to the advancement of sustainable agriculture by promoting organic principles in disease management and fertilization</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200000"/>
              </a:lnSpc>
            </a:pPr>
            <a:endParaRPr lang="en-US" sz="3200" dirty="0">
              <a:latin typeface="Cambria"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547257-4285-492B-81DF-782057271B1C}" type="slidenum">
              <a:rPr lang="en-US" smtClean="0"/>
              <a:pPr/>
              <a:t>5</a:t>
            </a:fld>
            <a:endParaRPr lang="en-US"/>
          </a:p>
        </p:txBody>
      </p:sp>
      <p:sp>
        <p:nvSpPr>
          <p:cNvPr id="2" name="Rectangle 1">
            <a:extLst>
              <a:ext uri="{FF2B5EF4-FFF2-40B4-BE49-F238E27FC236}">
                <a16:creationId xmlns:a16="http://schemas.microsoft.com/office/drawing/2014/main" id="{00C6B2F6-C159-9F59-DDF8-45EC6EBB7218}"/>
              </a:ext>
            </a:extLst>
          </p:cNvPr>
          <p:cNvSpPr/>
          <p:nvPr/>
        </p:nvSpPr>
        <p:spPr>
          <a:xfrm>
            <a:off x="541362" y="233254"/>
            <a:ext cx="11127474" cy="95033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R="0" lvl="0" algn="ctr" defTabSz="914400" rtl="0" eaLnBrk="1" fontAlgn="auto" latinLnBrk="0" hangingPunct="1">
              <a:lnSpc>
                <a:spcPct val="90000"/>
              </a:lnSpc>
              <a:spcBef>
                <a:spcPts val="1000"/>
              </a:spcBef>
              <a:spcAft>
                <a:spcPts val="0"/>
              </a:spcAft>
              <a:buClrTx/>
              <a:buSzTx/>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Objective</a:t>
            </a:r>
            <a:endPar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1460660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1264052"/>
            <a:ext cx="11526982" cy="5226900"/>
          </a:xfrm>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Disease Detection Module</a:t>
            </a:r>
            <a:r>
              <a:rPr lang="en-US" sz="2400" dirty="0">
                <a:latin typeface="Times New Roman" panose="02020603050405020304" pitchFamily="18" charset="0"/>
                <a:cs typeface="Times New Roman" panose="02020603050405020304" pitchFamily="18" charset="0"/>
              </a:rPr>
              <a:t>: The module allows farmers to upload photos of affected plant parts, which are then compared with a database of plant diseases to provide suggestions.</a:t>
            </a:r>
          </a:p>
          <a:p>
            <a:pPr algn="just">
              <a:lnSpc>
                <a:spcPct val="150000"/>
              </a:lnSpc>
            </a:pPr>
            <a:r>
              <a:rPr lang="en-US" sz="2400" b="1" dirty="0">
                <a:latin typeface="Times New Roman" panose="02020603050405020304" pitchFamily="18" charset="0"/>
                <a:cs typeface="Times New Roman" panose="02020603050405020304" pitchFamily="18" charset="0"/>
              </a:rPr>
              <a:t>Farmer-to-Farmer Communication Module</a:t>
            </a:r>
            <a:r>
              <a:rPr lang="en-US" sz="2400" dirty="0">
                <a:latin typeface="Times New Roman" panose="02020603050405020304" pitchFamily="18" charset="0"/>
                <a:cs typeface="Times New Roman" panose="02020603050405020304" pitchFamily="18" charset="0"/>
              </a:rPr>
              <a:t>: This module connects farmers to view and solve plant diseases through photos and organic solutions by exchanging solutions in same application. </a:t>
            </a:r>
          </a:p>
          <a:p>
            <a:pPr algn="just">
              <a:lnSpc>
                <a:spcPct val="150000"/>
              </a:lnSpc>
            </a:pPr>
            <a:r>
              <a:rPr lang="en-US" sz="2400" b="1" dirty="0">
                <a:latin typeface="Times New Roman" panose="02020603050405020304" pitchFamily="18" charset="0"/>
                <a:cs typeface="Times New Roman" panose="02020603050405020304" pitchFamily="18" charset="0"/>
              </a:rPr>
              <a:t>Organic Fertilizer Marketplace Module</a:t>
            </a:r>
            <a:r>
              <a:rPr lang="en-US" sz="2400" dirty="0">
                <a:latin typeface="Times New Roman" panose="02020603050405020304" pitchFamily="18" charset="0"/>
                <a:cs typeface="Times New Roman" panose="02020603050405020304" pitchFamily="18" charset="0"/>
              </a:rPr>
              <a:t>: The module provides a cost-effective platform for farmers to buy and sell organic fertilizers, promoting sustainable farming through easy access to high-quality products.</a:t>
            </a:r>
          </a:p>
        </p:txBody>
      </p:sp>
      <p:sp>
        <p:nvSpPr>
          <p:cNvPr id="7" name="Slide Number Placeholder 6"/>
          <p:cNvSpPr>
            <a:spLocks noGrp="1"/>
          </p:cNvSpPr>
          <p:nvPr>
            <p:ph type="sldNum" sz="quarter" idx="12"/>
          </p:nvPr>
        </p:nvSpPr>
        <p:spPr/>
        <p:txBody>
          <a:bodyPr/>
          <a:lstStyle/>
          <a:p>
            <a:fld id="{69547257-4285-492B-81DF-782057271B1C}" type="slidenum">
              <a:rPr lang="en-US" smtClean="0"/>
              <a:pPr/>
              <a:t>6</a:t>
            </a:fld>
            <a:endParaRPr lang="en-US"/>
          </a:p>
        </p:txBody>
      </p:sp>
      <p:sp>
        <p:nvSpPr>
          <p:cNvPr id="2" name="Rectangle 1">
            <a:extLst>
              <a:ext uri="{FF2B5EF4-FFF2-40B4-BE49-F238E27FC236}">
                <a16:creationId xmlns:a16="http://schemas.microsoft.com/office/drawing/2014/main" id="{6F454CFA-6D5C-D974-9D9A-616E99576378}"/>
              </a:ext>
            </a:extLst>
          </p:cNvPr>
          <p:cNvSpPr/>
          <p:nvPr/>
        </p:nvSpPr>
        <p:spPr>
          <a:xfrm>
            <a:off x="459681" y="234219"/>
            <a:ext cx="11272637" cy="79931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R="0" lvl="0" algn="ctr" defTabSz="914400" rtl="0" eaLnBrk="1" fontAlgn="auto" latinLnBrk="0" hangingPunct="1">
              <a:lnSpc>
                <a:spcPct val="90000"/>
              </a:lnSpc>
              <a:spcBef>
                <a:spcPts val="1000"/>
              </a:spcBef>
              <a:spcAft>
                <a:spcPts val="0"/>
              </a:spcAft>
              <a:buClrTx/>
              <a:buSzTx/>
              <a:tabLst/>
              <a:defRPr/>
            </a:pPr>
            <a:r>
              <a:rPr lang="en-US" sz="4000" b="1" dirty="0">
                <a:solidFill>
                  <a:prstClr val="black"/>
                </a:solidFill>
                <a:latin typeface="Times New Roman" panose="02020603050405020304" pitchFamily="18" charset="0"/>
                <a:ea typeface="+mj-ea"/>
                <a:cs typeface="Times New Roman" panose="02020603050405020304" pitchFamily="18" charset="0"/>
              </a:rPr>
              <a:t>A</a:t>
            </a:r>
            <a:r>
              <a:rPr kumimoji="0" lang="en-US" sz="4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bstract</a:t>
            </a: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2106341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89016558"/>
              </p:ext>
            </p:extLst>
          </p:nvPr>
        </p:nvGraphicFramePr>
        <p:xfrm>
          <a:off x="242453" y="1218075"/>
          <a:ext cx="11707094" cy="5305071"/>
        </p:xfrm>
        <a:graphic>
          <a:graphicData uri="http://schemas.openxmlformats.org/drawingml/2006/table">
            <a:tbl>
              <a:tblPr firstRow="1" bandRow="1">
                <a:tableStyleId>{93296810-A885-4BE3-A3E7-6D5BEEA58F35}</a:tableStyleId>
              </a:tblPr>
              <a:tblGrid>
                <a:gridCol w="639810">
                  <a:extLst>
                    <a:ext uri="{9D8B030D-6E8A-4147-A177-3AD203B41FA5}">
                      <a16:colId xmlns:a16="http://schemas.microsoft.com/office/drawing/2014/main" val="20000"/>
                    </a:ext>
                  </a:extLst>
                </a:gridCol>
                <a:gridCol w="1166991">
                  <a:extLst>
                    <a:ext uri="{9D8B030D-6E8A-4147-A177-3AD203B41FA5}">
                      <a16:colId xmlns:a16="http://schemas.microsoft.com/office/drawing/2014/main" val="20001"/>
                    </a:ext>
                  </a:extLst>
                </a:gridCol>
                <a:gridCol w="1820944">
                  <a:extLst>
                    <a:ext uri="{9D8B030D-6E8A-4147-A177-3AD203B41FA5}">
                      <a16:colId xmlns:a16="http://schemas.microsoft.com/office/drawing/2014/main" val="20002"/>
                    </a:ext>
                  </a:extLst>
                </a:gridCol>
                <a:gridCol w="1820944">
                  <a:extLst>
                    <a:ext uri="{9D8B030D-6E8A-4147-A177-3AD203B41FA5}">
                      <a16:colId xmlns:a16="http://schemas.microsoft.com/office/drawing/2014/main" val="3884231711"/>
                    </a:ext>
                  </a:extLst>
                </a:gridCol>
                <a:gridCol w="6258405">
                  <a:extLst>
                    <a:ext uri="{9D8B030D-6E8A-4147-A177-3AD203B41FA5}">
                      <a16:colId xmlns:a16="http://schemas.microsoft.com/office/drawing/2014/main" val="20003"/>
                    </a:ext>
                  </a:extLst>
                </a:gridCol>
              </a:tblGrid>
              <a:tr h="870213">
                <a:tc>
                  <a:txBody>
                    <a:bodyPr/>
                    <a:lstStyle/>
                    <a:p>
                      <a:pPr algn="ctr">
                        <a:lnSpc>
                          <a:spcPct val="100000"/>
                        </a:lnSpc>
                      </a:pPr>
                      <a:r>
                        <a:rPr lang="en-US" sz="2200" dirty="0" err="1">
                          <a:latin typeface="Cambria" pitchFamily="18" charset="0"/>
                          <a:cs typeface="Times New Roman" panose="02020603050405020304" pitchFamily="18" charset="0"/>
                        </a:rPr>
                        <a:t>S.No</a:t>
                      </a:r>
                      <a:endParaRPr lang="en-US" sz="2200" dirty="0">
                        <a:latin typeface="Cambria" pitchFamily="18" charset="0"/>
                        <a:cs typeface="Times New Roman" panose="02020603050405020304" pitchFamily="18" charset="0"/>
                      </a:endParaRPr>
                    </a:p>
                  </a:txBody>
                  <a:tcPr/>
                </a:tc>
                <a:tc>
                  <a:txBody>
                    <a:bodyPr/>
                    <a:lstStyle/>
                    <a:p>
                      <a:pPr algn="ctr">
                        <a:lnSpc>
                          <a:spcPct val="100000"/>
                        </a:lnSpc>
                      </a:pPr>
                      <a:r>
                        <a:rPr lang="en-US" sz="2200" dirty="0">
                          <a:latin typeface="Cambria" pitchFamily="18" charset="0"/>
                          <a:cs typeface="Times New Roman" panose="02020603050405020304" pitchFamily="18" charset="0"/>
                        </a:rPr>
                        <a:t>Author Name</a:t>
                      </a:r>
                    </a:p>
                  </a:txBody>
                  <a:tcPr/>
                </a:tc>
                <a:tc>
                  <a:txBody>
                    <a:bodyPr/>
                    <a:lstStyle/>
                    <a:p>
                      <a:pPr algn="ctr">
                        <a:lnSpc>
                          <a:spcPct val="100000"/>
                        </a:lnSpc>
                      </a:pPr>
                      <a:r>
                        <a:rPr lang="en-US" sz="2200" dirty="0">
                          <a:latin typeface="Cambria" pitchFamily="18" charset="0"/>
                          <a:cs typeface="Times New Roman" panose="02020603050405020304" pitchFamily="18" charset="0"/>
                        </a:rPr>
                        <a:t>Title</a:t>
                      </a:r>
                      <a:r>
                        <a:rPr lang="en-US" sz="2200" baseline="0" dirty="0">
                          <a:latin typeface="Cambria" pitchFamily="18" charset="0"/>
                          <a:cs typeface="Times New Roman" panose="02020603050405020304" pitchFamily="18" charset="0"/>
                        </a:rPr>
                        <a:t> name</a:t>
                      </a:r>
                      <a:endParaRPr lang="en-US" sz="2200" dirty="0">
                        <a:latin typeface="Cambria" pitchFamily="18" charset="0"/>
                        <a:cs typeface="Times New Roman" panose="02020603050405020304" pitchFamily="18" charset="0"/>
                      </a:endParaRPr>
                    </a:p>
                  </a:txBody>
                  <a:tcPr/>
                </a:tc>
                <a:tc>
                  <a:txBody>
                    <a:bodyPr/>
                    <a:lstStyle/>
                    <a:p>
                      <a:pPr algn="ctr">
                        <a:lnSpc>
                          <a:spcPct val="100000"/>
                        </a:lnSpc>
                      </a:pPr>
                      <a:r>
                        <a:rPr lang="en-US" sz="2200" dirty="0">
                          <a:latin typeface="Cambria" pitchFamily="18" charset="0"/>
                          <a:cs typeface="Times New Roman" panose="02020603050405020304" pitchFamily="18" charset="0"/>
                        </a:rPr>
                        <a:t>Published Year</a:t>
                      </a:r>
                    </a:p>
                  </a:txBody>
                  <a:tcPr/>
                </a:tc>
                <a:tc>
                  <a:txBody>
                    <a:bodyPr/>
                    <a:lstStyle/>
                    <a:p>
                      <a:pPr algn="ctr">
                        <a:lnSpc>
                          <a:spcPct val="100000"/>
                        </a:lnSpc>
                      </a:pPr>
                      <a:r>
                        <a:rPr lang="en-US" sz="2200" dirty="0">
                          <a:latin typeface="Cambria" pitchFamily="18" charset="0"/>
                          <a:cs typeface="Times New Roman" panose="02020603050405020304" pitchFamily="18" charset="0"/>
                        </a:rPr>
                        <a:t>Observation</a:t>
                      </a:r>
                    </a:p>
                  </a:txBody>
                  <a:tcPr/>
                </a:tc>
                <a:extLst>
                  <a:ext uri="{0D108BD9-81ED-4DB2-BD59-A6C34878D82A}">
                    <a16:rowId xmlns:a16="http://schemas.microsoft.com/office/drawing/2014/main" val="10000"/>
                  </a:ext>
                </a:extLst>
              </a:tr>
              <a:tr h="2148858">
                <a:tc>
                  <a:txBody>
                    <a:bodyPr/>
                    <a:lstStyle/>
                    <a:p>
                      <a:pPr algn="ctr">
                        <a:lnSpc>
                          <a:spcPct val="100000"/>
                        </a:lnSpc>
                      </a:pPr>
                      <a:r>
                        <a:rPr lang="en-US" sz="2000" dirty="0">
                          <a:latin typeface="Cambria" pitchFamily="18" charset="0"/>
                          <a:cs typeface="Times New Roman" panose="02020603050405020304" pitchFamily="18" charset="0"/>
                        </a:rPr>
                        <a:t>1.</a:t>
                      </a:r>
                    </a:p>
                  </a:txBody>
                  <a:tcPr/>
                </a:tc>
                <a:tc>
                  <a:txBody>
                    <a:bodyPr/>
                    <a:lstStyle/>
                    <a:p>
                      <a:pPr>
                        <a:lnSpc>
                          <a:spcPct val="100000"/>
                        </a:lnSpc>
                      </a:pPr>
                      <a:r>
                        <a:rPr lang="en-IN" sz="1800" b="0" i="0" u="none" strike="noStrike" kern="1200" dirty="0" err="1">
                          <a:solidFill>
                            <a:schemeClr val="dk1"/>
                          </a:solidFill>
                          <a:effectLst/>
                          <a:latin typeface="+mn-lt"/>
                          <a:ea typeface="+mn-ea"/>
                          <a:cs typeface="+mn-cs"/>
                        </a:rPr>
                        <a:t>Meroua</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Belmir</a:t>
                      </a:r>
                      <a:r>
                        <a:rPr lang="en-IN" sz="1800" b="0" i="0" kern="1200" dirty="0">
                          <a:solidFill>
                            <a:schemeClr val="dk1"/>
                          </a:solidFill>
                          <a:effectLst/>
                          <a:latin typeface="+mn-lt"/>
                          <a:ea typeface="+mn-ea"/>
                          <a:cs typeface="+mn-cs"/>
                        </a:rPr>
                        <a:t>; </a:t>
                      </a:r>
                    </a:p>
                    <a:p>
                      <a:pPr>
                        <a:lnSpc>
                          <a:spcPct val="100000"/>
                        </a:lnSpc>
                      </a:pPr>
                      <a:r>
                        <a:rPr lang="en-IN" sz="1800" b="0" i="0" u="none" strike="noStrike" kern="1200" dirty="0" err="1">
                          <a:solidFill>
                            <a:schemeClr val="dk1"/>
                          </a:solidFill>
                          <a:effectLst/>
                          <a:latin typeface="+mn-lt"/>
                          <a:ea typeface="+mn-ea"/>
                          <a:cs typeface="+mn-cs"/>
                        </a:rPr>
                        <a:t>Wafa</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Difallah</a:t>
                      </a:r>
                      <a:r>
                        <a:rPr lang="en-IN" sz="1800" b="0" i="0" u="none" strike="noStrike"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Abdelkaer</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Ghazli</a:t>
                      </a:r>
                      <a:endParaRPr lang="en-US" sz="2000" dirty="0">
                        <a:latin typeface="Cambria"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mn-lt"/>
                          <a:ea typeface="+mn-ea"/>
                          <a:cs typeface="+mn-cs"/>
                        </a:rPr>
                        <a:t>Plant Leaf Disease Prediction and Classification Using Deep Learning</a:t>
                      </a:r>
                    </a:p>
                  </a:txBody>
                  <a:tcPr/>
                </a:tc>
                <a:tc>
                  <a:txBody>
                    <a:bodyPr/>
                    <a:lstStyle/>
                    <a:p>
                      <a:pPr algn="ctr">
                        <a:lnSpc>
                          <a:spcPct val="300000"/>
                        </a:lnSpc>
                      </a:pPr>
                      <a:r>
                        <a:rPr lang="en-US" sz="2000" dirty="0">
                          <a:latin typeface="Cambria" pitchFamily="18" charset="0"/>
                          <a:cs typeface="Times New Roman" panose="02020603050405020304" pitchFamily="18" charset="0"/>
                        </a:rPr>
                        <a:t>2023</a:t>
                      </a:r>
                    </a:p>
                  </a:txBody>
                  <a:tcPr/>
                </a:tc>
                <a:tc>
                  <a:txBody>
                    <a:bodyPr/>
                    <a:lstStyle/>
                    <a:p>
                      <a:r>
                        <a:rPr lang="en-US" sz="1800" b="0" i="0" kern="1200" dirty="0">
                          <a:solidFill>
                            <a:schemeClr val="dk1"/>
                          </a:solidFill>
                          <a:effectLst/>
                          <a:latin typeface="+mn-lt"/>
                          <a:ea typeface="+mn-ea"/>
                          <a:cs typeface="+mn-cs"/>
                        </a:rPr>
                        <a:t>A deep convolutional neural network (CNN) model is proposed for the classification of plant diseases, aiming to address these challenges</a:t>
                      </a:r>
                      <a:endParaRPr lang="en-US" sz="2000" b="0" dirty="0">
                        <a:solidFill>
                          <a:schemeClr val="tx1"/>
                        </a:solidFill>
                        <a:latin typeface="Cambria" pitchFamily="18" charset="0"/>
                        <a:cs typeface="Times New Roman" panose="02020603050405020304" pitchFamily="18" charset="0"/>
                      </a:endParaRPr>
                    </a:p>
                  </a:txBody>
                  <a:tcPr/>
                </a:tc>
                <a:extLst>
                  <a:ext uri="{0D108BD9-81ED-4DB2-BD59-A6C34878D82A}">
                    <a16:rowId xmlns:a16="http://schemas.microsoft.com/office/drawing/2014/main" val="10001"/>
                  </a:ext>
                </a:extLst>
              </a:tr>
              <a:tr h="1892109">
                <a:tc>
                  <a:txBody>
                    <a:bodyPr/>
                    <a:lstStyle/>
                    <a:p>
                      <a:pPr algn="ctr">
                        <a:lnSpc>
                          <a:spcPct val="100000"/>
                        </a:lnSpc>
                      </a:pPr>
                      <a:r>
                        <a:rPr lang="en-US" sz="2000" dirty="0">
                          <a:latin typeface="Cambria" pitchFamily="18" charset="0"/>
                          <a:cs typeface="Times New Roman" panose="02020603050405020304" pitchFamily="18" charset="0"/>
                        </a:rPr>
                        <a:t>2.</a:t>
                      </a:r>
                    </a:p>
                  </a:txBody>
                  <a:tcPr/>
                </a:tc>
                <a:tc>
                  <a:txBody>
                    <a:bodyPr/>
                    <a:lstStyle/>
                    <a:p>
                      <a:pPr>
                        <a:lnSpc>
                          <a:spcPct val="100000"/>
                        </a:lnSpc>
                      </a:pPr>
                      <a:r>
                        <a:rPr lang="pl-PL" sz="1800" b="0" i="0" u="none" strike="noStrike" kern="1200" dirty="0">
                          <a:solidFill>
                            <a:schemeClr val="dk1"/>
                          </a:solidFill>
                          <a:effectLst/>
                          <a:latin typeface="+mn-lt"/>
                          <a:ea typeface="+mn-ea"/>
                          <a:cs typeface="+mn-cs"/>
                        </a:rPr>
                        <a:t>Vijaya Kumar Reddy Kokatam</a:t>
                      </a:r>
                      <a:r>
                        <a:rPr lang="pl-PL" sz="1800" b="0" i="0" kern="1200" dirty="0">
                          <a:solidFill>
                            <a:schemeClr val="dk1"/>
                          </a:solidFill>
                          <a:effectLst/>
                          <a:latin typeface="+mn-lt"/>
                          <a:ea typeface="+mn-ea"/>
                          <a:cs typeface="+mn-cs"/>
                        </a:rPr>
                        <a:t>; </a:t>
                      </a:r>
                      <a:r>
                        <a:rPr lang="pl-PL" sz="1800" b="0" i="0" u="none" strike="noStrike" kern="1200" dirty="0">
                          <a:solidFill>
                            <a:schemeClr val="dk1"/>
                          </a:solidFill>
                          <a:effectLst/>
                          <a:latin typeface="+mn-lt"/>
                          <a:ea typeface="+mn-ea"/>
                          <a:cs typeface="+mn-cs"/>
                        </a:rPr>
                        <a:t>Arockia Selvakumar Arockia Doss</a:t>
                      </a:r>
                      <a:endParaRPr lang="en-US" sz="2000" dirty="0">
                        <a:latin typeface="Cambria"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mn-lt"/>
                          <a:ea typeface="+mn-ea"/>
                          <a:cs typeface="+mn-cs"/>
                        </a:rPr>
                        <a:t>Prediction of Corn and Tomato Plant Diseases Using Deep Learning Algorithm</a:t>
                      </a:r>
                    </a:p>
                  </a:txBody>
                  <a:tcPr/>
                </a:tc>
                <a:tc>
                  <a:txBody>
                    <a:bodyPr/>
                    <a:lstStyle/>
                    <a:p>
                      <a:pPr algn="ctr">
                        <a:lnSpc>
                          <a:spcPct val="300000"/>
                        </a:lnSpc>
                      </a:pPr>
                      <a:r>
                        <a:rPr lang="en-US" sz="2000" dirty="0">
                          <a:latin typeface="Cambria" pitchFamily="18" charset="0"/>
                          <a:cs typeface="Times New Roman" panose="02020603050405020304" pitchFamily="18" charset="0"/>
                        </a:rPr>
                        <a:t>2022</a:t>
                      </a:r>
                    </a:p>
                  </a:txBody>
                  <a:tcPr/>
                </a:tc>
                <a:tc>
                  <a:txBody>
                    <a:bodyPr/>
                    <a:lstStyle/>
                    <a:p>
                      <a:r>
                        <a:rPr lang="en-US" sz="1800" b="0" i="0" kern="1200" dirty="0">
                          <a:solidFill>
                            <a:schemeClr val="dk1"/>
                          </a:solidFill>
                          <a:effectLst/>
                          <a:latin typeface="+mn-lt"/>
                          <a:ea typeface="+mn-ea"/>
                          <a:cs typeface="+mn-cs"/>
                        </a:rPr>
                        <a:t>Using Plant Village dataset of 5,300 images of disease and healthy plant leaves were collected. The deep learning convolutional neural network i.e., VGG16 were trained to identify the 14 disease leaves of corn and tomato.</a:t>
                      </a:r>
                      <a:endParaRPr lang="en-US" sz="2000" b="0" dirty="0">
                        <a:latin typeface="Cambria"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6" name="Slide Number Placeholder 5"/>
          <p:cNvSpPr>
            <a:spLocks noGrp="1"/>
          </p:cNvSpPr>
          <p:nvPr>
            <p:ph type="sldNum" sz="quarter" idx="12"/>
          </p:nvPr>
        </p:nvSpPr>
        <p:spPr/>
        <p:txBody>
          <a:bodyPr/>
          <a:lstStyle/>
          <a:p>
            <a:fld id="{69547257-4285-492B-81DF-782057271B1C}" type="slidenum">
              <a:rPr lang="en-US" smtClean="0"/>
              <a:pPr/>
              <a:t>7</a:t>
            </a:fld>
            <a:endParaRPr lang="en-US"/>
          </a:p>
        </p:txBody>
      </p:sp>
      <p:sp>
        <p:nvSpPr>
          <p:cNvPr id="9" name="Rectangle 8">
            <a:extLst>
              <a:ext uri="{FF2B5EF4-FFF2-40B4-BE49-F238E27FC236}">
                <a16:creationId xmlns:a16="http://schemas.microsoft.com/office/drawing/2014/main" id="{BCE66A96-D680-4054-C3B5-2A086D9EB858}"/>
              </a:ext>
            </a:extLst>
          </p:cNvPr>
          <p:cNvSpPr/>
          <p:nvPr/>
        </p:nvSpPr>
        <p:spPr>
          <a:xfrm>
            <a:off x="242453" y="251913"/>
            <a:ext cx="11707094" cy="76783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4000" b="1" dirty="0">
                <a:solidFill>
                  <a:prstClr val="black"/>
                </a:solidFill>
                <a:latin typeface="Times New Roman" panose="02020603050405020304" pitchFamily="18" charset="0"/>
                <a:ea typeface="+mj-ea"/>
                <a:cs typeface="Times New Roman" panose="02020603050405020304" pitchFamily="18" charset="0"/>
              </a:rPr>
              <a:t>L</a:t>
            </a:r>
            <a:r>
              <a:rPr kumimoji="0" lang="en-US" sz="4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iterature</a:t>
            </a: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Survey</a:t>
            </a:r>
            <a:endParaRPr lang="en-IN" sz="1600" dirty="0"/>
          </a:p>
        </p:txBody>
      </p:sp>
    </p:spTree>
    <p:extLst>
      <p:ext uri="{BB962C8B-B14F-4D97-AF65-F5344CB8AC3E}">
        <p14:creationId xmlns:p14="http://schemas.microsoft.com/office/powerpoint/2010/main" val="299738736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547257-4285-492B-81DF-782057271B1C}" type="slidenum">
              <a:rPr lang="en-US" smtClean="0"/>
              <a:pPr/>
              <a:t>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76933748"/>
              </p:ext>
            </p:extLst>
          </p:nvPr>
        </p:nvGraphicFramePr>
        <p:xfrm>
          <a:off x="384101" y="1387475"/>
          <a:ext cx="11481704" cy="5334000"/>
        </p:xfrm>
        <a:graphic>
          <a:graphicData uri="http://schemas.openxmlformats.org/drawingml/2006/table">
            <a:tbl>
              <a:tblPr firstRow="1" bandRow="1">
                <a:tableStyleId>{93296810-A885-4BE3-A3E7-6D5BEEA58F35}</a:tableStyleId>
              </a:tblPr>
              <a:tblGrid>
                <a:gridCol w="570446">
                  <a:extLst>
                    <a:ext uri="{9D8B030D-6E8A-4147-A177-3AD203B41FA5}">
                      <a16:colId xmlns:a16="http://schemas.microsoft.com/office/drawing/2014/main" val="20000"/>
                    </a:ext>
                  </a:extLst>
                </a:gridCol>
                <a:gridCol w="1271106">
                  <a:extLst>
                    <a:ext uri="{9D8B030D-6E8A-4147-A177-3AD203B41FA5}">
                      <a16:colId xmlns:a16="http://schemas.microsoft.com/office/drawing/2014/main" val="20001"/>
                    </a:ext>
                  </a:extLst>
                </a:gridCol>
                <a:gridCol w="1766049">
                  <a:extLst>
                    <a:ext uri="{9D8B030D-6E8A-4147-A177-3AD203B41FA5}">
                      <a16:colId xmlns:a16="http://schemas.microsoft.com/office/drawing/2014/main" val="20002"/>
                    </a:ext>
                  </a:extLst>
                </a:gridCol>
                <a:gridCol w="1766049">
                  <a:extLst>
                    <a:ext uri="{9D8B030D-6E8A-4147-A177-3AD203B41FA5}">
                      <a16:colId xmlns:a16="http://schemas.microsoft.com/office/drawing/2014/main" val="1677263073"/>
                    </a:ext>
                  </a:extLst>
                </a:gridCol>
                <a:gridCol w="6108054">
                  <a:extLst>
                    <a:ext uri="{9D8B030D-6E8A-4147-A177-3AD203B41FA5}">
                      <a16:colId xmlns:a16="http://schemas.microsoft.com/office/drawing/2014/main" val="20003"/>
                    </a:ext>
                  </a:extLst>
                </a:gridCol>
              </a:tblGrid>
              <a:tr h="709839">
                <a:tc>
                  <a:txBody>
                    <a:bodyPr/>
                    <a:lstStyle/>
                    <a:p>
                      <a:pPr algn="ctr"/>
                      <a:r>
                        <a:rPr lang="en-US" sz="2200" dirty="0" err="1">
                          <a:latin typeface="Cambria" pitchFamily="18" charset="0"/>
                          <a:cs typeface="Times New Roman" panose="02020603050405020304" pitchFamily="18" charset="0"/>
                        </a:rPr>
                        <a:t>S.No</a:t>
                      </a:r>
                      <a:endParaRPr lang="en-US" sz="2200" dirty="0">
                        <a:latin typeface="Cambria" pitchFamily="18" charset="0"/>
                        <a:cs typeface="Times New Roman" panose="02020603050405020304" pitchFamily="18" charset="0"/>
                      </a:endParaRPr>
                    </a:p>
                  </a:txBody>
                  <a:tcPr/>
                </a:tc>
                <a:tc>
                  <a:txBody>
                    <a:bodyPr/>
                    <a:lstStyle/>
                    <a:p>
                      <a:pPr algn="ctr"/>
                      <a:r>
                        <a:rPr lang="en-US" sz="2200" dirty="0">
                          <a:latin typeface="Cambria" pitchFamily="18" charset="0"/>
                          <a:cs typeface="Times New Roman" panose="02020603050405020304" pitchFamily="18" charset="0"/>
                        </a:rPr>
                        <a:t>Author Name</a:t>
                      </a:r>
                    </a:p>
                  </a:txBody>
                  <a:tcPr/>
                </a:tc>
                <a:tc>
                  <a:txBody>
                    <a:bodyPr/>
                    <a:lstStyle/>
                    <a:p>
                      <a:pPr algn="ctr"/>
                      <a:r>
                        <a:rPr lang="en-US" sz="2200" dirty="0">
                          <a:latin typeface="Cambria" pitchFamily="18" charset="0"/>
                          <a:cs typeface="Times New Roman" panose="02020603050405020304" pitchFamily="18" charset="0"/>
                        </a:rPr>
                        <a:t>Title</a:t>
                      </a:r>
                      <a:r>
                        <a:rPr lang="en-US" sz="2200" baseline="0" dirty="0">
                          <a:latin typeface="Cambria" pitchFamily="18" charset="0"/>
                          <a:cs typeface="Times New Roman" panose="02020603050405020304" pitchFamily="18" charset="0"/>
                        </a:rPr>
                        <a:t> name</a:t>
                      </a:r>
                      <a:endParaRPr lang="en-US" sz="2200" dirty="0">
                        <a:latin typeface="Cambria" pitchFamily="18" charset="0"/>
                        <a:cs typeface="Times New Roman" panose="02020603050405020304" pitchFamily="18" charset="0"/>
                      </a:endParaRPr>
                    </a:p>
                  </a:txBody>
                  <a:tcPr/>
                </a:tc>
                <a:tc>
                  <a:txBody>
                    <a:bodyPr/>
                    <a:lstStyle/>
                    <a:p>
                      <a:pPr algn="ctr"/>
                      <a:r>
                        <a:rPr lang="en-US" sz="2200" dirty="0">
                          <a:latin typeface="Cambria" pitchFamily="18" charset="0"/>
                          <a:cs typeface="Times New Roman" panose="02020603050405020304" pitchFamily="18" charset="0"/>
                        </a:rPr>
                        <a:t>Published Year</a:t>
                      </a:r>
                    </a:p>
                  </a:txBody>
                  <a:tcPr/>
                </a:tc>
                <a:tc>
                  <a:txBody>
                    <a:bodyPr/>
                    <a:lstStyle/>
                    <a:p>
                      <a:pPr algn="ctr"/>
                      <a:r>
                        <a:rPr lang="en-US" sz="2200" dirty="0">
                          <a:latin typeface="Cambria" pitchFamily="18" charset="0"/>
                          <a:cs typeface="Times New Roman" panose="02020603050405020304" pitchFamily="18" charset="0"/>
                        </a:rPr>
                        <a:t>Observation</a:t>
                      </a:r>
                    </a:p>
                  </a:txBody>
                  <a:tcPr/>
                </a:tc>
                <a:extLst>
                  <a:ext uri="{0D108BD9-81ED-4DB2-BD59-A6C34878D82A}">
                    <a16:rowId xmlns:a16="http://schemas.microsoft.com/office/drawing/2014/main" val="10000"/>
                  </a:ext>
                </a:extLst>
              </a:tr>
              <a:tr h="1618434">
                <a:tc>
                  <a:txBody>
                    <a:bodyPr/>
                    <a:lstStyle/>
                    <a:p>
                      <a:pPr algn="ctr"/>
                      <a:r>
                        <a:rPr lang="en-US" sz="2000" dirty="0">
                          <a:latin typeface="Cambria" pitchFamily="18" charset="0"/>
                        </a:rPr>
                        <a:t>3.</a:t>
                      </a:r>
                    </a:p>
                  </a:txBody>
                  <a:tcPr/>
                </a:tc>
                <a:tc>
                  <a:txBody>
                    <a:bodyPr/>
                    <a:lstStyle/>
                    <a:p>
                      <a:r>
                        <a:rPr lang="en-IN" sz="1800" b="0" i="0" u="none" strike="noStrike" kern="1200" dirty="0">
                          <a:solidFill>
                            <a:schemeClr val="dk1"/>
                          </a:solidFill>
                          <a:effectLst/>
                          <a:latin typeface="+mn-lt"/>
                          <a:ea typeface="+mn-ea"/>
                          <a:cs typeface="+mn-cs"/>
                        </a:rPr>
                        <a:t>Rohan Tyagi</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Devendra Misra</a:t>
                      </a:r>
                      <a:r>
                        <a:rPr lang="en-IN" sz="1800" b="0" i="0" u="none" kern="1200" dirty="0">
                          <a:solidFill>
                            <a:schemeClr val="dk1"/>
                          </a:solidFill>
                          <a:effectLst/>
                          <a:latin typeface="+mn-lt"/>
                          <a:ea typeface="+mn-ea"/>
                          <a:cs typeface="+mn-cs"/>
                        </a:rPr>
                        <a:t>; Ravi Yadav</a:t>
                      </a:r>
                      <a:endParaRPr lang="en-US" sz="2000" u="none" dirty="0">
                        <a:latin typeface="Cambria"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Disease Prediction in Plants: using new Era Technologies</a:t>
                      </a:r>
                    </a:p>
                    <a:p>
                      <a:endParaRPr lang="en-US" sz="1800" b="1" i="0" kern="1200" dirty="0">
                        <a:solidFill>
                          <a:schemeClr val="dk1"/>
                        </a:solidFill>
                        <a:effectLst/>
                        <a:latin typeface="+mn-lt"/>
                        <a:ea typeface="+mn-ea"/>
                        <a:cs typeface="+mn-cs"/>
                      </a:endParaRPr>
                    </a:p>
                  </a:txBody>
                  <a:tcPr/>
                </a:tc>
                <a:tc>
                  <a:txBody>
                    <a:bodyPr/>
                    <a:lstStyle/>
                    <a:p>
                      <a:pPr algn="ctr">
                        <a:lnSpc>
                          <a:spcPct val="300000"/>
                        </a:lnSpc>
                      </a:pPr>
                      <a:r>
                        <a:rPr lang="en-US" sz="2000" dirty="0">
                          <a:latin typeface="Cambria" pitchFamily="18" charset="0"/>
                          <a:cs typeface="Times New Roman" panose="02020603050405020304" pitchFamily="18" charset="0"/>
                        </a:rPr>
                        <a:t>2023</a:t>
                      </a:r>
                    </a:p>
                  </a:txBody>
                  <a:tcPr/>
                </a:tc>
                <a:tc>
                  <a:txBody>
                    <a:bodyPr/>
                    <a:lstStyle/>
                    <a:p>
                      <a:pPr algn="just"/>
                      <a:r>
                        <a:rPr lang="en-US" sz="1800" b="0" i="0" kern="1200" dirty="0">
                          <a:solidFill>
                            <a:schemeClr val="dk1"/>
                          </a:solidFill>
                          <a:effectLst/>
                          <a:latin typeface="+mn-lt"/>
                          <a:ea typeface="+mn-ea"/>
                          <a:cs typeface="+mn-cs"/>
                        </a:rPr>
                        <a:t>Used various ML algorithms such as Logistic Regression, Random Forest, Naïve Bayes, and Support Vector Machine for detecting the disease in the leaves of plants. The dataset includes images of tomatoes, potatoes, apples, Corn, Grapes, etc. The Random Forest algorithm has the highest accuracy of 95 percent for the dataset used.</a:t>
                      </a:r>
                      <a:endParaRPr lang="en-US" sz="2000" dirty="0">
                        <a:latin typeface="Cambria" pitchFamily="18" charset="0"/>
                        <a:cs typeface="Times New Roman" panose="02020603050405020304" pitchFamily="18" charset="0"/>
                      </a:endParaRPr>
                    </a:p>
                  </a:txBody>
                  <a:tcPr/>
                </a:tc>
                <a:extLst>
                  <a:ext uri="{0D108BD9-81ED-4DB2-BD59-A6C34878D82A}">
                    <a16:rowId xmlns:a16="http://schemas.microsoft.com/office/drawing/2014/main" val="10001"/>
                  </a:ext>
                </a:extLst>
              </a:tr>
              <a:tr h="2640602">
                <a:tc>
                  <a:txBody>
                    <a:bodyPr/>
                    <a:lstStyle/>
                    <a:p>
                      <a:pPr algn="ctr"/>
                      <a:r>
                        <a:rPr lang="en-US" sz="2000" dirty="0">
                          <a:latin typeface="Cambria" pitchFamily="18" charset="0"/>
                        </a:rPr>
                        <a:t>4.</a:t>
                      </a:r>
                    </a:p>
                  </a:txBody>
                  <a:tcPr/>
                </a:tc>
                <a:tc>
                  <a:txBody>
                    <a:bodyPr/>
                    <a:lstStyle/>
                    <a:p>
                      <a:r>
                        <a:rPr lang="en-IN" sz="1800" b="0" i="0" u="none" strike="noStrike" kern="1200" dirty="0" err="1">
                          <a:solidFill>
                            <a:schemeClr val="dk1"/>
                          </a:solidFill>
                          <a:effectLst/>
                          <a:latin typeface="+mn-lt"/>
                          <a:ea typeface="+mn-ea"/>
                          <a:cs typeface="+mn-cs"/>
                        </a:rPr>
                        <a:t>Samya</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Pathirage</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Athula </a:t>
                      </a:r>
                      <a:r>
                        <a:rPr lang="en-IN" sz="1800" b="0" i="0" u="none" strike="noStrike" kern="1200" dirty="0" err="1">
                          <a:solidFill>
                            <a:schemeClr val="dk1"/>
                          </a:solidFill>
                          <a:effectLst/>
                          <a:latin typeface="+mn-lt"/>
                          <a:ea typeface="+mn-ea"/>
                          <a:cs typeface="+mn-cs"/>
                        </a:rPr>
                        <a:t>Ginige</a:t>
                      </a:r>
                      <a:endParaRPr lang="en-US" sz="2000" dirty="0">
                        <a:latin typeface="Cambria"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mn-lt"/>
                          <a:ea typeface="+mn-ea"/>
                          <a:cs typeface="+mn-cs"/>
                        </a:rPr>
                        <a:t>Design of an Online Platform for the Agriculture Community to </a:t>
                      </a:r>
                      <a:r>
                        <a:rPr lang="en-US" sz="1800" b="1" i="0" kern="1200" dirty="0" err="1">
                          <a:solidFill>
                            <a:schemeClr val="dk1"/>
                          </a:solidFill>
                          <a:effectLst/>
                          <a:latin typeface="+mn-lt"/>
                          <a:ea typeface="+mn-ea"/>
                          <a:cs typeface="+mn-cs"/>
                        </a:rPr>
                        <a:t>Localise</a:t>
                      </a:r>
                      <a:r>
                        <a:rPr lang="en-US" sz="1800" b="1" i="0" kern="1200" dirty="0">
                          <a:solidFill>
                            <a:schemeClr val="dk1"/>
                          </a:solidFill>
                          <a:effectLst/>
                          <a:latin typeface="+mn-lt"/>
                          <a:ea typeface="+mn-ea"/>
                          <a:cs typeface="+mn-cs"/>
                        </a:rPr>
                        <a:t> Scientific Knowledge and Foster Sustainability</a:t>
                      </a:r>
                    </a:p>
                  </a:txBody>
                  <a:tcPr/>
                </a:tc>
                <a:tc>
                  <a:txBody>
                    <a:bodyPr/>
                    <a:lstStyle/>
                    <a:p>
                      <a:pPr algn="ctr">
                        <a:lnSpc>
                          <a:spcPct val="300000"/>
                        </a:lnSpc>
                      </a:pPr>
                      <a:r>
                        <a:rPr lang="en-US" sz="2000" dirty="0">
                          <a:latin typeface="Cambria" pitchFamily="18" charset="0"/>
                          <a:cs typeface="Times New Roman" panose="02020603050405020304" pitchFamily="18" charset="0"/>
                        </a:rPr>
                        <a:t>2022</a:t>
                      </a:r>
                    </a:p>
                  </a:txBody>
                  <a:tcPr/>
                </a:tc>
                <a:tc>
                  <a:txBody>
                    <a:bodyPr/>
                    <a:lstStyle/>
                    <a:p>
                      <a:pPr algn="just"/>
                      <a:r>
                        <a:rPr lang="en-US" sz="1800" b="0" i="0" kern="1200" dirty="0">
                          <a:solidFill>
                            <a:schemeClr val="dk1"/>
                          </a:solidFill>
                          <a:effectLst/>
                          <a:latin typeface="+mn-lt"/>
                          <a:ea typeface="+mn-ea"/>
                          <a:cs typeface="+mn-cs"/>
                        </a:rPr>
                        <a:t>Designed an online community platform to combine knowledge creation and consumption to enable knowledge co-creation. Helped to generate context-specific crop recommendations while overcoming the tyranny of space and time.</a:t>
                      </a:r>
                      <a:endParaRPr lang="en-US" sz="2000" dirty="0">
                        <a:latin typeface="Cambria"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D8596532-6DDE-1883-7D77-7A8E780775FB}"/>
              </a:ext>
            </a:extLst>
          </p:cNvPr>
          <p:cNvSpPr/>
          <p:nvPr/>
        </p:nvSpPr>
        <p:spPr>
          <a:xfrm>
            <a:off x="384101" y="297527"/>
            <a:ext cx="11409529" cy="8449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4000" b="1" dirty="0">
                <a:solidFill>
                  <a:prstClr val="black"/>
                </a:solidFill>
                <a:latin typeface="Times New Roman" panose="02020603050405020304" pitchFamily="18" charset="0"/>
                <a:ea typeface="+mj-ea"/>
                <a:cs typeface="Times New Roman" panose="02020603050405020304" pitchFamily="18" charset="0"/>
              </a:rPr>
              <a:t>L</a:t>
            </a:r>
            <a:r>
              <a:rPr kumimoji="0" lang="en-US" sz="4000" b="1"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i</a:t>
            </a:r>
            <a:r>
              <a:rPr lang="en-US" sz="3600" b="1" dirty="0" err="1">
                <a:solidFill>
                  <a:schemeClr val="tx1"/>
                </a:solidFill>
                <a:latin typeface="Times New Roman" panose="02020603050405020304" pitchFamily="18" charset="0"/>
                <a:cs typeface="Times New Roman" panose="02020603050405020304" pitchFamily="18" charset="0"/>
              </a:rPr>
              <a:t>terature</a:t>
            </a: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Survey</a:t>
            </a:r>
            <a:endParaRPr lang="en-IN" sz="1600" dirty="0"/>
          </a:p>
        </p:txBody>
      </p:sp>
    </p:spTree>
    <p:extLst>
      <p:ext uri="{BB962C8B-B14F-4D97-AF65-F5344CB8AC3E}">
        <p14:creationId xmlns:p14="http://schemas.microsoft.com/office/powerpoint/2010/main" val="6688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35591-6D42-5CEE-736A-7B8F2490FB45}"/>
              </a:ext>
            </a:extLst>
          </p:cNvPr>
          <p:cNvSpPr>
            <a:spLocks noGrp="1"/>
          </p:cNvSpPr>
          <p:nvPr>
            <p:ph idx="1"/>
          </p:nvPr>
        </p:nvSpPr>
        <p:spPr>
          <a:xfrm>
            <a:off x="838200" y="1816084"/>
            <a:ext cx="10515600" cy="3550952"/>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The current market offers several applications focused on plant disease detection using image recognition and machine learning. </a:t>
            </a:r>
          </a:p>
          <a:p>
            <a:pPr algn="just">
              <a:lnSpc>
                <a:spcPct val="150000"/>
              </a:lnSpc>
            </a:pPr>
            <a:r>
              <a:rPr lang="en-US" sz="2400" dirty="0">
                <a:latin typeface="Times New Roman" panose="02020603050405020304" pitchFamily="18" charset="0"/>
                <a:cs typeface="Times New Roman" panose="02020603050405020304" pitchFamily="18" charset="0"/>
              </a:rPr>
              <a:t>However, these applications often lack an integrated approach that combines disease prediction with recommendations for organic farming inputs, a marketplace for organic </a:t>
            </a:r>
            <a:r>
              <a:rPr lang="en-US" sz="2400" dirty="0" err="1">
                <a:latin typeface="Times New Roman" panose="02020603050405020304" pitchFamily="18" charset="0"/>
                <a:cs typeface="Times New Roman" panose="02020603050405020304" pitchFamily="18" charset="0"/>
              </a:rPr>
              <a:t>fertilers</a:t>
            </a:r>
            <a:r>
              <a:rPr lang="en-US" sz="2400" dirty="0">
                <a:latin typeface="Times New Roman" panose="02020603050405020304" pitchFamily="18" charset="0"/>
                <a:cs typeface="Times New Roman" panose="02020603050405020304" pitchFamily="18" charset="0"/>
              </a:rPr>
              <a:t>, and a community platform for knowledge sharing. </a:t>
            </a:r>
          </a:p>
          <a:p>
            <a:pPr algn="just">
              <a:lnSpc>
                <a:spcPct val="150000"/>
              </a:lnSpc>
            </a:pPr>
            <a:r>
              <a:rPr lang="en-US" sz="2400" dirty="0">
                <a:latin typeface="Times New Roman" panose="02020603050405020304" pitchFamily="18" charset="0"/>
                <a:cs typeface="Times New Roman" panose="02020603050405020304" pitchFamily="18" charset="0"/>
              </a:rPr>
              <a:t>Farmers typically have to use multiple platforms and resources to get comprehensive support, leading to inefficiency and fragmented information.</a:t>
            </a:r>
          </a:p>
        </p:txBody>
      </p:sp>
      <p:sp>
        <p:nvSpPr>
          <p:cNvPr id="6" name="Slide Number Placeholder 5">
            <a:extLst>
              <a:ext uri="{FF2B5EF4-FFF2-40B4-BE49-F238E27FC236}">
                <a16:creationId xmlns:a16="http://schemas.microsoft.com/office/drawing/2014/main" id="{3B1047C7-5F17-620D-BDBC-922DD2291B20}"/>
              </a:ext>
            </a:extLst>
          </p:cNvPr>
          <p:cNvSpPr>
            <a:spLocks noGrp="1"/>
          </p:cNvSpPr>
          <p:nvPr>
            <p:ph type="sldNum" sz="quarter" idx="12"/>
          </p:nvPr>
        </p:nvSpPr>
        <p:spPr/>
        <p:txBody>
          <a:bodyPr/>
          <a:lstStyle/>
          <a:p>
            <a:fld id="{69547257-4285-492B-81DF-782057271B1C}" type="slidenum">
              <a:rPr lang="en-US" smtClean="0"/>
              <a:pPr/>
              <a:t>9</a:t>
            </a:fld>
            <a:endParaRPr lang="en-US" dirty="0"/>
          </a:p>
        </p:txBody>
      </p:sp>
      <p:sp>
        <p:nvSpPr>
          <p:cNvPr id="7" name="Rectangle 6">
            <a:extLst>
              <a:ext uri="{FF2B5EF4-FFF2-40B4-BE49-F238E27FC236}">
                <a16:creationId xmlns:a16="http://schemas.microsoft.com/office/drawing/2014/main" id="{F4CA1A03-8404-0403-4FAE-0D061C616286}"/>
              </a:ext>
            </a:extLst>
          </p:cNvPr>
          <p:cNvSpPr/>
          <p:nvPr/>
        </p:nvSpPr>
        <p:spPr>
          <a:xfrm>
            <a:off x="838200" y="593728"/>
            <a:ext cx="10316570" cy="81913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3600" b="1" dirty="0">
                <a:solidFill>
                  <a:schemeClr val="tx1"/>
                </a:solidFill>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3102812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