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</p:sldIdLst>
  <p:sldSz cx="18288000" cy="10287000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Poppins Bold" charset="0"/>
      <p:regular r:id="rId16"/>
      <p:bold r:id="rId17"/>
    </p:embeddedFont>
    <p:embeddedFont>
      <p:font typeface="Poppins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11" autoAdjust="0"/>
    <p:restoredTop sz="94626" autoAdjust="0"/>
  </p:normalViewPr>
  <p:slideViewPr>
    <p:cSldViewPr>
      <p:cViewPr>
        <p:scale>
          <a:sx n="50" d="100"/>
          <a:sy n="50" d="100"/>
        </p:scale>
        <p:origin x="-8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947917" y="-4204389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 cstate="print">
              <a:alphaModFix amt="13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6952177" y="1888821"/>
            <a:ext cx="11500734" cy="7808097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869938" y="4297960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28583" r="-2858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flipV="1">
            <a:off x="-1215091" y="8158798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 cstate="print">
              <a:alphaModFix amt="13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 cstate="print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 cstate="print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0" y="4457700"/>
            <a:ext cx="7391400" cy="1524000"/>
            <a:chOff x="0" y="-38100"/>
            <a:chExt cx="1947565" cy="235904"/>
          </a:xfrm>
        </p:grpSpPr>
        <p:sp>
          <p:nvSpPr>
            <p:cNvPr id="41" name="Freeform 41"/>
            <p:cNvSpPr/>
            <p:nvPr/>
          </p:nvSpPr>
          <p:spPr>
            <a:xfrm>
              <a:off x="0" y="14129"/>
              <a:ext cx="1846360" cy="183675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34384" y="8762533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 cstate="print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1028700" y="6391140"/>
            <a:ext cx="4104422" cy="1987326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4471190" y="6270422"/>
            <a:ext cx="701878" cy="70187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00936" y="7349259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3" name="TextBox 63"/>
          <p:cNvSpPr txBox="1"/>
          <p:nvPr/>
        </p:nvSpPr>
        <p:spPr>
          <a:xfrm>
            <a:off x="685800" y="3771900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228600" y="4762500"/>
            <a:ext cx="6629400" cy="117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97"/>
              </a:lnSpc>
              <a:spcBef>
                <a:spcPct val="0"/>
              </a:spcBef>
            </a:pPr>
            <a:r>
              <a:rPr lang="en-US" sz="2400" b="1" dirty="0" smtClean="0"/>
              <a:t>Education – Bilingual AI Study Buddy (NDA Focused)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Smart, Bilingual, AI-powered Exam Preparation for NDA Aspirants</a:t>
            </a:r>
            <a:endParaRPr lang="en-US" b="1" spc="328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1325762" y="8756119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34101" y="6855103"/>
            <a:ext cx="3063983" cy="425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 smtClean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Harshika Chauhan</a:t>
            </a:r>
            <a:endParaRPr lang="en-US" sz="2481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8" name="TextBox 68"/>
          <p:cNvSpPr txBox="1"/>
          <p:nvPr/>
        </p:nvSpPr>
        <p:spPr>
          <a:xfrm>
            <a:off x="1334101" y="7280816"/>
            <a:ext cx="2875140" cy="364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05/09/2025</a:t>
            </a:r>
            <a:endParaRPr lang="en-US" sz="212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TextBox 69"/>
          <p:cNvSpPr txBox="1"/>
          <p:nvPr/>
        </p:nvSpPr>
        <p:spPr>
          <a:xfrm>
            <a:off x="1371600" y="7581900"/>
            <a:ext cx="40386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Mandsaur University, Mandsaur</a:t>
            </a:r>
            <a:endParaRPr lang="en-US" sz="212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TextBox 67">
            <a:extLst>
              <a:ext uri="{FF2B5EF4-FFF2-40B4-BE49-F238E27FC236}">
                <a16:creationId xmlns=""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1325937" y="6493989"/>
            <a:ext cx="3063983" cy="425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 smtClean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Triple Byte Squad </a:t>
            </a:r>
            <a:endParaRPr lang="en-US" sz="2481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8200" y="3543126"/>
            <a:ext cx="16230600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  Accuracy </a:t>
            </a:r>
            <a:r>
              <a:rPr lang="en-US" sz="4000" b="1" dirty="0" smtClean="0">
                <a:solidFill>
                  <a:schemeClr val="bg1"/>
                </a:solidFill>
              </a:rPr>
              <a:t>of AI responses</a:t>
            </a:r>
            <a:r>
              <a:rPr lang="en-US" sz="4000" dirty="0" smtClean="0">
                <a:solidFill>
                  <a:schemeClr val="bg1"/>
                </a:solidFill>
              </a:rPr>
              <a:t> compared to standard solutions.</a:t>
            </a:r>
          </a:p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  Average </a:t>
            </a:r>
            <a:r>
              <a:rPr lang="en-US" sz="4000" b="1" dirty="0" smtClean="0">
                <a:solidFill>
                  <a:schemeClr val="bg1"/>
                </a:solidFill>
              </a:rPr>
              <a:t>response time</a:t>
            </a:r>
            <a:r>
              <a:rPr lang="en-US" sz="4000" dirty="0" smtClean="0">
                <a:solidFill>
                  <a:schemeClr val="bg1"/>
                </a:solidFill>
              </a:rPr>
              <a:t> for student queries.</a:t>
            </a:r>
          </a:p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  Engagement </a:t>
            </a:r>
            <a:r>
              <a:rPr lang="en-US" sz="4000" b="1" dirty="0" smtClean="0">
                <a:solidFill>
                  <a:schemeClr val="bg1"/>
                </a:solidFill>
              </a:rPr>
              <a:t>levels</a:t>
            </a:r>
            <a:r>
              <a:rPr lang="en-US" sz="4000" dirty="0" smtClean="0">
                <a:solidFill>
                  <a:schemeClr val="bg1"/>
                </a:solidFill>
              </a:rPr>
              <a:t>: number of daily active users, quizzes attempted, study streaks.</a:t>
            </a:r>
          </a:p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  Learning </a:t>
            </a:r>
            <a:r>
              <a:rPr lang="en-US" sz="4000" b="1" dirty="0" smtClean="0">
                <a:solidFill>
                  <a:schemeClr val="bg1"/>
                </a:solidFill>
              </a:rPr>
              <a:t>outcomes</a:t>
            </a:r>
            <a:r>
              <a:rPr lang="en-US" sz="4000" dirty="0" smtClean="0">
                <a:solidFill>
                  <a:schemeClr val="bg1"/>
                </a:solidFill>
              </a:rPr>
              <a:t>: measurable improvement in student test scores over time.</a:t>
            </a:r>
          </a:p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  User </a:t>
            </a:r>
            <a:r>
              <a:rPr lang="en-US" sz="4000" b="1" dirty="0" smtClean="0">
                <a:solidFill>
                  <a:schemeClr val="bg1"/>
                </a:solidFill>
              </a:rPr>
              <a:t>satisfaction surveys</a:t>
            </a:r>
            <a:r>
              <a:rPr lang="en-US" sz="4000" dirty="0" smtClean="0">
                <a:solidFill>
                  <a:schemeClr val="bg1"/>
                </a:solidFill>
              </a:rPr>
              <a:t> to ensure platform effectiveness and adoption.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=""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 rot="-5400000">
            <a:off x="12372019" y="486751"/>
            <a:ext cx="700320" cy="12341008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899326" y="3840411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8185059" y="2759416"/>
            <a:ext cx="9645741" cy="2974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  NDA: one of India’s toughest defense exams.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  Lakhs of aspirants attempt it each year.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  Majority from Tier-2 and Tier-3 cities.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  Lack of structured and bilingual study resources.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  Key issues: doubts, scheduling, progress tracking.</a:t>
            </a:r>
          </a:p>
          <a:p>
            <a:pPr algn="just">
              <a:lnSpc>
                <a:spcPts val="4230"/>
              </a:lnSpc>
              <a:spcBef>
                <a:spcPct val="0"/>
              </a:spcBef>
            </a:pPr>
            <a:endParaRPr lang="en-US" sz="302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8185059" y="930361"/>
            <a:ext cx="9074241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22470" y="6360989"/>
            <a:ext cx="6036830" cy="51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153400" y="7048500"/>
            <a:ext cx="9074241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bg1"/>
                </a:solidFill>
              </a:rPr>
              <a:t>AI can make </a:t>
            </a:r>
            <a:r>
              <a:rPr lang="en-US" sz="2800" dirty="0" smtClean="0">
                <a:solidFill>
                  <a:schemeClr val="bg1"/>
                </a:solidFill>
              </a:rPr>
              <a:t>exam </a:t>
            </a:r>
            <a:r>
              <a:rPr lang="en-US" sz="2800" dirty="0" smtClean="0">
                <a:solidFill>
                  <a:schemeClr val="bg1"/>
                </a:solidFill>
              </a:rPr>
              <a:t>preparation more accessible.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  Provides bilingual (Hindi + English) </a:t>
            </a:r>
            <a:r>
              <a:rPr lang="en-US" sz="2800" dirty="0" smtClean="0">
                <a:solidFill>
                  <a:schemeClr val="bg1"/>
                </a:solidFill>
              </a:rPr>
              <a:t>support.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  Delivers personalized schedules and </a:t>
            </a:r>
            <a:r>
              <a:rPr lang="en-US" sz="2800" dirty="0" smtClean="0">
                <a:solidFill>
                  <a:schemeClr val="bg1"/>
                </a:solidFill>
              </a:rPr>
              <a:t>reminders.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  Enables real-time doubt </a:t>
            </a:r>
            <a:r>
              <a:rPr lang="en-US" sz="2800" dirty="0" smtClean="0">
                <a:solidFill>
                  <a:schemeClr val="bg1"/>
                </a:solidFill>
              </a:rPr>
              <a:t>solving.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bg1"/>
                </a:solidFill>
              </a:rPr>
              <a:t>It bridges </a:t>
            </a:r>
            <a:r>
              <a:rPr lang="en-US" sz="2800" dirty="0" smtClean="0">
                <a:solidFill>
                  <a:schemeClr val="bg1"/>
                </a:solidFill>
              </a:rPr>
              <a:t>rural–urban education </a:t>
            </a:r>
            <a:r>
              <a:rPr lang="en-US" sz="2800" dirty="0" smtClean="0">
                <a:solidFill>
                  <a:schemeClr val="bg1"/>
                </a:solidFill>
              </a:rPr>
              <a:t>gap.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2" name="Freeform 62">
            <a:extLst>
              <a:ext uri="{FF2B5EF4-FFF2-40B4-BE49-F238E27FC236}">
                <a16:creationId xmlns=""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90600" y="2857500"/>
            <a:ext cx="16230600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600" b="1" dirty="0" smtClean="0">
                <a:solidFill>
                  <a:schemeClr val="bg1"/>
                </a:solidFill>
              </a:rPr>
              <a:t>  Challenges:</a:t>
            </a:r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bg1"/>
                </a:solidFill>
              </a:rPr>
              <a:t>  Scarcity of bilingual study </a:t>
            </a:r>
            <a:r>
              <a:rPr lang="en-US" sz="3600" dirty="0" smtClean="0">
                <a:solidFill>
                  <a:schemeClr val="bg1"/>
                </a:solidFill>
              </a:rPr>
              <a:t>material fro rural students.</a:t>
            </a:r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bg1"/>
                </a:solidFill>
              </a:rPr>
              <a:t>  Limited instant doubt-solving </a:t>
            </a:r>
            <a:r>
              <a:rPr lang="en-US" sz="3600" dirty="0" smtClean="0">
                <a:solidFill>
                  <a:schemeClr val="bg1"/>
                </a:solidFill>
              </a:rPr>
              <a:t>tools are available.</a:t>
            </a:r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bg1"/>
                </a:solidFill>
              </a:rPr>
              <a:t>  </a:t>
            </a:r>
            <a:r>
              <a:rPr lang="en-US" sz="3600" dirty="0" smtClean="0">
                <a:solidFill>
                  <a:schemeClr val="bg1"/>
                </a:solidFill>
              </a:rPr>
              <a:t>Limited tools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for performance </a:t>
            </a:r>
            <a:r>
              <a:rPr lang="en-US" sz="3600" dirty="0" smtClean="0">
                <a:solidFill>
                  <a:schemeClr val="bg1"/>
                </a:solidFill>
              </a:rPr>
              <a:t>monitoring.</a:t>
            </a:r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3600" b="1" dirty="0" smtClean="0">
                <a:solidFill>
                  <a:schemeClr val="bg1"/>
                </a:solidFill>
              </a:rPr>
              <a:t>  Opportunities:</a:t>
            </a:r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bg1"/>
                </a:solidFill>
              </a:rPr>
              <a:t>  </a:t>
            </a:r>
            <a:r>
              <a:rPr lang="en-US" sz="3600" dirty="0" smtClean="0">
                <a:solidFill>
                  <a:schemeClr val="bg1"/>
                </a:solidFill>
              </a:rPr>
              <a:t>The platform </a:t>
            </a:r>
            <a:r>
              <a:rPr lang="en-US" sz="3600" dirty="0" smtClean="0">
                <a:solidFill>
                  <a:schemeClr val="bg1"/>
                </a:solidFill>
              </a:rPr>
              <a:t>can </a:t>
            </a:r>
            <a:r>
              <a:rPr lang="en-US" sz="3600" dirty="0" smtClean="0">
                <a:solidFill>
                  <a:schemeClr val="bg1"/>
                </a:solidFill>
              </a:rPr>
              <a:t>generate quizzes </a:t>
            </a:r>
            <a:r>
              <a:rPr lang="en-US" sz="3600" dirty="0" smtClean="0">
                <a:solidFill>
                  <a:schemeClr val="bg1"/>
                </a:solidFill>
              </a:rPr>
              <a:t>automatically from notes, videos, PDFs etc using AI.</a:t>
            </a:r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bg1"/>
                </a:solidFill>
              </a:rPr>
              <a:t>  </a:t>
            </a:r>
            <a:r>
              <a:rPr lang="en-US" sz="3600" dirty="0" smtClean="0">
                <a:solidFill>
                  <a:schemeClr val="bg1"/>
                </a:solidFill>
              </a:rPr>
              <a:t>The platform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can track progress and weak </a:t>
            </a:r>
            <a:r>
              <a:rPr lang="en-US" sz="3600" dirty="0" smtClean="0">
                <a:solidFill>
                  <a:schemeClr val="bg1"/>
                </a:solidFill>
              </a:rPr>
              <a:t>topics and give them adaptive recommendations.</a:t>
            </a:r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bg1"/>
                </a:solidFill>
              </a:rPr>
              <a:t>  Improves quality and scalability of </a:t>
            </a:r>
            <a:r>
              <a:rPr lang="en-US" sz="3600" dirty="0" smtClean="0">
                <a:solidFill>
                  <a:schemeClr val="bg1"/>
                </a:solidFill>
              </a:rPr>
              <a:t>education, ensuring equal opportunities for  all                                                                                                                                                       NDA aspirants.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=""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  We </a:t>
            </a:r>
            <a:r>
              <a:rPr lang="en-US" sz="4000" dirty="0" smtClean="0">
                <a:solidFill>
                  <a:schemeClr val="bg1"/>
                </a:solidFill>
              </a:rPr>
              <a:t>propose an </a:t>
            </a:r>
            <a:r>
              <a:rPr lang="en-US" sz="4000" b="1" dirty="0" smtClean="0">
                <a:solidFill>
                  <a:schemeClr val="bg1"/>
                </a:solidFill>
              </a:rPr>
              <a:t>AI-powered Study Buddy platform</a:t>
            </a:r>
            <a:r>
              <a:rPr lang="en-US" sz="4000" dirty="0" smtClean="0">
                <a:solidFill>
                  <a:schemeClr val="bg1"/>
                </a:solidFill>
              </a:rPr>
              <a:t> designed specifically for NDA aspirants.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  The </a:t>
            </a:r>
            <a:r>
              <a:rPr lang="en-US" sz="4000" dirty="0" smtClean="0">
                <a:solidFill>
                  <a:schemeClr val="bg1"/>
                </a:solidFill>
              </a:rPr>
              <a:t>platform will feature a </a:t>
            </a:r>
            <a:r>
              <a:rPr lang="en-US" sz="4000" b="1" dirty="0" smtClean="0">
                <a:solidFill>
                  <a:schemeClr val="bg1"/>
                </a:solidFill>
              </a:rPr>
              <a:t>voice and text chatbot</a:t>
            </a:r>
            <a:r>
              <a:rPr lang="en-US" sz="4000" dirty="0" smtClean="0">
                <a:solidFill>
                  <a:schemeClr val="bg1"/>
                </a:solidFill>
              </a:rPr>
              <a:t> that solves doubts instantly in Hindi or English.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  Students </a:t>
            </a:r>
            <a:r>
              <a:rPr lang="en-US" sz="4000" dirty="0" smtClean="0">
                <a:solidFill>
                  <a:schemeClr val="bg1"/>
                </a:solidFill>
              </a:rPr>
              <a:t>will receive a </a:t>
            </a:r>
            <a:r>
              <a:rPr lang="en-US" sz="4000" b="1" dirty="0" smtClean="0">
                <a:solidFill>
                  <a:schemeClr val="bg1"/>
                </a:solidFill>
              </a:rPr>
              <a:t>personalized daily study planner</a:t>
            </a:r>
            <a:r>
              <a:rPr lang="en-US" sz="4000" dirty="0" smtClean="0">
                <a:solidFill>
                  <a:schemeClr val="bg1"/>
                </a:solidFill>
              </a:rPr>
              <a:t> with reminders and progress reports.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  The platform </a:t>
            </a:r>
            <a:r>
              <a:rPr lang="en-US" sz="4000" dirty="0" smtClean="0">
                <a:solidFill>
                  <a:schemeClr val="bg1"/>
                </a:solidFill>
              </a:rPr>
              <a:t>will also enable </a:t>
            </a:r>
            <a:r>
              <a:rPr lang="en-US" sz="4000" b="1" dirty="0" smtClean="0">
                <a:solidFill>
                  <a:schemeClr val="bg1"/>
                </a:solidFill>
              </a:rPr>
              <a:t>automatic quiz generation</a:t>
            </a:r>
            <a:r>
              <a:rPr lang="en-US" sz="4000" dirty="0" smtClean="0">
                <a:solidFill>
                  <a:schemeClr val="bg1"/>
                </a:solidFill>
              </a:rPr>
              <a:t> from uploaded PDFs, notes, or lecture videos, making revision more effective.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=""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6155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  </a:t>
            </a:r>
            <a:r>
              <a:rPr lang="en-US" sz="4000" b="1" dirty="0" smtClean="0">
                <a:solidFill>
                  <a:schemeClr val="bg1"/>
                </a:solidFill>
              </a:rPr>
              <a:t>Bilingual Voice + Text Chatbot:</a:t>
            </a:r>
            <a:r>
              <a:rPr lang="en-US" sz="4000" dirty="0" smtClean="0">
                <a:solidFill>
                  <a:schemeClr val="bg1"/>
                </a:solidFill>
              </a:rPr>
              <a:t> Students can ask doubts in either Hindi or English and get step-by-step solutions.</a:t>
            </a:r>
          </a:p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  Multimedia </a:t>
            </a:r>
            <a:r>
              <a:rPr lang="en-US" sz="4000" b="1" dirty="0" smtClean="0">
                <a:solidFill>
                  <a:schemeClr val="bg1"/>
                </a:solidFill>
              </a:rPr>
              <a:t>Quiz Generator:</a:t>
            </a:r>
            <a:r>
              <a:rPr lang="en-US" sz="4000" dirty="0" smtClean="0">
                <a:solidFill>
                  <a:schemeClr val="bg1"/>
                </a:solidFill>
              </a:rPr>
              <a:t> Upload notes, PDFs, or videos, and the system generates customized quizzes.</a:t>
            </a:r>
          </a:p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  AI-driven </a:t>
            </a:r>
            <a:r>
              <a:rPr lang="en-US" sz="4000" b="1" dirty="0" smtClean="0">
                <a:solidFill>
                  <a:schemeClr val="bg1"/>
                </a:solidFill>
              </a:rPr>
              <a:t>Study Scheduler:</a:t>
            </a:r>
            <a:r>
              <a:rPr lang="en-US" sz="4000" dirty="0" smtClean="0">
                <a:solidFill>
                  <a:schemeClr val="bg1"/>
                </a:solidFill>
              </a:rPr>
              <a:t> Creates daily study plans, revision cycles, and reminders tailored to each student.</a:t>
            </a:r>
          </a:p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  Real-time </a:t>
            </a:r>
            <a:r>
              <a:rPr lang="en-US" sz="4000" b="1" dirty="0" smtClean="0">
                <a:solidFill>
                  <a:schemeClr val="bg1"/>
                </a:solidFill>
              </a:rPr>
              <a:t>Analytics Dashboard:</a:t>
            </a:r>
            <a:r>
              <a:rPr lang="en-US" sz="4000" dirty="0" smtClean="0">
                <a:solidFill>
                  <a:schemeClr val="bg1"/>
                </a:solidFill>
              </a:rPr>
              <a:t> Tracks accuracy, weak areas, time spent, and daily progress.</a:t>
            </a:r>
          </a:p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  Collaboration </a:t>
            </a:r>
            <a:r>
              <a:rPr lang="en-US" sz="4000" b="1" dirty="0" smtClean="0">
                <a:solidFill>
                  <a:schemeClr val="bg1"/>
                </a:solidFill>
              </a:rPr>
              <a:t>Rooms:</a:t>
            </a:r>
            <a:r>
              <a:rPr lang="en-US" sz="4000" dirty="0" smtClean="0">
                <a:solidFill>
                  <a:schemeClr val="bg1"/>
                </a:solidFill>
              </a:rPr>
              <a:t> Enables group study with peers, guided by an AI assistant embedded in the room.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=""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4000" b="1" dirty="0" smtClean="0">
                <a:solidFill>
                  <a:schemeClr val="bg1"/>
                </a:solidFill>
              </a:rPr>
              <a:t>  Target Users: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NDA aspirants from rural, semi-urban, and urban areas who seek bilingual, accessible preparation support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4000" b="1" dirty="0" smtClean="0">
                <a:solidFill>
                  <a:schemeClr val="bg1"/>
                </a:solidFill>
              </a:rPr>
              <a:t>  Use Cases: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  Ask doubts in Hindi/English (voice/text</a:t>
            </a:r>
            <a:r>
              <a:rPr lang="en-US" sz="4000" dirty="0" smtClean="0">
                <a:solidFill>
                  <a:schemeClr val="bg1"/>
                </a:solidFill>
              </a:rPr>
              <a:t>).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  Upload PDFs/notes → get instant </a:t>
            </a:r>
            <a:r>
              <a:rPr lang="en-US" sz="4000" dirty="0" smtClean="0">
                <a:solidFill>
                  <a:schemeClr val="bg1"/>
                </a:solidFill>
              </a:rPr>
              <a:t>quizzes.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  Use AI assistant for daily study </a:t>
            </a:r>
            <a:r>
              <a:rPr lang="en-US" sz="4000" dirty="0" smtClean="0">
                <a:solidFill>
                  <a:schemeClr val="bg1"/>
                </a:solidFill>
              </a:rPr>
              <a:t>planning.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  Track strengths/weaknesses with </a:t>
            </a:r>
            <a:r>
              <a:rPr lang="en-US" sz="4000" dirty="0" smtClean="0">
                <a:solidFill>
                  <a:schemeClr val="bg1"/>
                </a:solidFill>
              </a:rPr>
              <a:t>dashboards.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=""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  </a:t>
            </a:r>
            <a:r>
              <a:rPr lang="en-US" sz="4000" dirty="0" smtClean="0">
                <a:solidFill>
                  <a:schemeClr val="bg1"/>
                </a:solidFill>
              </a:rPr>
              <a:t>The platform will collect </a:t>
            </a:r>
            <a:r>
              <a:rPr lang="en-US" sz="4000" b="1" dirty="0" smtClean="0">
                <a:solidFill>
                  <a:schemeClr val="bg1"/>
                </a:solidFill>
              </a:rPr>
              <a:t>student queries, uploaded notes/PDFs, and test results</a:t>
            </a:r>
            <a:r>
              <a:rPr lang="en-US" sz="4000" dirty="0" smtClean="0">
                <a:solidFill>
                  <a:schemeClr val="bg1"/>
                </a:solidFill>
              </a:rPr>
              <a:t> to provide personalized support.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  All </a:t>
            </a:r>
            <a:r>
              <a:rPr lang="en-US" sz="4000" dirty="0" smtClean="0">
                <a:solidFill>
                  <a:schemeClr val="bg1"/>
                </a:solidFill>
              </a:rPr>
              <a:t>uploaded files and personal data will be stored in </a:t>
            </a:r>
            <a:r>
              <a:rPr lang="en-US" sz="4000" b="1" dirty="0" smtClean="0">
                <a:solidFill>
                  <a:schemeClr val="bg1"/>
                </a:solidFill>
              </a:rPr>
              <a:t>secure, encrypted servers</a:t>
            </a:r>
            <a:r>
              <a:rPr lang="en-US" sz="4000" dirty="0" smtClean="0">
                <a:solidFill>
                  <a:schemeClr val="bg1"/>
                </a:solidFill>
              </a:rPr>
              <a:t> to prevent misuse.</a:t>
            </a:r>
          </a:p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  Student </a:t>
            </a:r>
            <a:r>
              <a:rPr lang="en-US" sz="4000" b="1" dirty="0" smtClean="0">
                <a:solidFill>
                  <a:schemeClr val="bg1"/>
                </a:solidFill>
              </a:rPr>
              <a:t>privacy is a priority</a:t>
            </a:r>
            <a:r>
              <a:rPr lang="en-US" sz="4000" dirty="0" smtClean="0">
                <a:solidFill>
                  <a:schemeClr val="bg1"/>
                </a:solidFill>
              </a:rPr>
              <a:t>: data will be anonymized and only used to enhance the learning experience.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  Compliance </a:t>
            </a:r>
            <a:r>
              <a:rPr lang="en-US" sz="4000" dirty="0" smtClean="0">
                <a:solidFill>
                  <a:schemeClr val="bg1"/>
                </a:solidFill>
              </a:rPr>
              <a:t>with </a:t>
            </a:r>
            <a:r>
              <a:rPr lang="en-US" sz="4000" b="1" dirty="0" smtClean="0">
                <a:solidFill>
                  <a:schemeClr val="bg1"/>
                </a:solidFill>
              </a:rPr>
              <a:t>data protection standards</a:t>
            </a:r>
            <a:r>
              <a:rPr lang="en-US" sz="4000" dirty="0" smtClean="0">
                <a:solidFill>
                  <a:schemeClr val="bg1"/>
                </a:solidFill>
              </a:rPr>
              <a:t> will ensure user trust and safety.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=""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90600" y="3162300"/>
            <a:ext cx="16230600" cy="6155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  Natural </a:t>
            </a:r>
            <a:r>
              <a:rPr lang="en-US" sz="4000" b="1" dirty="0" smtClean="0">
                <a:solidFill>
                  <a:schemeClr val="bg1"/>
                </a:solidFill>
              </a:rPr>
              <a:t>Language Processing (OpenAI/Gemini):</a:t>
            </a:r>
            <a:r>
              <a:rPr lang="en-US" sz="4000" dirty="0" smtClean="0">
                <a:solidFill>
                  <a:schemeClr val="bg1"/>
                </a:solidFill>
              </a:rPr>
              <a:t> For intelligent question answering and explanations.</a:t>
            </a:r>
          </a:p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  Whisper </a:t>
            </a:r>
            <a:r>
              <a:rPr lang="en-US" sz="4000" b="1" dirty="0" smtClean="0">
                <a:solidFill>
                  <a:schemeClr val="bg1"/>
                </a:solidFill>
              </a:rPr>
              <a:t>AI:</a:t>
            </a:r>
            <a:r>
              <a:rPr lang="en-US" sz="4000" dirty="0" smtClean="0">
                <a:solidFill>
                  <a:schemeClr val="bg1"/>
                </a:solidFill>
              </a:rPr>
              <a:t> For converting Hindi and English speech into text for voice-based queries.</a:t>
            </a:r>
          </a:p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  Hugging </a:t>
            </a:r>
            <a:r>
              <a:rPr lang="en-US" sz="4000" b="1" dirty="0" smtClean="0">
                <a:solidFill>
                  <a:schemeClr val="bg1"/>
                </a:solidFill>
              </a:rPr>
              <a:t>Face Models:</a:t>
            </a:r>
            <a:r>
              <a:rPr lang="en-US" sz="4000" dirty="0" smtClean="0">
                <a:solidFill>
                  <a:schemeClr val="bg1"/>
                </a:solidFill>
              </a:rPr>
              <a:t> For summarizing notes, generating quizzes, and content classification.</a:t>
            </a:r>
          </a:p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  Machine </a:t>
            </a:r>
            <a:r>
              <a:rPr lang="en-US" sz="4000" b="1" dirty="0" smtClean="0">
                <a:solidFill>
                  <a:schemeClr val="bg1"/>
                </a:solidFill>
              </a:rPr>
              <a:t>Learning Analytics:</a:t>
            </a:r>
            <a:r>
              <a:rPr lang="en-US" sz="4000" dirty="0" smtClean="0">
                <a:solidFill>
                  <a:schemeClr val="bg1"/>
                </a:solidFill>
              </a:rPr>
              <a:t> To analyze performance data and give personalized recommendations.</a:t>
            </a:r>
          </a:p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  Vector </a:t>
            </a:r>
            <a:r>
              <a:rPr lang="en-US" sz="4000" b="1" dirty="0" smtClean="0">
                <a:solidFill>
                  <a:schemeClr val="bg1"/>
                </a:solidFill>
              </a:rPr>
              <a:t>Databases (RAG):</a:t>
            </a:r>
            <a:r>
              <a:rPr lang="en-US" sz="4000" dirty="0" smtClean="0">
                <a:solidFill>
                  <a:schemeClr val="bg1"/>
                </a:solidFill>
              </a:rPr>
              <a:t> To enable document-based learning, where students can </a:t>
            </a:r>
            <a:r>
              <a:rPr lang="en-US" sz="4000" dirty="0" smtClean="0">
                <a:solidFill>
                  <a:schemeClr val="bg1"/>
                </a:solidFill>
              </a:rPr>
              <a:t>query their own notes.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=""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000" b="1" dirty="0" smtClean="0">
                <a:solidFill>
                  <a:schemeClr val="bg1"/>
                </a:solidFill>
              </a:rPr>
              <a:t>  Phase </a:t>
            </a:r>
            <a:r>
              <a:rPr lang="en-US" sz="4000" b="1" dirty="0" smtClean="0">
                <a:solidFill>
                  <a:schemeClr val="bg1"/>
                </a:solidFill>
              </a:rPr>
              <a:t>1:</a:t>
            </a:r>
            <a:r>
              <a:rPr lang="en-US" sz="4000" dirty="0" smtClean="0">
                <a:solidFill>
                  <a:schemeClr val="bg1"/>
                </a:solidFill>
              </a:rPr>
              <a:t> Content structuring and integration of AI models for chatbot and summarization.</a:t>
            </a:r>
          </a:p>
          <a:p>
            <a:pPr>
              <a:buFont typeface="Wingdings" pitchFamily="2" charset="2"/>
              <a:buChar char="ü"/>
            </a:pPr>
            <a:r>
              <a:rPr lang="en-US" sz="4000" b="1" dirty="0" smtClean="0">
                <a:solidFill>
                  <a:schemeClr val="bg1"/>
                </a:solidFill>
              </a:rPr>
              <a:t>  Phase </a:t>
            </a:r>
            <a:r>
              <a:rPr lang="en-US" sz="4000" b="1" dirty="0" smtClean="0">
                <a:solidFill>
                  <a:schemeClr val="bg1"/>
                </a:solidFill>
              </a:rPr>
              <a:t>2:</a:t>
            </a:r>
            <a:r>
              <a:rPr lang="en-US" sz="4000" dirty="0" smtClean="0">
                <a:solidFill>
                  <a:schemeClr val="bg1"/>
                </a:solidFill>
              </a:rPr>
              <a:t> Prototype development with core features like chatbot, scheduling, and quiz generation.</a:t>
            </a:r>
          </a:p>
          <a:p>
            <a:pPr>
              <a:buFont typeface="Wingdings" pitchFamily="2" charset="2"/>
              <a:buChar char="ü"/>
            </a:pPr>
            <a:r>
              <a:rPr lang="en-US" sz="4000" b="1" dirty="0" smtClean="0">
                <a:solidFill>
                  <a:schemeClr val="bg1"/>
                </a:solidFill>
              </a:rPr>
              <a:t>  Phase </a:t>
            </a:r>
            <a:r>
              <a:rPr lang="en-US" sz="4000" b="1" dirty="0" smtClean="0">
                <a:solidFill>
                  <a:schemeClr val="bg1"/>
                </a:solidFill>
              </a:rPr>
              <a:t>3:</a:t>
            </a:r>
            <a:r>
              <a:rPr lang="en-US" sz="4000" dirty="0" smtClean="0">
                <a:solidFill>
                  <a:schemeClr val="bg1"/>
                </a:solidFill>
              </a:rPr>
              <a:t> Full deployment with web and mobile platforms, ensuring cross-device compatibility.</a:t>
            </a:r>
          </a:p>
          <a:p>
            <a:pPr>
              <a:buFont typeface="Wingdings" pitchFamily="2" charset="2"/>
              <a:buChar char="ü"/>
            </a:pPr>
            <a:r>
              <a:rPr lang="en-US" sz="4000" b="1" dirty="0" smtClean="0">
                <a:solidFill>
                  <a:schemeClr val="bg1"/>
                </a:solidFill>
              </a:rPr>
              <a:t>  Tech </a:t>
            </a:r>
            <a:r>
              <a:rPr lang="en-US" sz="4000" b="1" dirty="0" smtClean="0">
                <a:solidFill>
                  <a:schemeClr val="bg1"/>
                </a:solidFill>
              </a:rPr>
              <a:t>Stack:</a:t>
            </a:r>
            <a:r>
              <a:rPr lang="en-US" sz="4000" dirty="0" smtClean="0">
                <a:solidFill>
                  <a:schemeClr val="bg1"/>
                </a:solidFill>
              </a:rPr>
              <a:t> Python (AI backend), FastAPI/Node.js (services), React/Flutter (frontend), PostgreSQL + Vector DB (data).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=""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743</Words>
  <Application>Microsoft Macintosh PowerPoint</Application>
  <PresentationFormat>Custom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Poppins Bold</vt:lpstr>
      <vt:lpstr>Poppins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cp:lastModifiedBy>naitik1dabkara08557@gmail.com</cp:lastModifiedBy>
  <cp:revision>51</cp:revision>
  <dcterms:created xsi:type="dcterms:W3CDTF">2006-08-16T00:00:00Z</dcterms:created>
  <dcterms:modified xsi:type="dcterms:W3CDTF">2025-09-05T08:26:15Z</dcterms:modified>
  <dc:identifier>DAGVPOy7A7Q</dc:identifier>
</cp:coreProperties>
</file>