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7" Type="http://schemas.openxmlformats.org/officeDocument/2006/relationships/image" Target="../media/image8.png"/><Relationship Id="rId6" Type="http://schemas.openxmlformats.org/officeDocument/2006/relationships/image" Target="../media/image4.svg"/><Relationship Id="rId5" Type="http://schemas.openxmlformats.org/officeDocument/2006/relationships/image" Target="../media/image7.png"/><Relationship Id="rId4" Type="http://schemas.openxmlformats.org/officeDocument/2006/relationships/image" Target="../media/image3.svg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7" Type="http://schemas.openxmlformats.org/officeDocument/2006/relationships/image" Target="../media/image8.png"/><Relationship Id="rId6" Type="http://schemas.openxmlformats.org/officeDocument/2006/relationships/image" Target="../media/image4.svg"/><Relationship Id="rId5" Type="http://schemas.openxmlformats.org/officeDocument/2006/relationships/image" Target="../media/image7.png"/><Relationship Id="rId4" Type="http://schemas.openxmlformats.org/officeDocument/2006/relationships/image" Target="../media/image3.svg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FA2F2-0FEB-4402-8E3C-F4F542F22A4D}" type="doc">
      <dgm:prSet loTypeId="urn:microsoft.com/office/officeart/2018/2/layout/IconCircleList" loCatId="icon" qsTypeId="urn:microsoft.com/office/officeart/2005/8/quickstyle/simple1#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24DB353-23F3-4857-9131-1F9990FDCD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Multiple labels – For Binary classification we have many models available but for multilabel classification the selection of models decreases drastically.</a:t>
          </a:r>
        </a:p>
      </dgm:t>
    </dgm:pt>
    <dgm:pt modelId="{59D63B6B-FF95-4B93-90AC-C4604733160C}" cxnId="{9C62BB87-E480-4FF5-9159-2646D9547BA1}" type="parTrans">
      <dgm:prSet/>
      <dgm:spPr/>
      <dgm:t>
        <a:bodyPr/>
        <a:lstStyle/>
        <a:p>
          <a:endParaRPr lang="en-US"/>
        </a:p>
      </dgm:t>
    </dgm:pt>
    <dgm:pt modelId="{944A7CB0-D6A3-4010-8713-37A824B59217}" cxnId="{9C62BB87-E480-4FF5-9159-2646D9547BA1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79B6A-B081-4C12-B7A2-BB13C8722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Collection of USABLE DATA – although we extracted over 100000 records, only 14000 records were usable among them.</a:t>
          </a:r>
        </a:p>
      </dgm:t>
    </dgm:pt>
    <dgm:pt modelId="{BE52F83E-7D71-4B87-A3A6-D2B2C8B359DC}" cxnId="{D0102818-4E6B-4AFD-99F5-198852DA4116}" type="parTrans">
      <dgm:prSet/>
      <dgm:spPr/>
      <dgm:t>
        <a:bodyPr/>
        <a:lstStyle/>
        <a:p>
          <a:endParaRPr lang="en-US"/>
        </a:p>
      </dgm:t>
    </dgm:pt>
    <dgm:pt modelId="{B3BB4A63-CDE0-4ECF-9027-63E6CC52A464}" cxnId="{D0102818-4E6B-4AFD-99F5-198852DA4116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4EEE63-BA69-475E-B314-44B468A25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the data – Due to the character limit tweets contain a lot of short forms which are different to classify using bag of words model.</a:t>
          </a:r>
        </a:p>
      </dgm:t>
    </dgm:pt>
    <dgm:pt modelId="{3E1C5AA9-F59B-40C7-87D1-8469E55ABAC7}" cxnId="{3E6199FC-97CF-42BA-A92E-C54037D07BD4}" type="parTrans">
      <dgm:prSet/>
      <dgm:spPr/>
      <dgm:t>
        <a:bodyPr/>
        <a:lstStyle/>
        <a:p>
          <a:endParaRPr lang="en-US"/>
        </a:p>
      </dgm:t>
    </dgm:pt>
    <dgm:pt modelId="{6F26F687-50AF-4131-A8FE-47C12574109C}" cxnId="{3E6199FC-97CF-42BA-A92E-C54037D07BD4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CEFDB7-AA1E-47FE-B856-7591A5E35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RATE LIMIT – Due to the twitter rate limit we were getting timed out every 15 mins due to which the data collection process took over 8 hours.</a:t>
          </a:r>
        </a:p>
      </dgm:t>
    </dgm:pt>
    <dgm:pt modelId="{86A4F0E3-E679-4736-BFA3-18F07F45CD08}" cxnId="{B7B160C3-565E-4944-84BA-50F3731BB40E}" type="parTrans">
      <dgm:prSet/>
      <dgm:spPr/>
      <dgm:t>
        <a:bodyPr/>
        <a:lstStyle/>
        <a:p>
          <a:endParaRPr lang="en-US"/>
        </a:p>
      </dgm:t>
    </dgm:pt>
    <dgm:pt modelId="{C47A1309-1B0A-43F5-9094-A094C9724B69}" cxnId="{B7B160C3-565E-4944-84BA-50F3731BB40E}" type="sibTrans">
      <dgm:prSet/>
      <dgm:spPr/>
      <dgm:t>
        <a:bodyPr/>
        <a:lstStyle/>
        <a:p>
          <a:endParaRPr lang="en-US"/>
        </a:p>
      </dgm:t>
    </dgm:pt>
    <dgm:pt modelId="{850292F6-A9DA-4A0E-A5F1-6E6EA576CF6F}" type="pres">
      <dgm:prSet presAssocID="{C2AFA2F2-0FEB-4402-8E3C-F4F542F22A4D}" presName="root" presStyleCnt="0">
        <dgm:presLayoutVars>
          <dgm:dir/>
          <dgm:resizeHandles val="exact"/>
        </dgm:presLayoutVars>
      </dgm:prSet>
      <dgm:spPr/>
    </dgm:pt>
    <dgm:pt modelId="{15D78DBE-17B2-473C-8B53-7955FE88BDA3}" type="pres">
      <dgm:prSet presAssocID="{C2AFA2F2-0FEB-4402-8E3C-F4F542F22A4D}" presName="container" presStyleCnt="0">
        <dgm:presLayoutVars>
          <dgm:dir/>
          <dgm:resizeHandles val="exact"/>
        </dgm:presLayoutVars>
      </dgm:prSet>
      <dgm:spPr/>
    </dgm:pt>
    <dgm:pt modelId="{A3567B5F-D94E-4A31-BFF7-CA1CE5693F1A}" type="pres">
      <dgm:prSet presAssocID="{224DB353-23F3-4857-9131-1F9990FDCD4B}" presName="compNode" presStyleCnt="0"/>
      <dgm:spPr/>
    </dgm:pt>
    <dgm:pt modelId="{65E82BF0-4059-48E8-A1F3-0E954AFEED66}" type="pres">
      <dgm:prSet presAssocID="{224DB353-23F3-4857-9131-1F9990FDCD4B}" presName="iconBgRect" presStyleLbl="bgShp" presStyleIdx="0" presStyleCnt="4"/>
      <dgm:spPr/>
    </dgm:pt>
    <dgm:pt modelId="{9F8C88D1-9D42-490A-816D-8C387684D498}" type="pres">
      <dgm:prSet presAssocID="{224DB353-23F3-4857-9131-1F9990FDCD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1BBAE98-7BAE-4E34-B95B-03294C9B4C71}" type="pres">
      <dgm:prSet presAssocID="{224DB353-23F3-4857-9131-1F9990FDCD4B}" presName="spaceRect" presStyleCnt="0"/>
      <dgm:spPr/>
    </dgm:pt>
    <dgm:pt modelId="{F2FD08B8-3A65-4A1A-A907-129D2FFE3735}" type="pres">
      <dgm:prSet presAssocID="{224DB353-23F3-4857-9131-1F9990FDCD4B}" presName="textRect" presStyleLbl="revTx" presStyleIdx="0" presStyleCnt="4">
        <dgm:presLayoutVars>
          <dgm:chMax val="1"/>
          <dgm:chPref val="1"/>
        </dgm:presLayoutVars>
      </dgm:prSet>
      <dgm:spPr/>
    </dgm:pt>
    <dgm:pt modelId="{9BC289D5-303A-4318-8F86-442757E0EF52}" type="pres">
      <dgm:prSet presAssocID="{944A7CB0-D6A3-4010-8713-37A824B59217}" presName="sibTrans" presStyleLbl="sibTrans2D1" presStyleIdx="0" presStyleCnt="0"/>
      <dgm:spPr/>
    </dgm:pt>
    <dgm:pt modelId="{979C11A9-0197-457C-8BA9-6614626725D9}" type="pres">
      <dgm:prSet presAssocID="{86A79B6A-B081-4C12-B7A2-BB13C87225FB}" presName="compNode" presStyleCnt="0"/>
      <dgm:spPr/>
    </dgm:pt>
    <dgm:pt modelId="{5BD5B45A-1659-45ED-BFA8-5CF1D920C5F8}" type="pres">
      <dgm:prSet presAssocID="{86A79B6A-B081-4C12-B7A2-BB13C87225FB}" presName="iconBgRect" presStyleLbl="bgShp" presStyleIdx="1" presStyleCnt="4"/>
      <dgm:spPr/>
    </dgm:pt>
    <dgm:pt modelId="{FBEB39BB-7268-4346-A538-1718CACF2560}" type="pres">
      <dgm:prSet presAssocID="{86A79B6A-B081-4C12-B7A2-BB13C87225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CFFCBA3D-E8C7-4C5C-B25C-8FCF89183F57}" type="pres">
      <dgm:prSet presAssocID="{86A79B6A-B081-4C12-B7A2-BB13C87225FB}" presName="spaceRect" presStyleCnt="0"/>
      <dgm:spPr/>
    </dgm:pt>
    <dgm:pt modelId="{BC178A14-CB77-4B34-8634-4FEDD75AAB78}" type="pres">
      <dgm:prSet presAssocID="{86A79B6A-B081-4C12-B7A2-BB13C87225FB}" presName="textRect" presStyleLbl="revTx" presStyleIdx="1" presStyleCnt="4">
        <dgm:presLayoutVars>
          <dgm:chMax val="1"/>
          <dgm:chPref val="1"/>
        </dgm:presLayoutVars>
      </dgm:prSet>
      <dgm:spPr/>
    </dgm:pt>
    <dgm:pt modelId="{1DBB5E62-9AAA-4940-BF1A-1D60E289B4F4}" type="pres">
      <dgm:prSet presAssocID="{B3BB4A63-CDE0-4ECF-9027-63E6CC52A464}" presName="sibTrans" presStyleLbl="sibTrans2D1" presStyleIdx="0" presStyleCnt="0"/>
      <dgm:spPr/>
    </dgm:pt>
    <dgm:pt modelId="{A009051B-7536-4086-96F1-D744E6686B82}" type="pres">
      <dgm:prSet presAssocID="{B24EEE63-BA69-475E-B314-44B468A25F23}" presName="compNode" presStyleCnt="0"/>
      <dgm:spPr/>
    </dgm:pt>
    <dgm:pt modelId="{5EDA058F-5BCD-4933-9D4F-397EEB2579E5}" type="pres">
      <dgm:prSet presAssocID="{B24EEE63-BA69-475E-B314-44B468A25F23}" presName="iconBgRect" presStyleLbl="bgShp" presStyleIdx="2" presStyleCnt="4"/>
      <dgm:spPr/>
    </dgm:pt>
    <dgm:pt modelId="{6D10D81F-64F0-4B0C-B459-A63DEB89D0BC}" type="pres">
      <dgm:prSet presAssocID="{B24EEE63-BA69-475E-B314-44B468A25F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941F1408-7FAB-423A-9932-4E93BA29F94E}" type="pres">
      <dgm:prSet presAssocID="{B24EEE63-BA69-475E-B314-44B468A25F23}" presName="spaceRect" presStyleCnt="0"/>
      <dgm:spPr/>
    </dgm:pt>
    <dgm:pt modelId="{28D9D3CA-0B4D-435E-BE39-85938B901254}" type="pres">
      <dgm:prSet presAssocID="{B24EEE63-BA69-475E-B314-44B468A25F23}" presName="textRect" presStyleLbl="revTx" presStyleIdx="2" presStyleCnt="4">
        <dgm:presLayoutVars>
          <dgm:chMax val="1"/>
          <dgm:chPref val="1"/>
        </dgm:presLayoutVars>
      </dgm:prSet>
      <dgm:spPr/>
    </dgm:pt>
    <dgm:pt modelId="{5693A61D-DAB7-4007-A6F4-A124D3360F2A}" type="pres">
      <dgm:prSet presAssocID="{6F26F687-50AF-4131-A8FE-47C12574109C}" presName="sibTrans" presStyleLbl="sibTrans2D1" presStyleIdx="0" presStyleCnt="0"/>
      <dgm:spPr/>
    </dgm:pt>
    <dgm:pt modelId="{70D52135-CD15-4CB8-8165-C816CC2E751D}" type="pres">
      <dgm:prSet presAssocID="{94CEFDB7-AA1E-47FE-B856-7591A5E352FF}" presName="compNode" presStyleCnt="0"/>
      <dgm:spPr/>
    </dgm:pt>
    <dgm:pt modelId="{E4AA9BED-BBBC-4C3E-BD1B-DBF1EFAAE370}" type="pres">
      <dgm:prSet presAssocID="{94CEFDB7-AA1E-47FE-B856-7591A5E352FF}" presName="iconBgRect" presStyleLbl="bgShp" presStyleIdx="3" presStyleCnt="4"/>
      <dgm:spPr/>
    </dgm:pt>
    <dgm:pt modelId="{4573B978-6012-45DD-859B-86ADCCF8527B}" type="pres">
      <dgm:prSet presAssocID="{94CEFDB7-AA1E-47FE-B856-7591A5E352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D400AD27-9C76-4CDF-AB7B-F642EB73C0F0}" type="pres">
      <dgm:prSet presAssocID="{94CEFDB7-AA1E-47FE-B856-7591A5E352FF}" presName="spaceRect" presStyleCnt="0"/>
      <dgm:spPr/>
    </dgm:pt>
    <dgm:pt modelId="{B0EB3B39-A25B-4715-BDAA-7DD6F0583D96}" type="pres">
      <dgm:prSet presAssocID="{94CEFDB7-AA1E-47FE-B856-7591A5E352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CB2805-9C1D-42FE-BE49-F72F3AC1B0F3}" type="presOf" srcId="{B3BB4A63-CDE0-4ECF-9027-63E6CC52A464}" destId="{1DBB5E62-9AAA-4940-BF1A-1D60E289B4F4}" srcOrd="0" destOrd="0" presId="urn:microsoft.com/office/officeart/2018/2/layout/IconCircleList"/>
    <dgm:cxn modelId="{D0102818-4E6B-4AFD-99F5-198852DA4116}" srcId="{C2AFA2F2-0FEB-4402-8E3C-F4F542F22A4D}" destId="{86A79B6A-B081-4C12-B7A2-BB13C87225FB}" srcOrd="1" destOrd="0" parTransId="{BE52F83E-7D71-4B87-A3A6-D2B2C8B359DC}" sibTransId="{B3BB4A63-CDE0-4ECF-9027-63E6CC52A464}"/>
    <dgm:cxn modelId="{2BD2D71D-177B-403F-A2B4-33191FB8B7C0}" type="presOf" srcId="{C2AFA2F2-0FEB-4402-8E3C-F4F542F22A4D}" destId="{850292F6-A9DA-4A0E-A5F1-6E6EA576CF6F}" srcOrd="0" destOrd="0" presId="urn:microsoft.com/office/officeart/2018/2/layout/IconCircleList"/>
    <dgm:cxn modelId="{671DAE39-D314-4DC9-A91C-2640AFF7D38B}" type="presOf" srcId="{86A79B6A-B081-4C12-B7A2-BB13C87225FB}" destId="{BC178A14-CB77-4B34-8634-4FEDD75AAB78}" srcOrd="0" destOrd="0" presId="urn:microsoft.com/office/officeart/2018/2/layout/IconCircleList"/>
    <dgm:cxn modelId="{1243815B-547C-413B-93AA-0300A30743F8}" type="presOf" srcId="{224DB353-23F3-4857-9131-1F9990FDCD4B}" destId="{F2FD08B8-3A65-4A1A-A907-129D2FFE3735}" srcOrd="0" destOrd="0" presId="urn:microsoft.com/office/officeart/2018/2/layout/IconCircleList"/>
    <dgm:cxn modelId="{3D2EEB53-2F86-48FD-B8F5-AD42101D69E5}" type="presOf" srcId="{B24EEE63-BA69-475E-B314-44B468A25F23}" destId="{28D9D3CA-0B4D-435E-BE39-85938B901254}" srcOrd="0" destOrd="0" presId="urn:microsoft.com/office/officeart/2018/2/layout/IconCircleList"/>
    <dgm:cxn modelId="{9C62BB87-E480-4FF5-9159-2646D9547BA1}" srcId="{C2AFA2F2-0FEB-4402-8E3C-F4F542F22A4D}" destId="{224DB353-23F3-4857-9131-1F9990FDCD4B}" srcOrd="0" destOrd="0" parTransId="{59D63B6B-FF95-4B93-90AC-C4604733160C}" sibTransId="{944A7CB0-D6A3-4010-8713-37A824B59217}"/>
    <dgm:cxn modelId="{014FC49C-D956-4189-BD03-8F2B19534F37}" type="presOf" srcId="{6F26F687-50AF-4131-A8FE-47C12574109C}" destId="{5693A61D-DAB7-4007-A6F4-A124D3360F2A}" srcOrd="0" destOrd="0" presId="urn:microsoft.com/office/officeart/2018/2/layout/IconCircleList"/>
    <dgm:cxn modelId="{B7B160C3-565E-4944-84BA-50F3731BB40E}" srcId="{C2AFA2F2-0FEB-4402-8E3C-F4F542F22A4D}" destId="{94CEFDB7-AA1E-47FE-B856-7591A5E352FF}" srcOrd="3" destOrd="0" parTransId="{86A4F0E3-E679-4736-BFA3-18F07F45CD08}" sibTransId="{C47A1309-1B0A-43F5-9094-A094C9724B69}"/>
    <dgm:cxn modelId="{83C15BE4-ED69-46B2-B610-DFF46894FABC}" type="presOf" srcId="{944A7CB0-D6A3-4010-8713-37A824B59217}" destId="{9BC289D5-303A-4318-8F86-442757E0EF52}" srcOrd="0" destOrd="0" presId="urn:microsoft.com/office/officeart/2018/2/layout/IconCircleList"/>
    <dgm:cxn modelId="{470073F1-0B56-4963-8721-78CAAEE09AB9}" type="presOf" srcId="{94CEFDB7-AA1E-47FE-B856-7591A5E352FF}" destId="{B0EB3B39-A25B-4715-BDAA-7DD6F0583D96}" srcOrd="0" destOrd="0" presId="urn:microsoft.com/office/officeart/2018/2/layout/IconCircleList"/>
    <dgm:cxn modelId="{3E6199FC-97CF-42BA-A92E-C54037D07BD4}" srcId="{C2AFA2F2-0FEB-4402-8E3C-F4F542F22A4D}" destId="{B24EEE63-BA69-475E-B314-44B468A25F23}" srcOrd="2" destOrd="0" parTransId="{3E1C5AA9-F59B-40C7-87D1-8469E55ABAC7}" sibTransId="{6F26F687-50AF-4131-A8FE-47C12574109C}"/>
    <dgm:cxn modelId="{3778F8DD-BDCC-4A59-BA02-74151D3F4A72}" type="presParOf" srcId="{850292F6-A9DA-4A0E-A5F1-6E6EA576CF6F}" destId="{15D78DBE-17B2-473C-8B53-7955FE88BDA3}" srcOrd="0" destOrd="0" presId="urn:microsoft.com/office/officeart/2018/2/layout/IconCircleList"/>
    <dgm:cxn modelId="{221B800D-9F3D-4E26-AC72-0C8AFC276215}" type="presParOf" srcId="{15D78DBE-17B2-473C-8B53-7955FE88BDA3}" destId="{A3567B5F-D94E-4A31-BFF7-CA1CE5693F1A}" srcOrd="0" destOrd="0" presId="urn:microsoft.com/office/officeart/2018/2/layout/IconCircleList"/>
    <dgm:cxn modelId="{69A50160-4412-42C1-A738-CE65B8CABEA5}" type="presParOf" srcId="{A3567B5F-D94E-4A31-BFF7-CA1CE5693F1A}" destId="{65E82BF0-4059-48E8-A1F3-0E954AFEED66}" srcOrd="0" destOrd="0" presId="urn:microsoft.com/office/officeart/2018/2/layout/IconCircleList"/>
    <dgm:cxn modelId="{BEDFB9C9-C511-41D2-9815-99B861BF4D9A}" type="presParOf" srcId="{A3567B5F-D94E-4A31-BFF7-CA1CE5693F1A}" destId="{9F8C88D1-9D42-490A-816D-8C387684D498}" srcOrd="1" destOrd="0" presId="urn:microsoft.com/office/officeart/2018/2/layout/IconCircleList"/>
    <dgm:cxn modelId="{2346B6E4-D232-4EEA-B1FB-FC3C5AB83B32}" type="presParOf" srcId="{A3567B5F-D94E-4A31-BFF7-CA1CE5693F1A}" destId="{91BBAE98-7BAE-4E34-B95B-03294C9B4C71}" srcOrd="2" destOrd="0" presId="urn:microsoft.com/office/officeart/2018/2/layout/IconCircleList"/>
    <dgm:cxn modelId="{49E8FAE1-3616-4F9D-B40E-BFEDF76572EC}" type="presParOf" srcId="{A3567B5F-D94E-4A31-BFF7-CA1CE5693F1A}" destId="{F2FD08B8-3A65-4A1A-A907-129D2FFE3735}" srcOrd="3" destOrd="0" presId="urn:microsoft.com/office/officeart/2018/2/layout/IconCircleList"/>
    <dgm:cxn modelId="{28D54B99-294B-420C-B083-84B6ADC42391}" type="presParOf" srcId="{15D78DBE-17B2-473C-8B53-7955FE88BDA3}" destId="{9BC289D5-303A-4318-8F86-442757E0EF52}" srcOrd="1" destOrd="0" presId="urn:microsoft.com/office/officeart/2018/2/layout/IconCircleList"/>
    <dgm:cxn modelId="{44E9CB04-5750-4DC1-B87D-1AA37EAFFB31}" type="presParOf" srcId="{15D78DBE-17B2-473C-8B53-7955FE88BDA3}" destId="{979C11A9-0197-457C-8BA9-6614626725D9}" srcOrd="2" destOrd="0" presId="urn:microsoft.com/office/officeart/2018/2/layout/IconCircleList"/>
    <dgm:cxn modelId="{C78F54CB-D29B-49BA-BF2E-F2DD34F91CBC}" type="presParOf" srcId="{979C11A9-0197-457C-8BA9-6614626725D9}" destId="{5BD5B45A-1659-45ED-BFA8-5CF1D920C5F8}" srcOrd="0" destOrd="0" presId="urn:microsoft.com/office/officeart/2018/2/layout/IconCircleList"/>
    <dgm:cxn modelId="{30609EFC-1EFE-49D3-AC83-3098A913A6D2}" type="presParOf" srcId="{979C11A9-0197-457C-8BA9-6614626725D9}" destId="{FBEB39BB-7268-4346-A538-1718CACF2560}" srcOrd="1" destOrd="0" presId="urn:microsoft.com/office/officeart/2018/2/layout/IconCircleList"/>
    <dgm:cxn modelId="{4D38138E-A150-43D2-B312-FFF751F7D196}" type="presParOf" srcId="{979C11A9-0197-457C-8BA9-6614626725D9}" destId="{CFFCBA3D-E8C7-4C5C-B25C-8FCF89183F57}" srcOrd="2" destOrd="0" presId="urn:microsoft.com/office/officeart/2018/2/layout/IconCircleList"/>
    <dgm:cxn modelId="{8BC6E076-DB0B-4C05-81BB-976C1EE40E98}" type="presParOf" srcId="{979C11A9-0197-457C-8BA9-6614626725D9}" destId="{BC178A14-CB77-4B34-8634-4FEDD75AAB78}" srcOrd="3" destOrd="0" presId="urn:microsoft.com/office/officeart/2018/2/layout/IconCircleList"/>
    <dgm:cxn modelId="{13AD6952-5B5A-4B6C-B8B3-9B59D51E2A31}" type="presParOf" srcId="{15D78DBE-17B2-473C-8B53-7955FE88BDA3}" destId="{1DBB5E62-9AAA-4940-BF1A-1D60E289B4F4}" srcOrd="3" destOrd="0" presId="urn:microsoft.com/office/officeart/2018/2/layout/IconCircleList"/>
    <dgm:cxn modelId="{3F33C219-9F7D-4DED-941A-968B9F925DEF}" type="presParOf" srcId="{15D78DBE-17B2-473C-8B53-7955FE88BDA3}" destId="{A009051B-7536-4086-96F1-D744E6686B82}" srcOrd="4" destOrd="0" presId="urn:microsoft.com/office/officeart/2018/2/layout/IconCircleList"/>
    <dgm:cxn modelId="{7EDABBF8-D07F-445F-919A-E3D245FD1BCD}" type="presParOf" srcId="{A009051B-7536-4086-96F1-D744E6686B82}" destId="{5EDA058F-5BCD-4933-9D4F-397EEB2579E5}" srcOrd="0" destOrd="0" presId="urn:microsoft.com/office/officeart/2018/2/layout/IconCircleList"/>
    <dgm:cxn modelId="{51C068E4-2C1D-46C3-875D-B5F6FB25E524}" type="presParOf" srcId="{A009051B-7536-4086-96F1-D744E6686B82}" destId="{6D10D81F-64F0-4B0C-B459-A63DEB89D0BC}" srcOrd="1" destOrd="0" presId="urn:microsoft.com/office/officeart/2018/2/layout/IconCircleList"/>
    <dgm:cxn modelId="{AC85447C-C053-4FFA-A049-C1521F68352D}" type="presParOf" srcId="{A009051B-7536-4086-96F1-D744E6686B82}" destId="{941F1408-7FAB-423A-9932-4E93BA29F94E}" srcOrd="2" destOrd="0" presId="urn:microsoft.com/office/officeart/2018/2/layout/IconCircleList"/>
    <dgm:cxn modelId="{2E65AB33-70AC-4584-B812-885339DFEF65}" type="presParOf" srcId="{A009051B-7536-4086-96F1-D744E6686B82}" destId="{28D9D3CA-0B4D-435E-BE39-85938B901254}" srcOrd="3" destOrd="0" presId="urn:microsoft.com/office/officeart/2018/2/layout/IconCircleList"/>
    <dgm:cxn modelId="{3271862D-9D0C-4DAB-8257-27B2E65D233C}" type="presParOf" srcId="{15D78DBE-17B2-473C-8B53-7955FE88BDA3}" destId="{5693A61D-DAB7-4007-A6F4-A124D3360F2A}" srcOrd="5" destOrd="0" presId="urn:microsoft.com/office/officeart/2018/2/layout/IconCircleList"/>
    <dgm:cxn modelId="{7A1DB651-8C06-4645-B0F8-C86DBF9CA6F4}" type="presParOf" srcId="{15D78DBE-17B2-473C-8B53-7955FE88BDA3}" destId="{70D52135-CD15-4CB8-8165-C816CC2E751D}" srcOrd="6" destOrd="0" presId="urn:microsoft.com/office/officeart/2018/2/layout/IconCircleList"/>
    <dgm:cxn modelId="{4578D41D-30EE-4AB6-8D4A-C3543935AED1}" type="presParOf" srcId="{70D52135-CD15-4CB8-8165-C816CC2E751D}" destId="{E4AA9BED-BBBC-4C3E-BD1B-DBF1EFAAE370}" srcOrd="0" destOrd="0" presId="urn:microsoft.com/office/officeart/2018/2/layout/IconCircleList"/>
    <dgm:cxn modelId="{6226044B-569E-4CBC-AFAB-26BB36E029E8}" type="presParOf" srcId="{70D52135-CD15-4CB8-8165-C816CC2E751D}" destId="{4573B978-6012-45DD-859B-86ADCCF8527B}" srcOrd="1" destOrd="0" presId="urn:microsoft.com/office/officeart/2018/2/layout/IconCircleList"/>
    <dgm:cxn modelId="{3B80A39E-A376-4EE1-9B3B-048CF437AB29}" type="presParOf" srcId="{70D52135-CD15-4CB8-8165-C816CC2E751D}" destId="{D400AD27-9C76-4CDF-AB7B-F642EB73C0F0}" srcOrd="2" destOrd="0" presId="urn:microsoft.com/office/officeart/2018/2/layout/IconCircleList"/>
    <dgm:cxn modelId="{1E8C8C92-1711-45CD-9C44-610236B1F6DE}" type="presParOf" srcId="{70D52135-CD15-4CB8-8165-C816CC2E751D}" destId="{B0EB3B39-A25B-4715-BDAA-7DD6F0583D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82BF0-4059-48E8-A1F3-0E954AFEED66}">
      <dsp:nvSpPr>
        <dsp:cNvPr id="0" name=""/>
        <dsp:cNvSpPr/>
      </dsp:nvSpPr>
      <dsp:spPr>
        <a:xfrm>
          <a:off x="99656" y="499136"/>
          <a:ext cx="1111659" cy="11116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C88D1-9D42-490A-816D-8C387684D498}">
      <dsp:nvSpPr>
        <dsp:cNvPr id="0" name=""/>
        <dsp:cNvSpPr/>
      </dsp:nvSpPr>
      <dsp:spPr>
        <a:xfrm>
          <a:off x="333104" y="732585"/>
          <a:ext cx="644762" cy="6447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D08B8-3A65-4A1A-A907-129D2FFE3735}">
      <dsp:nvSpPr>
        <dsp:cNvPr id="0" name=""/>
        <dsp:cNvSpPr/>
      </dsp:nvSpPr>
      <dsp:spPr>
        <a:xfrm>
          <a:off x="1449528" y="499136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Multiple labels – For Binary classification we have many models available but for multilabel classification the selection of models decreases drastically.</a:t>
          </a:r>
        </a:p>
      </dsp:txBody>
      <dsp:txXfrm>
        <a:off x="1449528" y="499136"/>
        <a:ext cx="2620340" cy="1111659"/>
      </dsp:txXfrm>
    </dsp:sp>
    <dsp:sp modelId="{5BD5B45A-1659-45ED-BFA8-5CF1D920C5F8}">
      <dsp:nvSpPr>
        <dsp:cNvPr id="0" name=""/>
        <dsp:cNvSpPr/>
      </dsp:nvSpPr>
      <dsp:spPr>
        <a:xfrm>
          <a:off x="4526443" y="499136"/>
          <a:ext cx="1111659" cy="11116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39BB-7268-4346-A538-1718CACF2560}">
      <dsp:nvSpPr>
        <dsp:cNvPr id="0" name=""/>
        <dsp:cNvSpPr/>
      </dsp:nvSpPr>
      <dsp:spPr>
        <a:xfrm>
          <a:off x="4759891" y="732585"/>
          <a:ext cx="644762" cy="6447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78A14-CB77-4B34-8634-4FEDD75AAB78}">
      <dsp:nvSpPr>
        <dsp:cNvPr id="0" name=""/>
        <dsp:cNvSpPr/>
      </dsp:nvSpPr>
      <dsp:spPr>
        <a:xfrm>
          <a:off x="5876315" y="499136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Collection of USABLE DATA – although we extracted over 100000 records, only 14000 records were usable among them.</a:t>
          </a:r>
        </a:p>
      </dsp:txBody>
      <dsp:txXfrm>
        <a:off x="5876315" y="499136"/>
        <a:ext cx="2620340" cy="1111659"/>
      </dsp:txXfrm>
    </dsp:sp>
    <dsp:sp modelId="{5EDA058F-5BCD-4933-9D4F-397EEB2579E5}">
      <dsp:nvSpPr>
        <dsp:cNvPr id="0" name=""/>
        <dsp:cNvSpPr/>
      </dsp:nvSpPr>
      <dsp:spPr>
        <a:xfrm>
          <a:off x="99656" y="2270640"/>
          <a:ext cx="1111659" cy="11116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0D81F-64F0-4B0C-B459-A63DEB89D0BC}">
      <dsp:nvSpPr>
        <dsp:cNvPr id="0" name=""/>
        <dsp:cNvSpPr/>
      </dsp:nvSpPr>
      <dsp:spPr>
        <a:xfrm>
          <a:off x="333104" y="2504089"/>
          <a:ext cx="644762" cy="6447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D3CA-0B4D-435E-BE39-85938B901254}">
      <dsp:nvSpPr>
        <dsp:cNvPr id="0" name=""/>
        <dsp:cNvSpPr/>
      </dsp:nvSpPr>
      <dsp:spPr>
        <a:xfrm>
          <a:off x="1449528" y="2270640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Cleaning the data – Due to the character limit tweets contain a lot of short forms which are different to classify using bag of words model.</a:t>
          </a:r>
        </a:p>
      </dsp:txBody>
      <dsp:txXfrm>
        <a:off x="1449528" y="2270640"/>
        <a:ext cx="2620340" cy="1111659"/>
      </dsp:txXfrm>
    </dsp:sp>
    <dsp:sp modelId="{E4AA9BED-BBBC-4C3E-BD1B-DBF1EFAAE370}">
      <dsp:nvSpPr>
        <dsp:cNvPr id="0" name=""/>
        <dsp:cNvSpPr/>
      </dsp:nvSpPr>
      <dsp:spPr>
        <a:xfrm>
          <a:off x="4526443" y="2270640"/>
          <a:ext cx="1111659" cy="11116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3B978-6012-45DD-859B-86ADCCF8527B}">
      <dsp:nvSpPr>
        <dsp:cNvPr id="0" name=""/>
        <dsp:cNvSpPr/>
      </dsp:nvSpPr>
      <dsp:spPr>
        <a:xfrm>
          <a:off x="4759891" y="2504089"/>
          <a:ext cx="644762" cy="6447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B39-A25B-4715-BDAA-7DD6F0583D96}">
      <dsp:nvSpPr>
        <dsp:cNvPr id="0" name=""/>
        <dsp:cNvSpPr/>
      </dsp:nvSpPr>
      <dsp:spPr>
        <a:xfrm>
          <a:off x="5876315" y="2270640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TWITTER RATE LIMIT – Due to the twitter rate limit we were getting timed out every 15 mins due to which the data collection process took over 8 hours.</a:t>
          </a:r>
        </a:p>
      </dsp:txBody>
      <dsp:txXfrm>
        <a:off x="5876315" y="2270640"/>
        <a:ext cx="2620340" cy="1111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F1C6-D5B6-4171-B73C-FC11AE528F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786170-6E5C-40D2-9E91-6830C3505D3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dirty="0"/>
              <a:t>MALIGNANT COMMENT CLASSIFICATION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2050" name="Picture 2" descr="Toxic Comment Classification - Natural Language Processing - Jay Speidell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5440" y="2653176"/>
            <a:ext cx="5081158" cy="28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RESULTS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8500" y="2687955"/>
            <a:ext cx="8553450" cy="2825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</a:t>
            </a:r>
            <a:endParaRPr lang="en-IN" dirty="0"/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current project predicts the type or toxic in the comment. 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are planning to add  the following features in the futures. </a:t>
            </a:r>
            <a:endParaRPr lang="en-IN" dirty="0"/>
          </a:p>
          <a:p>
            <a:r>
              <a:rPr lang="en-US" dirty="0"/>
              <a:t>Analyze which age group is being toxic towards a particular group or brand.</a:t>
            </a:r>
            <a:endParaRPr lang="en-US" dirty="0"/>
          </a:p>
          <a:p>
            <a:r>
              <a:rPr lang="en-US" dirty="0"/>
              <a:t>Add feature to automatically sensitize words which are classified as toxic.</a:t>
            </a:r>
            <a:endParaRPr lang="en-US" dirty="0"/>
          </a:p>
          <a:p>
            <a:r>
              <a:rPr lang="en-US" dirty="0"/>
              <a:t>Automatically send alerts to the concerned authority if threats are classified as severe.</a:t>
            </a:r>
            <a:endParaRPr lang="en-US" dirty="0"/>
          </a:p>
          <a:p>
            <a:r>
              <a:rPr lang="en-US" dirty="0"/>
              <a:t>Build a feedback loop to further increase the efficiency of the model.</a:t>
            </a:r>
            <a:endParaRPr lang="en-US" dirty="0"/>
          </a:p>
          <a:p>
            <a:r>
              <a:rPr lang="en-US" dirty="0"/>
              <a:t>Handle mistakes and short forms of words to get better accuracy of the result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800" dirty="0"/>
              <a:t>Thank you 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People Use social Media as a platform to express their opinions and views.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They do this freely and without any reluctance.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With it comes the risk of cyber abuse and harassment, which can put an end to people expressing themselves and giving up on seeking opinions.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To protect the user from cyberbullying every organization should have an automated system in place to identify such malicious comments and suitable actions against the same.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34" y="1521652"/>
            <a:ext cx="8596668" cy="42372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We have undertaken this project to classify the comments made by different users on social media platforms, like the tweets from Twitter in this case, to build a model that is capable of detecting and classifying these tweets into various classes like threat, obscene, insult and identity-based hate.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The Times of India's toxic comment sections: in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381375"/>
            <a:ext cx="5924549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EXTRACTION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634" y="1941066"/>
            <a:ext cx="8596668" cy="3998696"/>
          </a:xfrm>
        </p:spPr>
        <p:txBody>
          <a:bodyPr/>
          <a:lstStyle/>
          <a:p>
            <a:r>
              <a:rPr lang="en-IN" dirty="0"/>
              <a:t>We started out by using the online social media platform for example twitter, </a:t>
            </a:r>
            <a:r>
              <a:rPr lang="en-IN" dirty="0" err="1"/>
              <a:t>facebook</a:t>
            </a:r>
            <a:r>
              <a:rPr lang="en-IN" dirty="0"/>
              <a:t>, </a:t>
            </a:r>
            <a:r>
              <a:rPr lang="en-IN" dirty="0" err="1"/>
              <a:t>insta</a:t>
            </a:r>
            <a:r>
              <a:rPr lang="en-IN" dirty="0"/>
              <a:t> etc. in Python to extract the comments .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collected the comments containing the cuss words using the track parameter to gather relevant data to perform our analysis. 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saved the data gather from online social media platform in a CSV File.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 descr="Social media big data analytics: A survey - ScienceDir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784726"/>
            <a:ext cx="4886325" cy="192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 OF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 have performed the following pre-processing on the data: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Removed Punctuation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Removed the stop words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Stemming and lemmatization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Applied counter vectorizer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MODELLING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Problem Transformation method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We used the Multinomial Naïve Bayes classifier for classification 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We used this classifier, since it is suitable for classification with the discrete features. 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The algorithm estimates the conditional probability of a particular word given a class as the relative frequency of term in documents belonging to class. 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The variation takes into account the number of occurrences of term in training documents from class include multiple occurrences.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MODELLING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Adaptation Algorithms</a:t>
            </a:r>
            <a:endParaRPr lang="en-US" sz="1800" dirty="0"/>
          </a:p>
          <a:p>
            <a:r>
              <a:rPr lang="en-US" sz="1800" dirty="0"/>
              <a:t>We used the Backpropagation for Multilabel Learning algorithm.</a:t>
            </a:r>
            <a:endParaRPr lang="en-US" sz="1800" dirty="0"/>
          </a:p>
          <a:p>
            <a:r>
              <a:rPr lang="en-US" sz="1800" dirty="0"/>
              <a:t>The BPMLL algorithm is a back-propagation neural network algorithm adapted for multi-label classification by having multiple binary outputs as the label variables. </a:t>
            </a:r>
            <a:endParaRPr lang="en-US" sz="1800" dirty="0"/>
          </a:p>
          <a:p>
            <a:r>
              <a:rPr lang="en-US" sz="1800" dirty="0"/>
              <a:t>It helped to classify the tweets in real-time as the algorithm changes its behavior at the time it is run, based on information available and on a </a:t>
            </a:r>
            <a:r>
              <a:rPr lang="en-US" sz="1800" i="1" dirty="0"/>
              <a:t> priori</a:t>
            </a:r>
            <a:r>
              <a:rPr lang="en-US" sz="1800" dirty="0"/>
              <a:t> defined criterion.</a:t>
            </a:r>
            <a:endParaRPr lang="en-US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 VISUALIZATIONS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VISUALIZATIONS</a:t>
            </a:r>
            <a:endParaRPr lang="en-IN" dirty="0"/>
          </a:p>
        </p:txBody>
      </p:sp>
      <p:pic>
        <p:nvPicPr>
          <p:cNvPr id="4" name="Content Placeholder 3" descr="A screenshot of a cell phone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1"/>
          <a:srcRect l="5905" r="1" b="1"/>
          <a:stretch>
            <a:fillRect/>
          </a:stretch>
        </p:blipFill>
        <p:spPr>
          <a:xfrm>
            <a:off x="2569600" y="2453498"/>
            <a:ext cx="4812838" cy="32956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2849</Words>
  <Application>WPS Presentation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Courier New</vt:lpstr>
      <vt:lpstr>Trebuchet MS</vt:lpstr>
      <vt:lpstr>Microsoft YaHei</vt:lpstr>
      <vt:lpstr>Arial Unicode MS</vt:lpstr>
      <vt:lpstr>Calibri</vt:lpstr>
      <vt:lpstr>Facet</vt:lpstr>
      <vt:lpstr>MALIGNANT COMMENT CLASSIFICATION </vt:lpstr>
      <vt:lpstr>INTRODUCTION </vt:lpstr>
      <vt:lpstr>OBJECTIVE </vt:lpstr>
      <vt:lpstr>DATA EXTRACTION </vt:lpstr>
      <vt:lpstr>PREPROCESSING OF THE DATA</vt:lpstr>
      <vt:lpstr>DATA MODELLING </vt:lpstr>
      <vt:lpstr>DATA MODELLING </vt:lpstr>
      <vt:lpstr>DATA  VISUALIZATIONS</vt:lpstr>
      <vt:lpstr>DATA VISUALIZATIONS</vt:lpstr>
      <vt:lpstr>ANALYSIS OF RESULTS</vt:lpstr>
      <vt:lpstr>CHALLENGES</vt:lpstr>
      <vt:lpstr>FUTURE SCOPE </vt:lpstr>
      <vt:lpstr>Thank you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 CLASSIFICATION </dc:title>
  <dc:creator>Harshika mahesh</dc:creator>
  <cp:lastModifiedBy>hp</cp:lastModifiedBy>
  <cp:revision>2</cp:revision>
  <dcterms:created xsi:type="dcterms:W3CDTF">2021-10-17T15:18:00Z</dcterms:created>
  <dcterms:modified xsi:type="dcterms:W3CDTF">2021-10-20T14:10:00Z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54CB2CD75B6F41F5890C277D9B0678FB</vt:lpwstr>
  </property>
  <property fmtid="{D5CDD505-2E9C-101B-9397-08002B2CF9AE}" pid="3" name="KSOProductBuildVer">
    <vt:lpwstr>1033-11.2.0.10323</vt:lpwstr>
  </property>
</Properties>
</file>