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
  </p:notesMasterIdLst>
  <p:sldIdLst>
    <p:sldId id="256" r:id="rId2"/>
    <p:sldId id="257" r:id="rId3"/>
  </p:sldIdLst>
  <p:sldSz cx="9144000" cy="5143500" type="screen16x9"/>
  <p:notesSz cx="6858000" cy="9144000"/>
  <p:embeddedFontLst>
    <p:embeddedFont>
      <p:font typeface="Google Sans" panose="020B0604020202020204" charset="0"/>
      <p:regular r:id="rId5"/>
      <p:bold r:id="rId6"/>
      <p:italic r:id="rId7"/>
      <p:boldItalic r:id="rId8"/>
    </p:embeddedFont>
    <p:embeddedFont>
      <p:font typeface="Roboto" panose="02000000000000000000" pitchFamily="2" charset="0"/>
      <p:regular r:id="rId9"/>
      <p:bold r:id="rId10"/>
      <p:italic r:id="rId11"/>
      <p:boldItalic r:id="rId12"/>
    </p:embeddedFont>
    <p:embeddedFont>
      <p:font typeface="Source Sans Pro" panose="020B0503030403020204" pitchFamily="34" charset="0"/>
      <p:regular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32" y="5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viewProps" Target="viewProps.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9419f719b3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9419f719b3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311700" y="419550"/>
            <a:ext cx="7684800" cy="9285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605"/>
              <a:buNone/>
            </a:pPr>
            <a:r>
              <a:rPr lang="en" sz="1790" b="1">
                <a:solidFill>
                  <a:schemeClr val="dk1"/>
                </a:solidFill>
                <a:latin typeface="Google Sans"/>
                <a:ea typeface="Google Sans"/>
                <a:cs typeface="Google Sans"/>
                <a:sym typeface="Google Sans"/>
              </a:rPr>
              <a:t>Has this file been identified as malicious? Explain why or why not.</a:t>
            </a:r>
            <a:endParaRPr sz="1790" b="1">
              <a:solidFill>
                <a:schemeClr val="dk1"/>
              </a:solidFill>
              <a:latin typeface="Google Sans"/>
              <a:ea typeface="Google Sans"/>
              <a:cs typeface="Google Sans"/>
              <a:sym typeface="Google Sans"/>
            </a:endParaRPr>
          </a:p>
          <a:p>
            <a:pPr marL="0" lvl="0" indent="0" algn="l" rtl="0">
              <a:lnSpc>
                <a:spcPct val="95000"/>
              </a:lnSpc>
              <a:spcBef>
                <a:spcPts val="1200"/>
              </a:spcBef>
              <a:spcAft>
                <a:spcPts val="0"/>
              </a:spcAft>
              <a:buSzPts val="605"/>
              <a:buNone/>
            </a:pPr>
            <a:endParaRPr sz="1790" b="1">
              <a:solidFill>
                <a:schemeClr val="dk1"/>
              </a:solidFill>
              <a:latin typeface="Google Sans"/>
              <a:ea typeface="Google Sans"/>
              <a:cs typeface="Google Sans"/>
              <a:sym typeface="Google Sans"/>
            </a:endParaRPr>
          </a:p>
          <a:p>
            <a:pPr marL="0" lvl="0" indent="0" algn="l" rtl="0">
              <a:lnSpc>
                <a:spcPct val="95000"/>
              </a:lnSpc>
              <a:spcBef>
                <a:spcPts val="1200"/>
              </a:spcBef>
              <a:spcAft>
                <a:spcPts val="1200"/>
              </a:spcAft>
              <a:buSzPts val="605"/>
              <a:buNone/>
            </a:pPr>
            <a:endParaRPr sz="1790" b="1">
              <a:solidFill>
                <a:schemeClr val="dk1"/>
              </a:solidFill>
              <a:latin typeface="Google Sans"/>
              <a:ea typeface="Google Sans"/>
              <a:cs typeface="Google Sans"/>
              <a:sym typeface="Google Sans"/>
            </a:endParaRPr>
          </a:p>
        </p:txBody>
      </p:sp>
      <p:sp>
        <p:nvSpPr>
          <p:cNvPr id="55" name="Google Shape;55;p13"/>
          <p:cNvSpPr txBox="1"/>
          <p:nvPr/>
        </p:nvSpPr>
        <p:spPr>
          <a:xfrm>
            <a:off x="311700" y="1060100"/>
            <a:ext cx="7538700"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tx1"/>
                </a:solidFill>
              </a:rPr>
              <a:t>The file hash has been reported as malicious by over 50 vendors. Upon further investigation, this file hash is known as the malware Flagpro, which has been commonly used by the advanced threat actor BlackTech.</a:t>
            </a:r>
            <a:endParaRPr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60" name="Google Shape;60;p14"/>
          <p:cNvGrpSpPr/>
          <p:nvPr/>
        </p:nvGrpSpPr>
        <p:grpSpPr>
          <a:xfrm>
            <a:off x="52400" y="399200"/>
            <a:ext cx="5417400" cy="4685400"/>
            <a:chOff x="52400" y="399200"/>
            <a:chExt cx="5417400" cy="4685400"/>
          </a:xfrm>
        </p:grpSpPr>
        <p:sp>
          <p:nvSpPr>
            <p:cNvPr id="61" name="Google Shape;61;p14"/>
            <p:cNvSpPr/>
            <p:nvPr/>
          </p:nvSpPr>
          <p:spPr>
            <a:xfrm>
              <a:off x="52400" y="399200"/>
              <a:ext cx="5417400" cy="4685400"/>
            </a:xfrm>
            <a:prstGeom prst="triangle">
              <a:avLst>
                <a:gd name="adj" fmla="val 50000"/>
              </a:avLst>
            </a:prstGeom>
            <a:solidFill>
              <a:schemeClr val="accent1"/>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 name="Google Shape;62;p14"/>
            <p:cNvCxnSpPr/>
            <p:nvPr/>
          </p:nvCxnSpPr>
          <p:spPr>
            <a:xfrm>
              <a:off x="2174888" y="1426450"/>
              <a:ext cx="1162500" cy="0"/>
            </a:xfrm>
            <a:prstGeom prst="straightConnector1">
              <a:avLst/>
            </a:prstGeom>
            <a:noFill/>
            <a:ln w="28575" cap="flat" cmpd="sng">
              <a:solidFill>
                <a:srgbClr val="FFFFFF"/>
              </a:solidFill>
              <a:prstDash val="solid"/>
              <a:round/>
              <a:headEnd type="none" w="med" len="med"/>
              <a:tailEnd type="none" w="med" len="med"/>
            </a:ln>
          </p:spPr>
        </p:cxnSp>
        <p:cxnSp>
          <p:nvCxnSpPr>
            <p:cNvPr id="63" name="Google Shape;63;p14"/>
            <p:cNvCxnSpPr/>
            <p:nvPr/>
          </p:nvCxnSpPr>
          <p:spPr>
            <a:xfrm>
              <a:off x="1714500" y="2214625"/>
              <a:ext cx="2094000" cy="0"/>
            </a:xfrm>
            <a:prstGeom prst="straightConnector1">
              <a:avLst/>
            </a:prstGeom>
            <a:noFill/>
            <a:ln w="28575" cap="flat" cmpd="sng">
              <a:solidFill>
                <a:srgbClr val="FFFFFF"/>
              </a:solidFill>
              <a:prstDash val="solid"/>
              <a:round/>
              <a:headEnd type="none" w="med" len="med"/>
              <a:tailEnd type="none" w="med" len="med"/>
            </a:ln>
          </p:spPr>
        </p:cxnSp>
        <p:cxnSp>
          <p:nvCxnSpPr>
            <p:cNvPr id="64" name="Google Shape;64;p14"/>
            <p:cNvCxnSpPr/>
            <p:nvPr/>
          </p:nvCxnSpPr>
          <p:spPr>
            <a:xfrm>
              <a:off x="1269525" y="2976625"/>
              <a:ext cx="2970900" cy="0"/>
            </a:xfrm>
            <a:prstGeom prst="straightConnector1">
              <a:avLst/>
            </a:prstGeom>
            <a:noFill/>
            <a:ln w="28575" cap="flat" cmpd="sng">
              <a:solidFill>
                <a:srgbClr val="FFFFFF"/>
              </a:solidFill>
              <a:prstDash val="solid"/>
              <a:round/>
              <a:headEnd type="none" w="med" len="med"/>
              <a:tailEnd type="none" w="med" len="med"/>
            </a:ln>
          </p:spPr>
        </p:cxnSp>
        <p:cxnSp>
          <p:nvCxnSpPr>
            <p:cNvPr id="65" name="Google Shape;65;p14"/>
            <p:cNvCxnSpPr/>
            <p:nvPr/>
          </p:nvCxnSpPr>
          <p:spPr>
            <a:xfrm>
              <a:off x="903063" y="3665615"/>
              <a:ext cx="3729900" cy="0"/>
            </a:xfrm>
            <a:prstGeom prst="straightConnector1">
              <a:avLst/>
            </a:prstGeom>
            <a:noFill/>
            <a:ln w="28575" cap="flat" cmpd="sng">
              <a:solidFill>
                <a:srgbClr val="FFFFFF"/>
              </a:solidFill>
              <a:prstDash val="solid"/>
              <a:round/>
              <a:headEnd type="none" w="med" len="med"/>
              <a:tailEnd type="none" w="med" len="med"/>
            </a:ln>
          </p:spPr>
        </p:cxnSp>
        <p:cxnSp>
          <p:nvCxnSpPr>
            <p:cNvPr id="66" name="Google Shape;66;p14"/>
            <p:cNvCxnSpPr/>
            <p:nvPr/>
          </p:nvCxnSpPr>
          <p:spPr>
            <a:xfrm>
              <a:off x="484250" y="4351425"/>
              <a:ext cx="4541700" cy="0"/>
            </a:xfrm>
            <a:prstGeom prst="straightConnector1">
              <a:avLst/>
            </a:prstGeom>
            <a:noFill/>
            <a:ln w="28575" cap="flat" cmpd="sng">
              <a:solidFill>
                <a:srgbClr val="FFFFFF"/>
              </a:solidFill>
              <a:prstDash val="solid"/>
              <a:round/>
              <a:headEnd type="none" w="med" len="med"/>
              <a:tailEnd type="none" w="med" len="med"/>
            </a:ln>
          </p:spPr>
        </p:cxnSp>
      </p:grpSp>
      <p:sp>
        <p:nvSpPr>
          <p:cNvPr id="67" name="Google Shape;67;p14"/>
          <p:cNvSpPr txBox="1"/>
          <p:nvPr/>
        </p:nvSpPr>
        <p:spPr>
          <a:xfrm>
            <a:off x="2424313" y="863775"/>
            <a:ext cx="8055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TTPs</a:t>
            </a:r>
            <a:endParaRPr sz="1700" b="1">
              <a:solidFill>
                <a:schemeClr val="lt1"/>
              </a:solidFill>
              <a:latin typeface="Google Sans"/>
              <a:ea typeface="Google Sans"/>
              <a:cs typeface="Google Sans"/>
              <a:sym typeface="Google Sans"/>
            </a:endParaRPr>
          </a:p>
        </p:txBody>
      </p:sp>
      <p:sp>
        <p:nvSpPr>
          <p:cNvPr id="68" name="Google Shape;68;p14"/>
          <p:cNvSpPr txBox="1"/>
          <p:nvPr/>
        </p:nvSpPr>
        <p:spPr>
          <a:xfrm>
            <a:off x="2411226" y="1578950"/>
            <a:ext cx="8055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Tools</a:t>
            </a:r>
            <a:endParaRPr sz="1700" b="1">
              <a:solidFill>
                <a:schemeClr val="lt1"/>
              </a:solidFill>
              <a:latin typeface="Google Sans"/>
              <a:ea typeface="Google Sans"/>
              <a:cs typeface="Google Sans"/>
              <a:sym typeface="Google Sans"/>
            </a:endParaRPr>
          </a:p>
        </p:txBody>
      </p:sp>
      <p:sp>
        <p:nvSpPr>
          <p:cNvPr id="69" name="Google Shape;69;p14"/>
          <p:cNvSpPr txBox="1"/>
          <p:nvPr/>
        </p:nvSpPr>
        <p:spPr>
          <a:xfrm>
            <a:off x="1792100" y="2294125"/>
            <a:ext cx="19914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lt1"/>
                </a:solidFill>
                <a:latin typeface="Google Sans"/>
                <a:ea typeface="Google Sans"/>
                <a:cs typeface="Google Sans"/>
                <a:sym typeface="Google Sans"/>
              </a:rPr>
              <a:t>Network/host artifacts</a:t>
            </a:r>
            <a:endParaRPr sz="1700" b="1">
              <a:solidFill>
                <a:schemeClr val="lt1"/>
              </a:solidFill>
              <a:latin typeface="Google Sans"/>
              <a:ea typeface="Google Sans"/>
              <a:cs typeface="Google Sans"/>
              <a:sym typeface="Google Sans"/>
            </a:endParaRPr>
          </a:p>
        </p:txBody>
      </p:sp>
      <p:sp>
        <p:nvSpPr>
          <p:cNvPr id="70" name="Google Shape;70;p14"/>
          <p:cNvSpPr txBox="1"/>
          <p:nvPr/>
        </p:nvSpPr>
        <p:spPr>
          <a:xfrm>
            <a:off x="1978962" y="3118675"/>
            <a:ext cx="2048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Domain names</a:t>
            </a:r>
            <a:endParaRPr sz="1700" b="1">
              <a:solidFill>
                <a:schemeClr val="lt1"/>
              </a:solidFill>
              <a:latin typeface="Google Sans"/>
              <a:ea typeface="Google Sans"/>
              <a:cs typeface="Google Sans"/>
              <a:sym typeface="Google Sans"/>
            </a:endParaRPr>
          </a:p>
        </p:txBody>
      </p:sp>
      <p:sp>
        <p:nvSpPr>
          <p:cNvPr id="71" name="Google Shape;71;p14"/>
          <p:cNvSpPr txBox="1"/>
          <p:nvPr/>
        </p:nvSpPr>
        <p:spPr>
          <a:xfrm>
            <a:off x="1978962" y="3755325"/>
            <a:ext cx="2048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IP addresses</a:t>
            </a:r>
            <a:endParaRPr sz="1700" b="1">
              <a:solidFill>
                <a:schemeClr val="lt1"/>
              </a:solidFill>
              <a:latin typeface="Google Sans"/>
              <a:ea typeface="Google Sans"/>
              <a:cs typeface="Google Sans"/>
              <a:sym typeface="Google Sans"/>
            </a:endParaRPr>
          </a:p>
        </p:txBody>
      </p:sp>
      <p:sp>
        <p:nvSpPr>
          <p:cNvPr id="72" name="Google Shape;72;p14"/>
          <p:cNvSpPr txBox="1"/>
          <p:nvPr/>
        </p:nvSpPr>
        <p:spPr>
          <a:xfrm>
            <a:off x="1978962" y="4457425"/>
            <a:ext cx="2048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Hash values</a:t>
            </a:r>
            <a:endParaRPr sz="1700" b="1">
              <a:solidFill>
                <a:schemeClr val="lt1"/>
              </a:solidFill>
              <a:latin typeface="Google Sans"/>
              <a:ea typeface="Google Sans"/>
              <a:cs typeface="Google Sans"/>
              <a:sym typeface="Google Sans"/>
            </a:endParaRPr>
          </a:p>
        </p:txBody>
      </p:sp>
      <p:cxnSp>
        <p:nvCxnSpPr>
          <p:cNvPr id="73" name="Google Shape;73;p14"/>
          <p:cNvCxnSpPr/>
          <p:nvPr/>
        </p:nvCxnSpPr>
        <p:spPr>
          <a:xfrm>
            <a:off x="3153750" y="1086374"/>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74" name="Google Shape;74;p14"/>
          <p:cNvSpPr/>
          <p:nvPr/>
        </p:nvSpPr>
        <p:spPr>
          <a:xfrm>
            <a:off x="4848450" y="824324"/>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chemeClr val="dk1"/>
                </a:solidFill>
                <a:latin typeface="Google Sans"/>
                <a:ea typeface="Google Sans"/>
                <a:cs typeface="Google Sans"/>
                <a:sym typeface="Google Sans"/>
              </a:rPr>
              <a:t>Command and Control</a:t>
            </a:r>
            <a:endParaRPr sz="1200" dirty="0">
              <a:solidFill>
                <a:schemeClr val="dk1"/>
              </a:solidFill>
              <a:latin typeface="Google Sans"/>
              <a:ea typeface="Google Sans"/>
              <a:cs typeface="Google Sans"/>
              <a:sym typeface="Google Sans"/>
            </a:endParaRPr>
          </a:p>
        </p:txBody>
      </p:sp>
      <p:cxnSp>
        <p:nvCxnSpPr>
          <p:cNvPr id="75" name="Google Shape;75;p14"/>
          <p:cNvCxnSpPr>
            <a:endCxn id="76" idx="1"/>
          </p:cNvCxnSpPr>
          <p:nvPr/>
        </p:nvCxnSpPr>
        <p:spPr>
          <a:xfrm>
            <a:off x="3578825" y="1801549"/>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76" name="Google Shape;76;p14"/>
          <p:cNvSpPr/>
          <p:nvPr/>
        </p:nvSpPr>
        <p:spPr>
          <a:xfrm>
            <a:off x="5273525" y="1539499"/>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chemeClr val="dk1"/>
                </a:solidFill>
                <a:latin typeface="Roboto"/>
                <a:ea typeface="Roboto"/>
                <a:cs typeface="Roboto"/>
                <a:sym typeface="Roboto"/>
              </a:rPr>
              <a:t>Input capture</a:t>
            </a:r>
            <a:endParaRPr sz="1200" dirty="0">
              <a:solidFill>
                <a:schemeClr val="dk1"/>
              </a:solidFill>
              <a:latin typeface="Roboto"/>
              <a:ea typeface="Roboto"/>
              <a:cs typeface="Roboto"/>
              <a:sym typeface="Roboto"/>
            </a:endParaRPr>
          </a:p>
        </p:txBody>
      </p:sp>
      <p:cxnSp>
        <p:nvCxnSpPr>
          <p:cNvPr id="77" name="Google Shape;77;p14"/>
          <p:cNvCxnSpPr>
            <a:endCxn id="78" idx="1"/>
          </p:cNvCxnSpPr>
          <p:nvPr/>
        </p:nvCxnSpPr>
        <p:spPr>
          <a:xfrm>
            <a:off x="3986625" y="2571149"/>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78" name="Google Shape;78;p14"/>
          <p:cNvSpPr/>
          <p:nvPr/>
        </p:nvSpPr>
        <p:spPr>
          <a:xfrm>
            <a:off x="5681325" y="2309099"/>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chemeClr val="dk1"/>
                </a:solidFill>
                <a:latin typeface="Roboto"/>
                <a:ea typeface="Roboto"/>
                <a:cs typeface="Roboto"/>
                <a:sym typeface="Roboto"/>
              </a:rPr>
              <a:t>HTTP Requests</a:t>
            </a:r>
            <a:endParaRPr sz="1200" dirty="0">
              <a:solidFill>
                <a:schemeClr val="dk1"/>
              </a:solidFill>
              <a:latin typeface="Roboto"/>
              <a:ea typeface="Roboto"/>
              <a:cs typeface="Roboto"/>
              <a:sym typeface="Roboto"/>
            </a:endParaRPr>
          </a:p>
        </p:txBody>
      </p:sp>
      <p:cxnSp>
        <p:nvCxnSpPr>
          <p:cNvPr id="79" name="Google Shape;79;p14"/>
          <p:cNvCxnSpPr>
            <a:endCxn id="80" idx="1"/>
          </p:cNvCxnSpPr>
          <p:nvPr/>
        </p:nvCxnSpPr>
        <p:spPr>
          <a:xfrm>
            <a:off x="4426175" y="3274536"/>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80" name="Google Shape;80;p14"/>
          <p:cNvSpPr/>
          <p:nvPr/>
        </p:nvSpPr>
        <p:spPr>
          <a:xfrm>
            <a:off x="6120875" y="3012486"/>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chemeClr val="dk1"/>
                </a:solidFill>
                <a:latin typeface="Roboto"/>
                <a:ea typeface="Roboto"/>
                <a:cs typeface="Roboto"/>
                <a:sym typeface="Roboto"/>
              </a:rPr>
              <a:t>Org.misecure.com</a:t>
            </a:r>
            <a:endParaRPr sz="1200" dirty="0">
              <a:solidFill>
                <a:schemeClr val="dk1"/>
              </a:solidFill>
              <a:latin typeface="Roboto"/>
              <a:ea typeface="Roboto"/>
              <a:cs typeface="Roboto"/>
              <a:sym typeface="Roboto"/>
            </a:endParaRPr>
          </a:p>
        </p:txBody>
      </p:sp>
      <p:cxnSp>
        <p:nvCxnSpPr>
          <p:cNvPr id="81" name="Google Shape;81;p14"/>
          <p:cNvCxnSpPr>
            <a:endCxn id="82" idx="1"/>
          </p:cNvCxnSpPr>
          <p:nvPr/>
        </p:nvCxnSpPr>
        <p:spPr>
          <a:xfrm>
            <a:off x="4835525" y="3977924"/>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82" name="Google Shape;82;p14"/>
          <p:cNvSpPr/>
          <p:nvPr/>
        </p:nvSpPr>
        <p:spPr>
          <a:xfrm>
            <a:off x="6530225" y="3715874"/>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chemeClr val="dk1"/>
                </a:solidFill>
                <a:latin typeface="Roboto"/>
                <a:ea typeface="Roboto"/>
                <a:cs typeface="Roboto"/>
                <a:sym typeface="Roboto"/>
              </a:rPr>
              <a:t>207.148.109.242</a:t>
            </a:r>
            <a:endParaRPr sz="1200" dirty="0">
              <a:solidFill>
                <a:schemeClr val="dk1"/>
              </a:solidFill>
              <a:latin typeface="Roboto"/>
              <a:ea typeface="Roboto"/>
              <a:cs typeface="Roboto"/>
              <a:sym typeface="Roboto"/>
            </a:endParaRPr>
          </a:p>
        </p:txBody>
      </p:sp>
      <p:cxnSp>
        <p:nvCxnSpPr>
          <p:cNvPr id="83" name="Google Shape;83;p14"/>
          <p:cNvCxnSpPr/>
          <p:nvPr/>
        </p:nvCxnSpPr>
        <p:spPr>
          <a:xfrm>
            <a:off x="5211175" y="4680024"/>
            <a:ext cx="16053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84" name="Google Shape;84;p14"/>
          <p:cNvSpPr/>
          <p:nvPr/>
        </p:nvSpPr>
        <p:spPr>
          <a:xfrm>
            <a:off x="6816475" y="4417974"/>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400" b="0" i="0" u="none" strike="noStrike" dirty="0">
                <a:solidFill>
                  <a:schemeClr val="tx1"/>
                </a:solidFill>
                <a:effectLst/>
                <a:latin typeface="Source Sans Pro" panose="020F0502020204030204" pitchFamily="34" charset="0"/>
              </a:rPr>
              <a:t>287d612e29b71c90aa54947313810a25</a:t>
            </a:r>
            <a:endParaRPr sz="1100" dirty="0">
              <a:solidFill>
                <a:schemeClr val="tx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Words>
  <Application>Microsoft Office PowerPoint</Application>
  <PresentationFormat>On-screen Show (16:9)</PresentationFormat>
  <Paragraphs>14</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Roboto</vt:lpstr>
      <vt:lpstr>Source Sans Pro</vt:lpstr>
      <vt:lpstr>Arial</vt:lpstr>
      <vt:lpstr>Google Sans</vt:lpstr>
      <vt:lpstr>Simple Light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 V</dc:creator>
  <cp:lastModifiedBy>Avi V</cp:lastModifiedBy>
  <cp:revision>1</cp:revision>
  <dcterms:modified xsi:type="dcterms:W3CDTF">2024-03-29T08:30:32Z</dcterms:modified>
</cp:coreProperties>
</file>