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sldIdLst>
    <p:sldId id="278" r:id="rId5"/>
    <p:sldId id="279" r:id="rId6"/>
    <p:sldId id="280" r:id="rId7"/>
    <p:sldId id="292" r:id="rId8"/>
    <p:sldId id="295" r:id="rId9"/>
    <p:sldId id="291" r:id="rId10"/>
    <p:sldId id="288" r:id="rId11"/>
    <p:sldId id="289" r:id="rId12"/>
    <p:sldId id="290" r:id="rId13"/>
    <p:sldId id="293" r:id="rId14"/>
    <p:sldId id="294"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6AA74A-57FC-462E-A65C-168C095F033A}">
          <p14:sldIdLst>
            <p14:sldId id="278"/>
            <p14:sldId id="279"/>
            <p14:sldId id="280"/>
            <p14:sldId id="292"/>
            <p14:sldId id="295"/>
            <p14:sldId id="291"/>
            <p14:sldId id="288"/>
            <p14:sldId id="289"/>
            <p14:sldId id="290"/>
            <p14:sldId id="293"/>
            <p14:sldId id="294"/>
          </p14:sldIdLst>
        </p14:section>
      </p14:sectionLst>
    </p:ex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6" d="100"/>
          <a:sy n="86" d="100"/>
        </p:scale>
        <p:origin x="562"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tawasulforum.org/article/%D8%A7%D9%84%D8%B0%D9%83%D8%A7%D8%A1-%D8%A7%D9%84%D8%A7%D8%B5%D8%B7%D9%86%D8%A7%D8%B9%D9%8A/what-is-chat-gpt-4-and-what-are-its-most-prominent-features/" TargetMode="External"/><Relationship Id="rId7" Type="http://schemas.openxmlformats.org/officeDocument/2006/relationships/hyperlink" Target="https://iaarbook.github.io/procesamiento-del-lenguaje-natural/" TargetMode="External"/><Relationship Id="rId2" Type="http://schemas.openxmlformats.org/officeDocument/2006/relationships/image" Target="../media/image9.jp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hyperlink" Target="https://technofaq.org/posts/2019/11/myths-about-web-scraping/" TargetMode="Externa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857122" y="381918"/>
            <a:ext cx="6477755" cy="1225296"/>
          </a:xfrm>
        </p:spPr>
        <p:txBody>
          <a:bodyPr/>
          <a:lstStyle/>
          <a:p>
            <a:r>
              <a:rPr lang="en-US" sz="2000" dirty="0"/>
              <a:t>NLP, LLM, and Scraping Fusion: Advancing HR Systems for Job Description Synthesis and Candidate Profiling</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err="1"/>
              <a:t>Dhruti</a:t>
            </a:r>
            <a:r>
              <a:rPr lang="en-US" dirty="0"/>
              <a:t> </a:t>
            </a:r>
            <a:r>
              <a:rPr lang="en-US" dirty="0" err="1"/>
              <a:t>Ambekar</a:t>
            </a:r>
            <a:br>
              <a:rPr lang="en-US" dirty="0"/>
            </a:br>
            <a:r>
              <a:rPr lang="en-US" dirty="0"/>
              <a:t>20BCP001</a:t>
            </a:r>
            <a:br>
              <a:rPr lang="en-US" dirty="0"/>
            </a:br>
            <a:endParaRPr lang="en-US" dirty="0"/>
          </a:p>
          <a:p>
            <a:endParaRPr lang="en-US" dirty="0"/>
          </a:p>
        </p:txBody>
      </p:sp>
      <p:sp>
        <p:nvSpPr>
          <p:cNvPr id="4" name="TextBox 3">
            <a:extLst>
              <a:ext uri="{FF2B5EF4-FFF2-40B4-BE49-F238E27FC236}">
                <a16:creationId xmlns:a16="http://schemas.microsoft.com/office/drawing/2014/main" id="{6F09A8B1-F1E9-671A-3DF1-E0ABCA61C330}"/>
              </a:ext>
            </a:extLst>
          </p:cNvPr>
          <p:cNvSpPr txBox="1"/>
          <p:nvPr/>
        </p:nvSpPr>
        <p:spPr>
          <a:xfrm>
            <a:off x="4882717" y="5980767"/>
            <a:ext cx="3071674" cy="369332"/>
          </a:xfrm>
          <a:prstGeom prst="rect">
            <a:avLst/>
          </a:prstGeom>
          <a:noFill/>
        </p:spPr>
        <p:txBody>
          <a:bodyPr wrap="square" rtlCol="0">
            <a:spAutoFit/>
          </a:bodyPr>
          <a:lstStyle/>
          <a:p>
            <a:r>
              <a:rPr lang="en-US" dirty="0">
                <a:solidFill>
                  <a:schemeClr val="bg1"/>
                </a:solidFill>
              </a:rPr>
              <a:t>Mentor : Dr. Payal Chaudhari</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100396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562A-EA47-5074-ECAC-6A73511D50F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A0A630A-471C-69C5-F1C0-10F1DE824F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912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94599" y="90907"/>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abstract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97655" y="1080944"/>
            <a:ext cx="6912864" cy="2665144"/>
          </a:xfrm>
        </p:spPr>
        <p:txBody>
          <a:bodyPr/>
          <a:lstStyle/>
          <a:p>
            <a:r>
              <a:rPr lang="en-US" sz="1600"/>
              <a:t>This HR Web </a:t>
            </a:r>
            <a:r>
              <a:rPr lang="en-US" sz="1600" dirty="0"/>
              <a:t>Application revolutionizes candidate selection through its three core modules: LLM, Web Scraping, and NLP &amp; Stack Ranking. </a:t>
            </a:r>
          </a:p>
          <a:p>
            <a:endParaRPr lang="en-US" sz="1600" dirty="0"/>
          </a:p>
          <a:p>
            <a:r>
              <a:rPr lang="en-US" sz="1600" dirty="0"/>
              <a:t>Leveraging LLM, the system generates Job Description (JD) by prompt provided by the HR.</a:t>
            </a:r>
          </a:p>
          <a:p>
            <a:endParaRPr lang="en-US" sz="1600" dirty="0"/>
          </a:p>
          <a:p>
            <a:r>
              <a:rPr lang="en-US" sz="1600" dirty="0"/>
              <a:t>Web Scraping automates data collection from platforms like LinkedIn and Indeed, compiling comprehensive candidate datasets. The NLP &amp; Stack Ranking module evaluates candidate suitability based on job descriptions, employing advanced natural language processing techniques. </a:t>
            </a:r>
          </a:p>
          <a:p>
            <a:endParaRPr lang="en-US" sz="1600" dirty="0"/>
          </a:p>
          <a:p>
            <a:r>
              <a:rPr lang="en-US" sz="1600" dirty="0"/>
              <a:t>Together, these modules streamline the recruitment process, offering HR professionals unparalleled efficiency and precision in identifying the most promising candidates for roles within the organization.</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870664" y="1508760"/>
            <a:ext cx="6766560" cy="768096"/>
          </a:xfrm>
        </p:spPr>
        <p:txBody>
          <a:bodyPr/>
          <a:lstStyle/>
          <a:p>
            <a:r>
              <a:rPr lang="en-US" dirty="0"/>
              <a:t>About company</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870664" y="2432640"/>
            <a:ext cx="7705818" cy="2700528"/>
          </a:xfrm>
        </p:spPr>
        <p:txBody>
          <a:bodyPr/>
          <a:lstStyle/>
          <a:p>
            <a:r>
              <a:rPr lang="en-US" sz="1600" dirty="0"/>
              <a:t>Adani Enterprises, a prominent Indian conglomerate established by Gautam Adani in 1988, boasts a diversified portfolio spanning energy, infrastructure, logistics, agribusiness, defense, and digital sectors. </a:t>
            </a:r>
          </a:p>
          <a:p>
            <a:endParaRPr lang="en-US" sz="1600" dirty="0"/>
          </a:p>
          <a:p>
            <a:r>
              <a:rPr lang="en-US" sz="1600" dirty="0"/>
              <a:t>Renowned for its ambitious growth strategies and innovative projects, the company operates globally, undertaking ventures in countries such as Australia, Indonesia, and Bangladesh. </a:t>
            </a:r>
          </a:p>
          <a:p>
            <a:endParaRPr lang="en-US" sz="1600" dirty="0"/>
          </a:p>
          <a:p>
            <a:r>
              <a:rPr lang="en-US" sz="1600" dirty="0"/>
              <a:t>With a focus on digital transformation alongside traditional sectors like coal mining, renewable energy, port management, and real estate development, Adani Enterprises continues to make significant contributions to economic development regionally and internationally.</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7" y="124287"/>
            <a:ext cx="5532031" cy="607233"/>
          </a:xfrm>
        </p:spPr>
        <p:txBody>
          <a:bodyPr/>
          <a:lstStyle/>
          <a:p>
            <a:r>
              <a:rPr lang="en-US" dirty="0"/>
              <a:t>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444238" y="625180"/>
            <a:ext cx="7917254" cy="768096"/>
          </a:xfrm>
        </p:spPr>
        <p:txBody>
          <a:bodyPr/>
          <a:lstStyle/>
          <a:p>
            <a:r>
              <a:rPr lang="en-US" dirty="0"/>
              <a:t>Problem statement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444238" y="1652090"/>
            <a:ext cx="7838628" cy="1579382"/>
          </a:xfrm>
        </p:spPr>
        <p:txBody>
          <a:bodyPr/>
          <a:lstStyle/>
          <a:p>
            <a:r>
              <a:rPr lang="en-US" sz="1400" dirty="0"/>
              <a:t>- The conventional candidate selection process for HR professionals is burdened with inefficiencies and manual labor. Matching candidate profiles to job descriptions is time-consuming and error-prone, often resulting in delays and mismatches. </a:t>
            </a:r>
          </a:p>
          <a:p>
            <a:endParaRPr lang="en-US" sz="1400" dirty="0"/>
          </a:p>
          <a:p>
            <a:r>
              <a:rPr lang="en-US" sz="1400" dirty="0"/>
              <a:t>- Passive candidate sourcing poses challenges for HR professionals primarily due to the need for proactive outreach. Identifying and accessing passive candidates typically involves navigating through various online platforms and networks where they may be present, which can be time-consuming and require specialized skills.</a:t>
            </a:r>
          </a:p>
          <a:p>
            <a:endParaRPr lang="en-US" sz="1400" dirty="0"/>
          </a:p>
          <a:p>
            <a:r>
              <a:rPr lang="en-US" sz="1400" dirty="0"/>
              <a:t>- HR professionals require an automated solution capable of swiftly and accurately matching candidate profiles to job descriptions, streamlining passive candidate data collection, and providing actionable insights for efficient recruitment processes. </a:t>
            </a:r>
          </a:p>
          <a:p>
            <a:endParaRPr lang="en-US" sz="1400" dirty="0"/>
          </a:p>
          <a:p>
            <a:r>
              <a:rPr lang="en-US" sz="1400" dirty="0"/>
              <a:t>- The current landscape necessitates a transformative approach to optimize candidate selection and enhance organizational productivity.</a:t>
            </a:r>
          </a:p>
        </p:txBody>
      </p:sp>
    </p:spTree>
    <p:extLst>
      <p:ext uri="{BB962C8B-B14F-4D97-AF65-F5344CB8AC3E}">
        <p14:creationId xmlns:p14="http://schemas.microsoft.com/office/powerpoint/2010/main" val="9481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F850-342C-8BC1-685F-A00EE4647C65}"/>
              </a:ext>
            </a:extLst>
          </p:cNvPr>
          <p:cNvSpPr>
            <a:spLocks noGrp="1"/>
          </p:cNvSpPr>
          <p:nvPr>
            <p:ph type="title"/>
          </p:nvPr>
        </p:nvSpPr>
        <p:spPr>
          <a:xfrm>
            <a:off x="3563408" y="166624"/>
            <a:ext cx="7875736" cy="768096"/>
          </a:xfrm>
        </p:spPr>
        <p:txBody>
          <a:bodyPr/>
          <a:lstStyle/>
          <a:p>
            <a:r>
              <a:rPr lang="en-US" dirty="0"/>
              <a:t>Project Description</a:t>
            </a:r>
          </a:p>
        </p:txBody>
      </p:sp>
      <p:sp>
        <p:nvSpPr>
          <p:cNvPr id="3" name="Content Placeholder 2">
            <a:extLst>
              <a:ext uri="{FF2B5EF4-FFF2-40B4-BE49-F238E27FC236}">
                <a16:creationId xmlns:a16="http://schemas.microsoft.com/office/drawing/2014/main" id="{1AE41883-A7C8-BA45-08FA-E45728D5237B}"/>
              </a:ext>
            </a:extLst>
          </p:cNvPr>
          <p:cNvSpPr>
            <a:spLocks noGrp="1"/>
          </p:cNvSpPr>
          <p:nvPr>
            <p:ph idx="1"/>
          </p:nvPr>
        </p:nvSpPr>
        <p:spPr>
          <a:xfrm>
            <a:off x="3629723" y="1022095"/>
            <a:ext cx="8177577" cy="5520747"/>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project aims to develop a comprehensive HR Bot Web Application designed to revolutionize the candidate selection process within our organization. The application comprises three key modules: LLM, Web Scraping, and NLP &amp; Stack Ranking.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LLM module </a:t>
            </a:r>
            <a:r>
              <a:rPr lang="en-US" sz="1600" dirty="0">
                <a:solidFill>
                  <a:srgbClr val="202C8F"/>
                </a:solidFill>
              </a:rPr>
              <a:t>we </a:t>
            </a:r>
            <a:r>
              <a:rPr lang="en-US" sz="1600" b="0" i="0" dirty="0">
                <a:solidFill>
                  <a:srgbClr val="202C8F"/>
                </a:solidFill>
                <a:effectLst/>
              </a:rPr>
              <a:t>generate the Job Description with the information provided aiding accurate candidate matching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Web Scraping module automates data extraction from online job platforms compiling a rich dataset of passive candidates. This streamlines the sourcing process, providing HR professionals with a vast pool of potential talent to explore.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NLP &amp; Stack Ranking module employs advanced natural language processing techniques to evaluate candidate profiles against job descriptions. By conducting text classification and stack ranking, this module identifies the most suitable candidates, facilitating informed hiring decisions.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Through seamless integration of these modules, our HR Bot Web Application aims to streamline the recruitment process, improve decision-making accuracy, and ultimately elevate organizational productivity by ensuring the right candidates are selected for the right roles.</a:t>
            </a:r>
          </a:p>
        </p:txBody>
      </p:sp>
      <p:sp>
        <p:nvSpPr>
          <p:cNvPr id="4" name="Footer Placeholder 3">
            <a:extLst>
              <a:ext uri="{FF2B5EF4-FFF2-40B4-BE49-F238E27FC236}">
                <a16:creationId xmlns:a16="http://schemas.microsoft.com/office/drawing/2014/main" id="{DFBEE725-2DF9-CFAF-69CD-2203400B1C7C}"/>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191D37A-BAB4-79FE-9163-C5E67C3E9CBB}"/>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55917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615578" y="864108"/>
            <a:ext cx="10671048" cy="768096"/>
          </a:xfrm>
        </p:spPr>
        <p:txBody>
          <a:bodyPr/>
          <a:lstStyle/>
          <a:p>
            <a:r>
              <a:rPr lang="en-US" dirty="0"/>
              <a:t>Underlying Technology</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Module 1</a:t>
            </a:r>
          </a:p>
        </p:txBody>
      </p:sp>
      <p:pic>
        <p:nvPicPr>
          <p:cNvPr id="72" name="Picture Placeholder 71">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a:blip r:embed="rId2">
            <a:extLst>
              <a:ext uri="{837473B0-CC2E-450A-ABE3-18F120FF3D39}">
                <a1611:picAttrSrcUrl xmlns:a1611="http://schemas.microsoft.com/office/drawing/2016/11/main" r:id="rId3"/>
              </a:ext>
            </a:extLst>
          </a:blip>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758952" y="3931920"/>
            <a:ext cx="3328416" cy="1882953"/>
          </a:xfrm>
        </p:spPr>
        <p:txBody>
          <a:bodyPr/>
          <a:lstStyle/>
          <a:p>
            <a:r>
              <a:rPr lang="en-US" sz="1200" b="0" i="0" dirty="0">
                <a:solidFill>
                  <a:srgbClr val="202C8F"/>
                </a:solidFill>
                <a:effectLst/>
              </a:rPr>
              <a:t>HR provides prompts to the LLM model, employing NLP for language understanding. The LLM generates the Job Description with the information provided aiding accurate candidate matching. </a:t>
            </a:r>
          </a:p>
          <a:p>
            <a:r>
              <a:rPr lang="en-US" sz="1200" b="0" i="0" dirty="0">
                <a:solidFill>
                  <a:srgbClr val="202C8F"/>
                </a:solidFill>
                <a:effectLst/>
              </a:rPr>
              <a:t>An LLM processes a prompt by predicting the most fitting next words or tokens based on extensive linguistic knowledge encoded in its parameters, mimicking human-like language patterns and semantics through deep learning techniques.</a:t>
            </a:r>
          </a:p>
          <a:p>
            <a:endParaRPr lang="en-US" sz="1200" b="0" i="0" dirty="0">
              <a:solidFill>
                <a:srgbClr val="202C8F"/>
              </a:solidFill>
              <a:effectLst/>
            </a:endParaRP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Module 2</a:t>
            </a:r>
          </a:p>
        </p:txBody>
      </p:sp>
      <p:pic>
        <p:nvPicPr>
          <p:cNvPr id="76" name="Picture Placeholder 75">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a:blip r:embed="rId4">
            <a:extLst>
              <a:ext uri="{837473B0-CC2E-450A-ABE3-18F120FF3D39}">
                <a1611:picAttrSrcUrl xmlns:a1611="http://schemas.microsoft.com/office/drawing/2016/11/main" r:id="rId5"/>
              </a:ext>
            </a:extLst>
          </a:blip>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4443984" y="3950208"/>
            <a:ext cx="3328416" cy="2206752"/>
          </a:xfrm>
        </p:spPr>
        <p:txBody>
          <a:bodyPr/>
          <a:lstStyle/>
          <a:p>
            <a:r>
              <a:rPr lang="en-US" sz="1200" dirty="0"/>
              <a:t>Web scraping involves the automated extraction of data from websites. </a:t>
            </a:r>
          </a:p>
          <a:p>
            <a:r>
              <a:rPr lang="en-US" sz="1200" dirty="0"/>
              <a:t>Various tools and libraries are employed to scrape candidate information from online job platforms.</a:t>
            </a:r>
          </a:p>
          <a:p>
            <a:r>
              <a:rPr lang="en-US" sz="1200" dirty="0"/>
              <a:t>These tools enable the application to gather candidate data efficiently, creating a comprehensive repository for analysis and evaluation. </a:t>
            </a:r>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altLang="zh-CN" dirty="0"/>
              <a:t>Module 3</a:t>
            </a:r>
            <a:endParaRPr lang="en-US" dirty="0"/>
          </a:p>
        </p:txBody>
      </p:sp>
      <p:pic>
        <p:nvPicPr>
          <p:cNvPr id="80" name="Picture Placeholder 79">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a:blip r:embed="rId6">
            <a:extLst>
              <a:ext uri="{837473B0-CC2E-450A-ABE3-18F120FF3D39}">
                <a1611:picAttrSrcUrl xmlns:a1611="http://schemas.microsoft.com/office/drawing/2016/11/main" r:id="rId7"/>
              </a:ext>
            </a:extLst>
          </a:blip>
          <a:srcRect l="12500" r="12500"/>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a:xfrm>
            <a:off x="8174736" y="3860899"/>
            <a:ext cx="3246120" cy="2206752"/>
          </a:xfrm>
        </p:spPr>
        <p:txBody>
          <a:bodyPr/>
          <a:lstStyle/>
          <a:p>
            <a:r>
              <a:rPr lang="en-US" sz="1200" dirty="0"/>
              <a:t>NLP techniques are applied to analyze candidate profiles and job descriptions, extracting key features and attributes. </a:t>
            </a:r>
          </a:p>
          <a:p>
            <a:r>
              <a:rPr lang="en-US" sz="1200" dirty="0"/>
              <a:t>Additionally, machine learning algorithms are utilized for text classification and stack ranking of candidate profiles. </a:t>
            </a:r>
          </a:p>
          <a:p>
            <a:r>
              <a:rPr lang="en-US" sz="1200" dirty="0"/>
              <a:t>By leveraging NLP and ML technologies, the module evaluates candidate suitability based on semantic understanding and ranks them according to their alignment with job description.</a:t>
            </a:r>
          </a:p>
        </p:txBody>
      </p:sp>
    </p:spTree>
    <p:extLst>
      <p:ext uri="{BB962C8B-B14F-4D97-AF65-F5344CB8AC3E}">
        <p14:creationId xmlns:p14="http://schemas.microsoft.com/office/powerpoint/2010/main" val="24990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PLAN FOR PRODUCT LAUNCH </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r>
              <a:rPr lang="en-US"/>
              <a:t>Presentation title</a:t>
            </a:r>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PLANNING</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Synergize scalable </a:t>
            </a:r>
            <a:br>
              <a:rPr lang="en-US" dirty="0"/>
            </a:br>
            <a:r>
              <a:rPr lang="en-US" dirty="0"/>
              <a:t>e-commerce</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MARKETING</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Disseminate standardized </a:t>
            </a:r>
            <a:br>
              <a:rPr lang="en-US" dirty="0"/>
            </a:br>
            <a:r>
              <a:rPr lang="en-US" dirty="0"/>
              <a:t>metrics</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DESIGN</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Coordinate e-</a:t>
            </a:r>
            <a:br>
              <a:rPr lang="en-US" dirty="0"/>
            </a:br>
            <a:r>
              <a:rPr lang="en-US" dirty="0"/>
              <a:t>business applications</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STRATEGY</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Foster holistically superior methodologies</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LAUNCH</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Deploy strategic networks with compelling e-</a:t>
            </a:r>
            <a:br>
              <a:rPr lang="en-US" dirty="0"/>
            </a:br>
            <a:r>
              <a:rPr lang="en-US" dirty="0"/>
              <a:t>business needs</a:t>
            </a:r>
          </a:p>
        </p:txBody>
      </p:sp>
    </p:spTree>
    <p:extLst>
      <p:ext uri="{BB962C8B-B14F-4D97-AF65-F5344CB8AC3E}">
        <p14:creationId xmlns:p14="http://schemas.microsoft.com/office/powerpoint/2010/main" val="160049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TIMELINE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pPr lvl="0"/>
            <a:r>
              <a:rPr lang="en-US" dirty="0"/>
              <a:t>SEP 20XX</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p:txBody>
          <a:bodyPr/>
          <a:lstStyle/>
          <a:p>
            <a:pPr lvl="0"/>
            <a:r>
              <a:rPr lang="en-US" dirty="0"/>
              <a:t>NOV 20XX</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a:lstStyle/>
          <a:p>
            <a:pPr lvl="0"/>
            <a:r>
              <a:rPr lang="en-US" dirty="0"/>
              <a:t>JAN 20XX</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a:lstStyle/>
          <a:p>
            <a:pPr lvl="0"/>
            <a:r>
              <a:rPr lang="en-US" dirty="0"/>
              <a:t>MAR 20XX</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a:lstStyle/>
          <a:p>
            <a:pPr lvl="0"/>
            <a:r>
              <a:rPr lang="en-US" dirty="0"/>
              <a:t>MAY 20XX</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Synergize scalable </a:t>
            </a:r>
            <a:br>
              <a:rPr lang="en-US" dirty="0"/>
            </a:br>
            <a:r>
              <a:rPr lang="en-US" dirty="0"/>
              <a:t>e-commerce</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Disseminate standardized </a:t>
            </a:r>
            <a:br>
              <a:rPr lang="en-US" dirty="0"/>
            </a:br>
            <a:r>
              <a:rPr lang="en-US" dirty="0"/>
              <a:t>metrics</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Coordinate e-</a:t>
            </a:r>
            <a:br>
              <a:rPr lang="en-US" dirty="0"/>
            </a:br>
            <a:r>
              <a:rPr lang="en-US" dirty="0"/>
              <a:t>business applications</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Foster holistically superior methodologies</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Deploy strategic networks with compelling e-</a:t>
            </a:r>
            <a:br>
              <a:rPr lang="en-US" dirty="0"/>
            </a:br>
            <a:r>
              <a:rPr lang="en-US" dirty="0"/>
              <a:t>business needs</a:t>
            </a:r>
          </a:p>
        </p:txBody>
      </p:sp>
    </p:spTree>
    <p:extLst>
      <p:ext uri="{BB962C8B-B14F-4D97-AF65-F5344CB8AC3E}">
        <p14:creationId xmlns:p14="http://schemas.microsoft.com/office/powerpoint/2010/main" val="25028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AREAS OF FOCUS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B2B MARKET SCENARIOS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CLOUD-BASED</a:t>
            </a:r>
            <a:r>
              <a:rPr lang="zh-CN" altLang="en-US"/>
              <a:t> </a:t>
            </a:r>
            <a:r>
              <a:rPr lang="en-US" dirty="0"/>
              <a:t>OPPORTUNITIES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p:txBody>
      </p:sp>
    </p:spTree>
    <p:extLst>
      <p:ext uri="{BB962C8B-B14F-4D97-AF65-F5344CB8AC3E}">
        <p14:creationId xmlns:p14="http://schemas.microsoft.com/office/powerpoint/2010/main" val="317028039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sharepoint/v3"/>
    <ds:schemaRef ds:uri="http://purl.org/dc/elements/1.1/"/>
    <ds:schemaRef ds:uri="http://purl.org/dc/terms/"/>
    <ds:schemaRef ds:uri="http://schemas.openxmlformats.org/package/2006/metadata/core-properties"/>
    <ds:schemaRef ds:uri="16c05727-aa75-4e4a-9b5f-8a80a1165891"/>
    <ds:schemaRef ds:uri="http://www.w3.org/XML/1998/namespace"/>
    <ds:schemaRef ds:uri="http://schemas.microsoft.com/office/infopath/2007/PartnerControls"/>
    <ds:schemaRef ds:uri="http://schemas.microsoft.com/office/2006/documentManagement/types"/>
    <ds:schemaRef ds:uri="230e9df3-be65-4c73-a93b-d1236ebd677e"/>
    <ds:schemaRef ds:uri="71af3243-3dd4-4a8d-8c0d-dd76da1f02a5"/>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{90FB7D9D-817A-4528-AE7E-820EB9E22483}tf78438558_win32</Template>
  <TotalTime>83</TotalTime>
  <Words>872</Words>
  <Application>Microsoft Office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Sabon Next LT</vt:lpstr>
      <vt:lpstr>Office Theme</vt:lpstr>
      <vt:lpstr>NLP, LLM, and Scraping Fusion: Advancing HR Systems for Job Description Synthesis and Candidate Profiling</vt:lpstr>
      <vt:lpstr>abstract</vt:lpstr>
      <vt:lpstr>About company</vt:lpstr>
      <vt:lpstr>Problem statement </vt:lpstr>
      <vt:lpstr>Project Description</vt:lpstr>
      <vt:lpstr>Underlying Technology</vt:lpstr>
      <vt:lpstr>PLAN FOR PRODUCT LAUNCH </vt:lpstr>
      <vt:lpstr>TIMELINE</vt:lpstr>
      <vt:lpstr>AREAS OF FOCUS </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LLM, and Scraping Fusion: Advancing HR Systems for Job Description Synthesis and Candidate Profiling</dc:title>
  <dc:subject/>
  <dc:creator>Harshil Bodat</dc:creator>
  <cp:lastModifiedBy>bodatharshil@gmail.com</cp:lastModifiedBy>
  <cp:revision>2</cp:revision>
  <dcterms:created xsi:type="dcterms:W3CDTF">2024-02-20T04:13:19Z</dcterms:created>
  <dcterms:modified xsi:type="dcterms:W3CDTF">2024-02-20T05:36:52Z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