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10/11/2021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10/11/2021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10/11/2021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10/11/2021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10/11/2021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53A3F-46A4-43A7-9235-58B2B2D626AD}"/>
              </a:ext>
            </a:extLst>
          </p:cNvPr>
          <p:cNvSpPr>
            <a:spLocks noGrp="1"/>
          </p:cNvSpPr>
          <p:nvPr>
            <p:ph type="ctrTitle"/>
          </p:nvPr>
        </p:nvSpPr>
        <p:spPr>
          <a:xfrm>
            <a:off x="1979337" y="2223459"/>
            <a:ext cx="8361229" cy="2098226"/>
          </a:xfrm>
        </p:spPr>
        <p:txBody>
          <a:bodyPr/>
          <a:lstStyle/>
          <a:p>
            <a:r>
              <a:rPr lang="en-US" sz="9600" dirty="0"/>
              <a:t>Car Price Prediction</a:t>
            </a:r>
            <a:endParaRPr lang="en-IN" sz="9600" dirty="0"/>
          </a:p>
        </p:txBody>
      </p:sp>
      <p:sp>
        <p:nvSpPr>
          <p:cNvPr id="3" name="Subtitle 2">
            <a:extLst>
              <a:ext uri="{FF2B5EF4-FFF2-40B4-BE49-F238E27FC236}">
                <a16:creationId xmlns:a16="http://schemas.microsoft.com/office/drawing/2014/main" id="{FF87D5F9-C1AE-4194-9F1A-A75EA0383576}"/>
              </a:ext>
            </a:extLst>
          </p:cNvPr>
          <p:cNvSpPr>
            <a:spLocks noGrp="1"/>
          </p:cNvSpPr>
          <p:nvPr>
            <p:ph type="subTitle" idx="1"/>
          </p:nvPr>
        </p:nvSpPr>
        <p:spPr>
          <a:xfrm>
            <a:off x="6159952" y="5074865"/>
            <a:ext cx="6831673" cy="1086237"/>
          </a:xfrm>
        </p:spPr>
        <p:txBody>
          <a:bodyPr/>
          <a:lstStyle/>
          <a:p>
            <a:r>
              <a:rPr lang="en-US" dirty="0"/>
              <a:t>- Harshil Goradia</a:t>
            </a:r>
            <a:endParaRPr lang="en-IN" dirty="0"/>
          </a:p>
        </p:txBody>
      </p:sp>
    </p:spTree>
    <p:extLst>
      <p:ext uri="{BB962C8B-B14F-4D97-AF65-F5344CB8AC3E}">
        <p14:creationId xmlns:p14="http://schemas.microsoft.com/office/powerpoint/2010/main" val="2169729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raphical user interface, text, application, email&#10;&#10;Description automatically generated">
            <a:extLst>
              <a:ext uri="{FF2B5EF4-FFF2-40B4-BE49-F238E27FC236}">
                <a16:creationId xmlns:a16="http://schemas.microsoft.com/office/drawing/2014/main" id="{F8D4FAB0-8522-478B-9CB3-9AA494A35438}"/>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9761" t="37853" r="14879" b="22098"/>
          <a:stretch/>
        </p:blipFill>
        <p:spPr bwMode="auto">
          <a:xfrm>
            <a:off x="1071104" y="636610"/>
            <a:ext cx="5095876" cy="1675075"/>
          </a:xfrm>
          <a:prstGeom prst="rect">
            <a:avLst/>
          </a:prstGeom>
          <a:ln>
            <a:noFill/>
          </a:ln>
          <a:extLst>
            <a:ext uri="{53640926-AAD7-44D8-BBD7-CCE9431645EC}">
              <a14:shadowObscured xmlns:a14="http://schemas.microsoft.com/office/drawing/2010/main"/>
            </a:ext>
          </a:extLst>
        </p:spPr>
      </p:pic>
      <p:pic>
        <p:nvPicPr>
          <p:cNvPr id="5" name="Picture 4" descr="A computer screen capture&#10;&#10;Description automatically generated with medium confidence">
            <a:extLst>
              <a:ext uri="{FF2B5EF4-FFF2-40B4-BE49-F238E27FC236}">
                <a16:creationId xmlns:a16="http://schemas.microsoft.com/office/drawing/2014/main" id="{86F5DFD2-560B-419B-97C4-AD7CD7E164E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9399" t="30925" r="14778" b="33913"/>
          <a:stretch/>
        </p:blipFill>
        <p:spPr bwMode="auto">
          <a:xfrm>
            <a:off x="6332014" y="636609"/>
            <a:ext cx="5847499" cy="1675075"/>
          </a:xfrm>
          <a:prstGeom prst="rect">
            <a:avLst/>
          </a:prstGeom>
          <a:ln>
            <a:noFill/>
          </a:ln>
          <a:extLst>
            <a:ext uri="{53640926-AAD7-44D8-BBD7-CCE9431645EC}">
              <a14:shadowObscured xmlns:a14="http://schemas.microsoft.com/office/drawing/2010/main"/>
            </a:ext>
          </a:extLst>
        </p:spPr>
      </p:pic>
      <p:pic>
        <p:nvPicPr>
          <p:cNvPr id="6" name="Picture 5" descr="Graphical user interface, text&#10;&#10;Description automatically generated">
            <a:extLst>
              <a:ext uri="{FF2B5EF4-FFF2-40B4-BE49-F238E27FC236}">
                <a16:creationId xmlns:a16="http://schemas.microsoft.com/office/drawing/2014/main" id="{4D006C98-E048-47B5-8C8A-476AF180923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9856" t="28895" r="15560" b="38142"/>
          <a:stretch/>
        </p:blipFill>
        <p:spPr bwMode="auto">
          <a:xfrm>
            <a:off x="857252" y="2868494"/>
            <a:ext cx="5386849" cy="1475025"/>
          </a:xfrm>
          <a:prstGeom prst="rect">
            <a:avLst/>
          </a:prstGeom>
          <a:ln>
            <a:noFill/>
          </a:ln>
          <a:extLst>
            <a:ext uri="{53640926-AAD7-44D8-BBD7-CCE9431645EC}">
              <a14:shadowObscured xmlns:a14="http://schemas.microsoft.com/office/drawing/2010/main"/>
            </a:ext>
          </a:extLst>
        </p:spPr>
      </p:pic>
      <p:pic>
        <p:nvPicPr>
          <p:cNvPr id="7" name="Picture 6" descr="Graphical user interface, text&#10;&#10;Description automatically generated">
            <a:extLst>
              <a:ext uri="{FF2B5EF4-FFF2-40B4-BE49-F238E27FC236}">
                <a16:creationId xmlns:a16="http://schemas.microsoft.com/office/drawing/2014/main" id="{750E23FB-B8B0-4B63-A8CE-3DC3F5044F48}"/>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9583" t="27374" r="14855" b="39838"/>
          <a:stretch/>
        </p:blipFill>
        <p:spPr bwMode="auto">
          <a:xfrm>
            <a:off x="6419928" y="2868494"/>
            <a:ext cx="5671673" cy="1475025"/>
          </a:xfrm>
          <a:prstGeom prst="rect">
            <a:avLst/>
          </a:prstGeom>
          <a:ln>
            <a:noFill/>
          </a:ln>
          <a:extLst>
            <a:ext uri="{53640926-AAD7-44D8-BBD7-CCE9431645EC}">
              <a14:shadowObscured xmlns:a14="http://schemas.microsoft.com/office/drawing/2010/main"/>
            </a:ext>
          </a:extLst>
        </p:spPr>
      </p:pic>
      <p:pic>
        <p:nvPicPr>
          <p:cNvPr id="8" name="Picture 7" descr="Graphical user interface, text&#10;&#10;Description automatically generated">
            <a:extLst>
              <a:ext uri="{FF2B5EF4-FFF2-40B4-BE49-F238E27FC236}">
                <a16:creationId xmlns:a16="http://schemas.microsoft.com/office/drawing/2014/main" id="{93328E6E-95A5-40EA-B37E-9F1B2BE1CB4A}"/>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9671" t="27376" r="14965" b="39500"/>
          <a:stretch/>
        </p:blipFill>
        <p:spPr bwMode="auto">
          <a:xfrm>
            <a:off x="816046" y="4900328"/>
            <a:ext cx="5428055" cy="1475025"/>
          </a:xfrm>
          <a:prstGeom prst="rect">
            <a:avLst/>
          </a:prstGeom>
          <a:ln>
            <a:noFill/>
          </a:ln>
          <a:extLst>
            <a:ext uri="{53640926-AAD7-44D8-BBD7-CCE9431645EC}">
              <a14:shadowObscured xmlns:a14="http://schemas.microsoft.com/office/drawing/2010/main"/>
            </a:ext>
          </a:extLst>
        </p:spPr>
      </p:pic>
      <p:pic>
        <p:nvPicPr>
          <p:cNvPr id="9" name="Picture 8" descr="Graphical user interface, text, application, email&#10;&#10;Description automatically generated">
            <a:extLst>
              <a:ext uri="{FF2B5EF4-FFF2-40B4-BE49-F238E27FC236}">
                <a16:creationId xmlns:a16="http://schemas.microsoft.com/office/drawing/2014/main" id="{CB5E94B6-4A36-4F64-81DB-6A8B9DD7923B}"/>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9765" t="25515" r="15413" b="40675"/>
          <a:stretch/>
        </p:blipFill>
        <p:spPr bwMode="auto">
          <a:xfrm>
            <a:off x="6487159" y="4900327"/>
            <a:ext cx="5428055" cy="151851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49117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raphical user interface, text&#10;&#10;Description automatically generated">
            <a:extLst>
              <a:ext uri="{FF2B5EF4-FFF2-40B4-BE49-F238E27FC236}">
                <a16:creationId xmlns:a16="http://schemas.microsoft.com/office/drawing/2014/main" id="{458A3BCC-9262-4A8C-8B13-FAAAAF1A3EEE}"/>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1878" t="21629" r="13773"/>
          <a:stretch/>
        </p:blipFill>
        <p:spPr bwMode="auto">
          <a:xfrm>
            <a:off x="1662477" y="609600"/>
            <a:ext cx="9803285" cy="55435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777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E237E-325A-414F-A696-D3F4C1D129CD}"/>
              </a:ext>
            </a:extLst>
          </p:cNvPr>
          <p:cNvSpPr>
            <a:spLocks noGrp="1"/>
          </p:cNvSpPr>
          <p:nvPr>
            <p:ph type="title"/>
          </p:nvPr>
        </p:nvSpPr>
        <p:spPr/>
        <p:txBody>
          <a:bodyPr/>
          <a:lstStyle/>
          <a:p>
            <a:r>
              <a:rPr lang="en-US" dirty="0"/>
              <a:t>Conclusion And Limitations:</a:t>
            </a:r>
            <a:br>
              <a:rPr lang="en-US" dirty="0"/>
            </a:br>
            <a:endParaRPr lang="en-IN" dirty="0"/>
          </a:p>
        </p:txBody>
      </p:sp>
      <p:sp>
        <p:nvSpPr>
          <p:cNvPr id="3" name="Content Placeholder 2">
            <a:extLst>
              <a:ext uri="{FF2B5EF4-FFF2-40B4-BE49-F238E27FC236}">
                <a16:creationId xmlns:a16="http://schemas.microsoft.com/office/drawing/2014/main" id="{B78109BE-7F08-428F-9F36-5FC506174C3E}"/>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After visualizing I found that there is no co-relation between different variables. Post modelling, I interpreted that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RandomForestRegressor</a:t>
            </a:r>
            <a:r>
              <a:rPr lang="en-IN" sz="1800" dirty="0">
                <a:effectLst/>
                <a:latin typeface="Calibri" panose="020F0502020204030204" pitchFamily="34" charset="0"/>
                <a:ea typeface="Calibri" panose="020F0502020204030204" pitchFamily="34" charset="0"/>
                <a:cs typeface="Times New Roman" panose="02020603050405020304" pitchFamily="18" charset="0"/>
              </a:rPr>
              <a:t> was the best performing model.</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Visualization helped to conclude that most of the cars that are to be sold are of Maruti’s. Most the car sellers are 1</a:t>
            </a:r>
            <a:r>
              <a:rPr lang="en-IN" sz="18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IN" sz="1800" dirty="0">
                <a:effectLst/>
                <a:latin typeface="Calibri" panose="020F0502020204030204" pitchFamily="34" charset="0"/>
                <a:ea typeface="Calibri" panose="020F0502020204030204" pitchFamily="34" charset="0"/>
                <a:cs typeface="Times New Roman" panose="02020603050405020304" pitchFamily="18" charset="0"/>
              </a:rPr>
              <a:t> owners, and the cars are mostly diesel cars or petrol cars. The best model for predicting the price was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RandomForestRegressor</a:t>
            </a:r>
            <a:r>
              <a:rPr lang="en-IN" sz="1800" dirty="0">
                <a:effectLst/>
                <a:latin typeface="Calibri" panose="020F0502020204030204" pitchFamily="34" charset="0"/>
                <a:ea typeface="Calibri" panose="020F0502020204030204" pitchFamily="34" charset="0"/>
                <a:cs typeface="Times New Roman" panose="02020603050405020304" pitchFamily="18" charset="0"/>
              </a:rPr>
              <a:t> with parameters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en-IN" sz="1800" dirty="0">
                <a:effectLst/>
                <a:latin typeface="Calibri" panose="020F0502020204030204" pitchFamily="34" charset="0"/>
                <a:ea typeface="Calibri" panose="020F0502020204030204" pitchFamily="34" charset="0"/>
                <a:cs typeface="Times New Roman" panose="02020603050405020304" pitchFamily="18" charset="0"/>
              </a:rPr>
              <a:t> = 100,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max_features</a:t>
            </a:r>
            <a:r>
              <a:rPr lang="en-IN" sz="1800" dirty="0">
                <a:effectLst/>
                <a:latin typeface="Calibri" panose="020F0502020204030204" pitchFamily="34" charset="0"/>
                <a:ea typeface="Calibri" panose="020F0502020204030204" pitchFamily="34" charset="0"/>
                <a:cs typeface="Times New Roman" panose="02020603050405020304" pitchFamily="18" charset="0"/>
              </a:rPr>
              <a:t> = 3,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n_estimators</a:t>
            </a:r>
            <a:r>
              <a:rPr lang="en-IN" sz="1800" dirty="0">
                <a:effectLst/>
                <a:latin typeface="Calibri" panose="020F0502020204030204" pitchFamily="34" charset="0"/>
                <a:ea typeface="Calibri" panose="020F0502020204030204" pitchFamily="34" charset="0"/>
                <a:cs typeface="Times New Roman" panose="02020603050405020304" pitchFamily="18" charset="0"/>
              </a:rPr>
              <a:t> = 100).</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The data used for this project is collected from few states only out of 29 states of India. So, the model built can only help predict prices from these states, this model cannot predict prices for all over India. </a:t>
            </a:r>
          </a:p>
          <a:p>
            <a:endParaRPr lang="en-IN" dirty="0"/>
          </a:p>
        </p:txBody>
      </p:sp>
    </p:spTree>
    <p:extLst>
      <p:ext uri="{BB962C8B-B14F-4D97-AF65-F5344CB8AC3E}">
        <p14:creationId xmlns:p14="http://schemas.microsoft.com/office/powerpoint/2010/main" val="1612297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C74F2-EE9A-4A3E-9584-F31A46238C19}"/>
              </a:ext>
            </a:extLst>
          </p:cNvPr>
          <p:cNvSpPr>
            <a:spLocks noGrp="1"/>
          </p:cNvSpPr>
          <p:nvPr>
            <p:ph type="title"/>
          </p:nvPr>
        </p:nvSpPr>
        <p:spPr/>
        <p:txBody>
          <a:bodyPr/>
          <a:lstStyle/>
          <a:p>
            <a:r>
              <a:rPr lang="en-US" b="1" dirty="0"/>
              <a:t>Business Problems:</a:t>
            </a:r>
            <a:endParaRPr lang="en-IN" b="1" dirty="0"/>
          </a:p>
        </p:txBody>
      </p:sp>
      <p:sp>
        <p:nvSpPr>
          <p:cNvPr id="3" name="Content Placeholder 2">
            <a:extLst>
              <a:ext uri="{FF2B5EF4-FFF2-40B4-BE49-F238E27FC236}">
                <a16:creationId xmlns:a16="http://schemas.microsoft.com/office/drawing/2014/main" id="{2401EF27-B69A-4DA8-B97A-AF67AACFDB11}"/>
              </a:ext>
            </a:extLst>
          </p:cNvPr>
          <p:cNvSpPr>
            <a:spLocks noGrp="1"/>
          </p:cNvSpPr>
          <p:nvPr>
            <p:ph idx="1"/>
          </p:nvPr>
        </p:nvSpPr>
        <p:spPr/>
        <p:txBody>
          <a:bodyPr>
            <a:normAutofit/>
          </a:bodyPr>
          <a:lstStyle/>
          <a:p>
            <a:r>
              <a:rPr lang="en-IN" sz="2400" dirty="0">
                <a:effectLst/>
                <a:latin typeface="Calibri" panose="020F0502020204030204" pitchFamily="34" charset="0"/>
                <a:ea typeface="Calibri" panose="020F0502020204030204" pitchFamily="34" charset="0"/>
                <a:cs typeface="Times New Roman" panose="02020603050405020304" pitchFamily="18" charset="0"/>
              </a:rPr>
              <a:t>With the covid 19 impact in the market, we have seen lot of changes in the car market. </a:t>
            </a:r>
          </a:p>
          <a:p>
            <a:r>
              <a:rPr lang="en-IN" sz="2400" dirty="0">
                <a:effectLst/>
                <a:latin typeface="Calibri" panose="020F0502020204030204" pitchFamily="34" charset="0"/>
                <a:ea typeface="Calibri" panose="020F0502020204030204" pitchFamily="34" charset="0"/>
                <a:cs typeface="Times New Roman" panose="02020603050405020304" pitchFamily="18" charset="0"/>
              </a:rPr>
              <a:t>Now some cars are in demand hence making them costly and some are not in demand hence cheaper. </a:t>
            </a:r>
          </a:p>
          <a:p>
            <a:r>
              <a:rPr lang="en-IN" sz="2400" dirty="0">
                <a:effectLst/>
                <a:latin typeface="Calibri" panose="020F0502020204030204" pitchFamily="34" charset="0"/>
                <a:ea typeface="Calibri" panose="020F0502020204030204" pitchFamily="34" charset="0"/>
                <a:cs typeface="Times New Roman" panose="02020603050405020304" pitchFamily="18" charset="0"/>
              </a:rPr>
              <a:t>The motive for taking down this project is to know the car price demand for used cars and use machine learning models to make predictions of the new trend</a:t>
            </a:r>
            <a:endParaRPr lang="en-IN" sz="2400" dirty="0"/>
          </a:p>
        </p:txBody>
      </p:sp>
    </p:spTree>
    <p:extLst>
      <p:ext uri="{BB962C8B-B14F-4D97-AF65-F5344CB8AC3E}">
        <p14:creationId xmlns:p14="http://schemas.microsoft.com/office/powerpoint/2010/main" val="3377374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D4F16-49A3-4302-A255-315BDE5C989F}"/>
              </a:ext>
            </a:extLst>
          </p:cNvPr>
          <p:cNvSpPr>
            <a:spLocks noGrp="1"/>
          </p:cNvSpPr>
          <p:nvPr>
            <p:ph type="title"/>
          </p:nvPr>
        </p:nvSpPr>
        <p:spPr/>
        <p:txBody>
          <a:bodyPr>
            <a:normAutofit/>
          </a:bodyPr>
          <a:lstStyle/>
          <a:p>
            <a:r>
              <a:rPr lang="en-US" sz="6600" dirty="0"/>
              <a:t>Data Processing:</a:t>
            </a:r>
            <a:endParaRPr lang="en-IN" sz="6600" dirty="0"/>
          </a:p>
        </p:txBody>
      </p:sp>
      <p:sp>
        <p:nvSpPr>
          <p:cNvPr id="3" name="Content Placeholder 2">
            <a:extLst>
              <a:ext uri="{FF2B5EF4-FFF2-40B4-BE49-F238E27FC236}">
                <a16:creationId xmlns:a16="http://schemas.microsoft.com/office/drawing/2014/main" id="{3FC7883A-3113-4181-ABBC-7688FBE18F3C}"/>
              </a:ext>
            </a:extLst>
          </p:cNvPr>
          <p:cNvSpPr>
            <a:spLocks noGrp="1"/>
          </p:cNvSpPr>
          <p:nvPr>
            <p:ph idx="1"/>
          </p:nvPr>
        </p:nvSpPr>
        <p:spPr/>
        <p:txBody>
          <a:bodyPr>
            <a:normAutofit fontScale="92500"/>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I extracted the data from olx.com using web scraping techniques and converted to into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dataframe</a:t>
            </a:r>
            <a:r>
              <a:rPr lang="en-IN" sz="1800" dirty="0">
                <a:effectLst/>
                <a:latin typeface="Calibri" panose="020F0502020204030204" pitchFamily="34" charset="0"/>
                <a:ea typeface="Calibri" panose="020F0502020204030204" pitchFamily="34" charset="0"/>
                <a:cs typeface="Times New Roman" panose="02020603050405020304" pitchFamily="18" charset="0"/>
              </a:rPr>
              <a:t> for further process. I scraped brand, fuel type, number of owners, transmission, location, variant,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kilometer</a:t>
            </a:r>
            <a:r>
              <a:rPr lang="en-IN" sz="1800" dirty="0">
                <a:effectLst/>
                <a:latin typeface="Calibri" panose="020F0502020204030204" pitchFamily="34" charset="0"/>
                <a:ea typeface="Calibri" panose="020F0502020204030204" pitchFamily="34" charset="0"/>
                <a:cs typeface="Times New Roman" panose="02020603050405020304" pitchFamily="18" charset="0"/>
              </a:rPr>
              <a:t> travelled and price of the car.</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For cleaning the data, null values were replaced by mode value of each column assuming that replacing them won’t affect the model.</a:t>
            </a:r>
          </a:p>
          <a:p>
            <a:r>
              <a:rPr lang="en-IN" sz="1800" dirty="0" err="1">
                <a:effectLst/>
                <a:latin typeface="Calibri" panose="020F0502020204030204" pitchFamily="34" charset="0"/>
                <a:ea typeface="Calibri" panose="020F0502020204030204" pitchFamily="34" charset="0"/>
                <a:cs typeface="Times New Roman" panose="02020603050405020304" pitchFamily="18" charset="0"/>
              </a:rPr>
              <a:t>Splitted</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latin typeface="Calibri" panose="020F0502020204030204" pitchFamily="34" charset="0"/>
                <a:ea typeface="Calibri" panose="020F0502020204030204" pitchFamily="34" charset="0"/>
                <a:cs typeface="Times New Roman" panose="02020603050405020304" pitchFamily="18" charset="0"/>
              </a:rPr>
              <a:t>Model and Variant columns into Brand and car name for better understanding and analysis.</a:t>
            </a:r>
          </a:p>
          <a:p>
            <a:r>
              <a:rPr lang="en-IN" sz="1800" dirty="0">
                <a:latin typeface="Calibri" panose="020F0502020204030204" pitchFamily="34" charset="0"/>
                <a:ea typeface="Calibri" panose="020F0502020204030204" pitchFamily="34" charset="0"/>
                <a:cs typeface="Times New Roman" panose="02020603050405020304" pitchFamily="18" charset="0"/>
              </a:rPr>
              <a:t>Converted Price and </a:t>
            </a:r>
            <a:r>
              <a:rPr lang="en-IN" sz="1800" dirty="0" err="1">
                <a:latin typeface="Calibri" panose="020F0502020204030204" pitchFamily="34" charset="0"/>
                <a:ea typeface="Calibri" panose="020F0502020204030204" pitchFamily="34" charset="0"/>
                <a:cs typeface="Times New Roman" panose="02020603050405020304" pitchFamily="18" charset="0"/>
              </a:rPr>
              <a:t>Kilometer</a:t>
            </a:r>
            <a:r>
              <a:rPr lang="en-IN" sz="1800" dirty="0">
                <a:latin typeface="Calibri" panose="020F0502020204030204" pitchFamily="34" charset="0"/>
                <a:ea typeface="Calibri" panose="020F0502020204030204" pitchFamily="34" charset="0"/>
                <a:cs typeface="Times New Roman" panose="02020603050405020304" pitchFamily="18" charset="0"/>
              </a:rPr>
              <a:t> column into integer data type from categorical data type.</a:t>
            </a:r>
          </a:p>
          <a:p>
            <a:r>
              <a:rPr lang="en-IN" sz="1800" dirty="0">
                <a:latin typeface="Calibri" panose="020F0502020204030204" pitchFamily="34" charset="0"/>
                <a:ea typeface="Calibri" panose="020F0502020204030204" pitchFamily="34" charset="0"/>
                <a:cs typeface="Times New Roman" panose="02020603050405020304" pitchFamily="18" charset="0"/>
              </a:rPr>
              <a:t>Later Encoded categorical columns using Label Encoder before scaling the dataset using </a:t>
            </a:r>
            <a:r>
              <a:rPr lang="en-IN" sz="1800" dirty="0" err="1">
                <a:latin typeface="Calibri" panose="020F0502020204030204" pitchFamily="34" charset="0"/>
                <a:ea typeface="Calibri" panose="020F0502020204030204" pitchFamily="34" charset="0"/>
                <a:cs typeface="Times New Roman" panose="02020603050405020304" pitchFamily="18" charset="0"/>
              </a:rPr>
              <a:t>MinMaxScaler</a:t>
            </a:r>
            <a:r>
              <a:rPr lang="en-IN" sz="1800" dirty="0">
                <a:latin typeface="Calibri" panose="020F0502020204030204" pitchFamily="34" charset="0"/>
                <a:ea typeface="Calibri" panose="020F0502020204030204" pitchFamily="34" charset="0"/>
                <a:cs typeface="Times New Roman" panose="02020603050405020304" pitchFamily="18" charset="0"/>
              </a:rPr>
              <a:t>.</a:t>
            </a:r>
          </a:p>
          <a:p>
            <a:r>
              <a:rPr lang="en-IN" sz="1800" dirty="0">
                <a:latin typeface="Calibri" panose="020F0502020204030204" pitchFamily="34" charset="0"/>
                <a:ea typeface="Calibri" panose="020F0502020204030204" pitchFamily="34" charset="0"/>
                <a:cs typeface="Times New Roman" panose="02020603050405020304" pitchFamily="18" charset="0"/>
              </a:rPr>
              <a:t>After scaling, the dataset was ready for splitting into training and testing dataset for machine learning.</a:t>
            </a:r>
          </a:p>
          <a:p>
            <a:pPr marL="0" indent="0">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0299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5" name="Group 74">
            <a:extLst>
              <a:ext uri="{FF2B5EF4-FFF2-40B4-BE49-F238E27FC236}">
                <a16:creationId xmlns:a16="http://schemas.microsoft.com/office/drawing/2014/main" id="{624E16E8-84BF-4D4C-A746-2537B1C15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76" name="Freeform 6">
              <a:extLst>
                <a:ext uri="{FF2B5EF4-FFF2-40B4-BE49-F238E27FC236}">
                  <a16:creationId xmlns:a16="http://schemas.microsoft.com/office/drawing/2014/main" id="{F890A3A2-97E0-41D2-BD93-30D3DFA73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77" name="Freeform 6">
              <a:extLst>
                <a:ext uri="{FF2B5EF4-FFF2-40B4-BE49-F238E27FC236}">
                  <a16:creationId xmlns:a16="http://schemas.microsoft.com/office/drawing/2014/main" id="{718CB90A-6005-4951-84F5-70B5863EF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79" name="Rectangle 78">
            <a:extLst>
              <a:ext uri="{FF2B5EF4-FFF2-40B4-BE49-F238E27FC236}">
                <a16:creationId xmlns:a16="http://schemas.microsoft.com/office/drawing/2014/main" id="{7BB74091-09FE-44AF-8325-7FE6E175F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7D5721-D064-43E1-A24F-F0DAC9819E00}"/>
              </a:ext>
            </a:extLst>
          </p:cNvPr>
          <p:cNvSpPr>
            <a:spLocks noGrp="1"/>
          </p:cNvSpPr>
          <p:nvPr>
            <p:ph type="title"/>
          </p:nvPr>
        </p:nvSpPr>
        <p:spPr>
          <a:xfrm>
            <a:off x="800427" y="5042293"/>
            <a:ext cx="10720685" cy="936769"/>
          </a:xfrm>
        </p:spPr>
        <p:txBody>
          <a:bodyPr vert="horz" lIns="91440" tIns="45720" rIns="91440" bIns="45720" rtlCol="0" anchor="b">
            <a:normAutofit fontScale="90000"/>
          </a:bodyPr>
          <a:lstStyle/>
          <a:p>
            <a:pPr marL="342900" indent="-342900" algn="ctr">
              <a:buFont typeface="+mj-lt"/>
              <a:buAutoNum type="arabicPeriod"/>
            </a:pPr>
            <a:r>
              <a:rPr lang="en-US" sz="1600" cap="all" dirty="0"/>
              <a:t>There are around 3000 diesel cars and more than 2000 petrol cars placing them 1</a:t>
            </a:r>
            <a:r>
              <a:rPr lang="en-US" sz="1600" cap="all" baseline="30000" dirty="0"/>
              <a:t>st</a:t>
            </a:r>
            <a:r>
              <a:rPr lang="en-US" sz="1600" cap="all" dirty="0"/>
              <a:t> and 2</a:t>
            </a:r>
            <a:r>
              <a:rPr lang="en-US" sz="1600" cap="all" baseline="30000" dirty="0"/>
              <a:t>nd</a:t>
            </a:r>
            <a:r>
              <a:rPr lang="en-US" sz="1600" cap="all" dirty="0"/>
              <a:t> respectively. Least are </a:t>
            </a:r>
            <a:r>
              <a:rPr lang="en-US" sz="1600" cap="all" dirty="0" err="1"/>
              <a:t>cng</a:t>
            </a:r>
            <a:r>
              <a:rPr lang="en-US" sz="1600" cap="all" dirty="0"/>
              <a:t> cars with petrol, only </a:t>
            </a:r>
            <a:r>
              <a:rPr lang="en-US" sz="1600" cap="all" dirty="0" err="1"/>
              <a:t>cng</a:t>
            </a:r>
            <a:r>
              <a:rPr lang="en-US" sz="1600" cap="all" dirty="0"/>
              <a:t>, </a:t>
            </a:r>
            <a:r>
              <a:rPr lang="en-US" sz="1600" cap="all" dirty="0" err="1"/>
              <a:t>lpg</a:t>
            </a:r>
            <a:r>
              <a:rPr lang="en-US" sz="1600" cap="all" dirty="0"/>
              <a:t> cars with petrol.</a:t>
            </a:r>
            <a:br>
              <a:rPr lang="en-US" sz="1600" cap="all" dirty="0"/>
            </a:br>
            <a:br>
              <a:rPr lang="en-US" sz="1600" cap="all" dirty="0"/>
            </a:br>
            <a:r>
              <a:rPr lang="en-US" sz="1600" cap="all" dirty="0"/>
              <a:t>2.    Most  of the cars have manual transmission that is more 4000 cars. There are only 1000 cars with automatic and only 200 are unknown.</a:t>
            </a:r>
          </a:p>
        </p:txBody>
      </p:sp>
      <p:pic>
        <p:nvPicPr>
          <p:cNvPr id="1030" name="Picture 6">
            <a:extLst>
              <a:ext uri="{FF2B5EF4-FFF2-40B4-BE49-F238E27FC236}">
                <a16:creationId xmlns:a16="http://schemas.microsoft.com/office/drawing/2014/main" id="{F69BDB1F-978B-4D14-B03F-3016D23306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37445"/>
          <a:stretch/>
        </p:blipFill>
        <p:spPr bwMode="auto">
          <a:xfrm>
            <a:off x="20" y="10"/>
            <a:ext cx="6050260" cy="418711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E4833DC9-564D-4E17-B8D6-11D3856176AD}"/>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r="4154" b="-2"/>
          <a:stretch/>
        </p:blipFill>
        <p:spPr bwMode="auto">
          <a:xfrm>
            <a:off x="5876685" y="-28789"/>
            <a:ext cx="6050280" cy="4187119"/>
          </a:xfrm>
          <a:prstGeom prst="rect">
            <a:avLst/>
          </a:prstGeom>
          <a:noFill/>
          <a:extLst>
            <a:ext uri="{909E8E84-426E-40DD-AFC4-6F175D3DCCD1}">
              <a14:hiddenFill xmlns:a14="http://schemas.microsoft.com/office/drawing/2010/main">
                <a:solidFill>
                  <a:srgbClr val="FFFFFF"/>
                </a:solidFill>
              </a14:hiddenFill>
            </a:ext>
          </a:extLst>
        </p:spPr>
      </p:pic>
      <p:sp>
        <p:nvSpPr>
          <p:cNvPr id="81" name="Freeform: Shape 80">
            <a:extLst>
              <a:ext uri="{FF2B5EF4-FFF2-40B4-BE49-F238E27FC236}">
                <a16:creationId xmlns:a16="http://schemas.microsoft.com/office/drawing/2014/main" id="{0F30CCEB-94C4-4F72-BA5A-9CEA85302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4446551"/>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sp>
      <p:sp>
        <p:nvSpPr>
          <p:cNvPr id="83" name="Freeform: Shape 82">
            <a:extLst>
              <a:ext uri="{FF2B5EF4-FFF2-40B4-BE49-F238E27FC236}">
                <a16:creationId xmlns:a16="http://schemas.microsoft.com/office/drawing/2014/main" id="{0DE1A94F-CC8B-4954-97A7-ADD4F300D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sp>
    </p:spTree>
    <p:extLst>
      <p:ext uri="{BB962C8B-B14F-4D97-AF65-F5344CB8AC3E}">
        <p14:creationId xmlns:p14="http://schemas.microsoft.com/office/powerpoint/2010/main" val="2139203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A00AC2B9-9B56-4FB8-ACB3-3AB8E4C0BA6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4275" y="711975"/>
            <a:ext cx="6900380" cy="5434049"/>
          </a:xfrm>
          <a:prstGeom prst="rect">
            <a:avLst/>
          </a:prstGeom>
          <a:noFill/>
          <a:extLst>
            <a:ext uri="{909E8E84-426E-40DD-AFC4-6F175D3DCCD1}">
              <a14:hiddenFill xmlns:a14="http://schemas.microsoft.com/office/drawing/2010/main">
                <a:solidFill>
                  <a:srgbClr val="FFFFFF"/>
                </a:solidFill>
              </a14:hiddenFill>
            </a:ext>
          </a:extLst>
        </p:spPr>
      </p:pic>
      <p:sp>
        <p:nvSpPr>
          <p:cNvPr id="2054" name="Content Placeholder 2053">
            <a:extLst>
              <a:ext uri="{FF2B5EF4-FFF2-40B4-BE49-F238E27FC236}">
                <a16:creationId xmlns:a16="http://schemas.microsoft.com/office/drawing/2014/main" id="{C05116D5-3759-49C1-80CE-7BBA4EEF1E68}"/>
              </a:ext>
            </a:extLst>
          </p:cNvPr>
          <p:cNvSpPr>
            <a:spLocks noGrp="1"/>
          </p:cNvSpPr>
          <p:nvPr>
            <p:ph idx="1"/>
          </p:nvPr>
        </p:nvSpPr>
        <p:spPr>
          <a:xfrm>
            <a:off x="8471423" y="1171852"/>
            <a:ext cx="3053039" cy="5046068"/>
          </a:xfrm>
        </p:spPr>
        <p:txBody>
          <a:bodyPr>
            <a:normAutofit/>
          </a:bodyPr>
          <a:lstStyle/>
          <a:p>
            <a:r>
              <a:rPr lang="en-US" sz="1600" dirty="0"/>
              <a:t>Maruti brand is the brand with highest number of cars which are to be re-sold.</a:t>
            </a:r>
          </a:p>
          <a:p>
            <a:r>
              <a:rPr lang="en-US" sz="1600" dirty="0"/>
              <a:t>Hyundai has nearly 1000 used cars to be sold, making it second highest brand for re-selling of cars.</a:t>
            </a:r>
          </a:p>
          <a:p>
            <a:r>
              <a:rPr lang="en-US" sz="1600" dirty="0"/>
              <a:t>Mahindra is placed third along with Honda and Toyota.</a:t>
            </a:r>
          </a:p>
          <a:p>
            <a:r>
              <a:rPr lang="en-US" sz="1600" dirty="0"/>
              <a:t>Opel, Jaguar, Bentley, Volvo, Mini, Porsche, Bajaj, Hummer, </a:t>
            </a:r>
            <a:r>
              <a:rPr lang="en-US" sz="1600" dirty="0" err="1"/>
              <a:t>Masserati</a:t>
            </a:r>
            <a:r>
              <a:rPr lang="en-US" sz="1600" dirty="0"/>
              <a:t>, Isuzu are some of the brands who’s very few cars are to be re-sold.</a:t>
            </a:r>
          </a:p>
        </p:txBody>
      </p:sp>
      <p:sp>
        <p:nvSpPr>
          <p:cNvPr id="75"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45095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624E16E8-84BF-4D4C-A746-2537B1C15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74" name="Freeform 6">
              <a:extLst>
                <a:ext uri="{FF2B5EF4-FFF2-40B4-BE49-F238E27FC236}">
                  <a16:creationId xmlns:a16="http://schemas.microsoft.com/office/drawing/2014/main" id="{F890A3A2-97E0-41D2-BD93-30D3DFA73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75" name="Freeform 6">
              <a:extLst>
                <a:ext uri="{FF2B5EF4-FFF2-40B4-BE49-F238E27FC236}">
                  <a16:creationId xmlns:a16="http://schemas.microsoft.com/office/drawing/2014/main" id="{718CB90A-6005-4951-84F5-70B5863EF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77" name="Rectangle 76">
            <a:extLst>
              <a:ext uri="{FF2B5EF4-FFF2-40B4-BE49-F238E27FC236}">
                <a16:creationId xmlns:a16="http://schemas.microsoft.com/office/drawing/2014/main" id="{7BB74091-09FE-44AF-8325-7FE6E175F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FCA4AF-273B-444D-804F-8C53366DEADF}"/>
              </a:ext>
            </a:extLst>
          </p:cNvPr>
          <p:cNvSpPr>
            <a:spLocks noGrp="1"/>
          </p:cNvSpPr>
          <p:nvPr>
            <p:ph type="title"/>
          </p:nvPr>
        </p:nvSpPr>
        <p:spPr>
          <a:xfrm>
            <a:off x="781377" y="5142381"/>
            <a:ext cx="10720685" cy="936769"/>
          </a:xfrm>
        </p:spPr>
        <p:txBody>
          <a:bodyPr vert="horz" lIns="91440" tIns="45720" rIns="91440" bIns="45720" rtlCol="0" anchor="b">
            <a:noAutofit/>
          </a:bodyPr>
          <a:lstStyle/>
          <a:p>
            <a:pPr algn="ctr"/>
            <a:r>
              <a:rPr lang="en-US" sz="1400" cap="all" dirty="0"/>
              <a:t>1. There are no independent columns co-related with each others.</a:t>
            </a:r>
            <a:br>
              <a:rPr lang="en-US" sz="1400" cap="all" dirty="0"/>
            </a:br>
            <a:br>
              <a:rPr lang="en-US" sz="1400" cap="all" dirty="0"/>
            </a:br>
            <a:r>
              <a:rPr lang="en-US" sz="1400" cap="all" dirty="0"/>
              <a:t>2. There are less than 100 4 or 4+ car owners who are selling their car.</a:t>
            </a:r>
            <a:br>
              <a:rPr lang="en-US" sz="1400" cap="all" dirty="0"/>
            </a:br>
            <a:br>
              <a:rPr lang="en-US" sz="1400" cap="all" dirty="0"/>
            </a:br>
            <a:r>
              <a:rPr lang="en-US" sz="1400" cap="all" dirty="0"/>
              <a:t>3. Highest number of cars that are to be sold are by 1</a:t>
            </a:r>
            <a:r>
              <a:rPr lang="en-US" sz="1400" cap="all" baseline="30000" dirty="0"/>
              <a:t>st</a:t>
            </a:r>
            <a:r>
              <a:rPr lang="en-US" sz="1400" cap="all" dirty="0"/>
              <a:t> owners followed by 2</a:t>
            </a:r>
            <a:r>
              <a:rPr lang="en-US" sz="1400" cap="all" baseline="30000" dirty="0"/>
              <a:t>nd</a:t>
            </a:r>
            <a:r>
              <a:rPr lang="en-US" sz="1400" cap="all" dirty="0"/>
              <a:t> owner with 1500 cars.</a:t>
            </a:r>
            <a:br>
              <a:rPr lang="en-US" sz="1400" cap="all" dirty="0"/>
            </a:br>
            <a:r>
              <a:rPr lang="en-US" sz="1400" cap="all" dirty="0"/>
              <a:t>4. Less than 500 cars who are 3</a:t>
            </a:r>
            <a:r>
              <a:rPr lang="en-US" sz="1400" cap="all" baseline="30000" dirty="0"/>
              <a:t>rd</a:t>
            </a:r>
            <a:r>
              <a:rPr lang="en-US" sz="1400" cap="all" dirty="0"/>
              <a:t> owner of cars are willing to sell their car. </a:t>
            </a:r>
          </a:p>
        </p:txBody>
      </p:sp>
      <p:pic>
        <p:nvPicPr>
          <p:cNvPr id="3074" name="Picture 2">
            <a:extLst>
              <a:ext uri="{FF2B5EF4-FFF2-40B4-BE49-F238E27FC236}">
                <a16:creationId xmlns:a16="http://schemas.microsoft.com/office/drawing/2014/main" id="{0E755550-0BFD-4265-B9D8-DAF8C28743C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4154" b="-2"/>
          <a:stretch/>
        </p:blipFill>
        <p:spPr bwMode="auto">
          <a:xfrm>
            <a:off x="-38080" y="10"/>
            <a:ext cx="6050260" cy="418711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4243392E-3858-42B9-959D-4063D97AEC1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 b="7124"/>
          <a:stretch/>
        </p:blipFill>
        <p:spPr bwMode="auto">
          <a:xfrm>
            <a:off x="6141720" y="10"/>
            <a:ext cx="6050280" cy="4187119"/>
          </a:xfrm>
          <a:prstGeom prst="rect">
            <a:avLst/>
          </a:prstGeom>
          <a:noFill/>
          <a:extLst>
            <a:ext uri="{909E8E84-426E-40DD-AFC4-6F175D3DCCD1}">
              <a14:hiddenFill xmlns:a14="http://schemas.microsoft.com/office/drawing/2010/main">
                <a:solidFill>
                  <a:srgbClr val="FFFFFF"/>
                </a:solidFill>
              </a14:hiddenFill>
            </a:ext>
          </a:extLst>
        </p:spPr>
      </p:pic>
      <p:sp>
        <p:nvSpPr>
          <p:cNvPr id="79" name="Freeform: Shape 78">
            <a:extLst>
              <a:ext uri="{FF2B5EF4-FFF2-40B4-BE49-F238E27FC236}">
                <a16:creationId xmlns:a16="http://schemas.microsoft.com/office/drawing/2014/main" id="{0F30CCEB-94C4-4F72-BA5A-9CEA85302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4446551"/>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sp>
      <p:sp>
        <p:nvSpPr>
          <p:cNvPr id="81" name="Freeform: Shape 80">
            <a:extLst>
              <a:ext uri="{FF2B5EF4-FFF2-40B4-BE49-F238E27FC236}">
                <a16:creationId xmlns:a16="http://schemas.microsoft.com/office/drawing/2014/main" id="{0DE1A94F-CC8B-4954-97A7-ADD4F300D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sp>
    </p:spTree>
    <p:extLst>
      <p:ext uri="{BB962C8B-B14F-4D97-AF65-F5344CB8AC3E}">
        <p14:creationId xmlns:p14="http://schemas.microsoft.com/office/powerpoint/2010/main" val="261748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C0676-C0C2-45C8-B3C4-4AB2A6E1F0F5}"/>
              </a:ext>
            </a:extLst>
          </p:cNvPr>
          <p:cNvSpPr>
            <a:spLocks noGrp="1"/>
          </p:cNvSpPr>
          <p:nvPr>
            <p:ph type="title"/>
          </p:nvPr>
        </p:nvSpPr>
        <p:spPr/>
        <p:txBody>
          <a:bodyPr/>
          <a:lstStyle/>
          <a:p>
            <a:r>
              <a:rPr lang="en-US" dirty="0"/>
              <a:t>Resources Used:</a:t>
            </a:r>
            <a:endParaRPr lang="en-IN" dirty="0"/>
          </a:p>
        </p:txBody>
      </p:sp>
      <p:sp>
        <p:nvSpPr>
          <p:cNvPr id="3" name="Content Placeholder 2">
            <a:extLst>
              <a:ext uri="{FF2B5EF4-FFF2-40B4-BE49-F238E27FC236}">
                <a16:creationId xmlns:a16="http://schemas.microsoft.com/office/drawing/2014/main" id="{0AB13796-7D77-4CD1-879D-563722AEACAD}"/>
              </a:ext>
            </a:extLst>
          </p:cNvPr>
          <p:cNvSpPr>
            <a:spLocks noGrp="1"/>
          </p:cNvSpPr>
          <p:nvPr>
            <p:ph idx="1"/>
          </p:nvPr>
        </p:nvSpPr>
        <p:spPr/>
        <p:txBody>
          <a:bodyPr>
            <a:noAutofit/>
          </a:bodyPr>
          <a:lstStyle/>
          <a:p>
            <a:pPr marL="318770">
              <a:lnSpc>
                <a:spcPct val="107000"/>
              </a:lnSpc>
            </a:pPr>
            <a:r>
              <a:rPr lang="en-IN" sz="1600" dirty="0" err="1">
                <a:effectLst/>
                <a:latin typeface="Calibri" panose="020F0502020204030204" pitchFamily="34" charset="0"/>
                <a:ea typeface="Calibri" panose="020F0502020204030204" pitchFamily="34" charset="0"/>
                <a:cs typeface="Times New Roman" panose="02020603050405020304" pitchFamily="18" charset="0"/>
              </a:rPr>
              <a:t>Jupyter</a:t>
            </a:r>
            <a:r>
              <a:rPr lang="en-IN" sz="1600" dirty="0">
                <a:effectLst/>
                <a:latin typeface="Calibri" panose="020F0502020204030204" pitchFamily="34" charset="0"/>
                <a:ea typeface="Calibri" panose="020F0502020204030204" pitchFamily="34" charset="0"/>
                <a:cs typeface="Times New Roman" panose="02020603050405020304" pitchFamily="18" charset="0"/>
              </a:rPr>
              <a:t> Notebook - The whole project was done in </a:t>
            </a:r>
            <a:r>
              <a:rPr lang="en-IN" sz="1600" dirty="0" err="1">
                <a:effectLst/>
                <a:latin typeface="Calibri" panose="020F0502020204030204" pitchFamily="34" charset="0"/>
                <a:ea typeface="Calibri" panose="020F0502020204030204" pitchFamily="34" charset="0"/>
                <a:cs typeface="Times New Roman" panose="02020603050405020304" pitchFamily="18" charset="0"/>
              </a:rPr>
              <a:t>jupyter</a:t>
            </a:r>
            <a:r>
              <a:rPr lang="en-IN" sz="1600" dirty="0">
                <a:effectLst/>
                <a:latin typeface="Calibri" panose="020F0502020204030204" pitchFamily="34" charset="0"/>
                <a:ea typeface="Calibri" panose="020F0502020204030204" pitchFamily="34" charset="0"/>
                <a:cs typeface="Times New Roman" panose="02020603050405020304" pitchFamily="18" charset="0"/>
              </a:rPr>
              <a:t> notebook which provides python environment.</a:t>
            </a:r>
          </a:p>
          <a:p>
            <a:pPr marL="318770">
              <a:lnSpc>
                <a:spcPct val="107000"/>
              </a:lnSpc>
            </a:pPr>
            <a:r>
              <a:rPr lang="en-IN" sz="1600" dirty="0">
                <a:effectLst/>
                <a:latin typeface="Calibri" panose="020F0502020204030204" pitchFamily="34" charset="0"/>
                <a:ea typeface="Calibri" panose="020F0502020204030204" pitchFamily="34" charset="0"/>
                <a:cs typeface="Times New Roman" panose="02020603050405020304" pitchFamily="18" charset="0"/>
              </a:rPr>
              <a:t>Selenium – Selenium was used for web scarping to extra data from olx.com. This data was later used for analysis. </a:t>
            </a:r>
          </a:p>
          <a:p>
            <a:pPr marL="318770">
              <a:lnSpc>
                <a:spcPct val="107000"/>
              </a:lnSpc>
            </a:pPr>
            <a:r>
              <a:rPr lang="en-IN" sz="1600" dirty="0">
                <a:effectLst/>
                <a:latin typeface="Calibri" panose="020F0502020204030204" pitchFamily="34" charset="0"/>
                <a:ea typeface="Calibri" panose="020F0502020204030204" pitchFamily="34" charset="0"/>
                <a:cs typeface="Times New Roman" panose="02020603050405020304" pitchFamily="18" charset="0"/>
              </a:rPr>
              <a:t>Pandas and </a:t>
            </a:r>
            <a:r>
              <a:rPr lang="en-IN" sz="1600" dirty="0" err="1">
                <a:effectLst/>
                <a:latin typeface="Calibri" panose="020F0502020204030204" pitchFamily="34" charset="0"/>
                <a:ea typeface="Calibri" panose="020F0502020204030204" pitchFamily="34" charset="0"/>
                <a:cs typeface="Times New Roman" panose="02020603050405020304" pitchFamily="18" charset="0"/>
              </a:rPr>
              <a:t>Numpy</a:t>
            </a:r>
            <a:r>
              <a:rPr lang="en-IN" sz="1600" dirty="0">
                <a:effectLst/>
                <a:latin typeface="Calibri" panose="020F0502020204030204" pitchFamily="34" charset="0"/>
                <a:ea typeface="Calibri" panose="020F0502020204030204" pitchFamily="34" charset="0"/>
                <a:cs typeface="Times New Roman" panose="02020603050405020304" pitchFamily="18" charset="0"/>
              </a:rPr>
              <a:t> - These libraries which are most important for an predictive analysis project. These libraries provide a function of shaping the data, importing the data and viewing the data.</a:t>
            </a:r>
          </a:p>
          <a:p>
            <a:pPr marL="318770">
              <a:lnSpc>
                <a:spcPct val="107000"/>
              </a:lnSpc>
            </a:pPr>
            <a:r>
              <a:rPr lang="en-IN" sz="1600" dirty="0">
                <a:effectLst/>
                <a:latin typeface="Calibri" panose="020F0502020204030204" pitchFamily="34" charset="0"/>
                <a:ea typeface="Calibri" panose="020F0502020204030204" pitchFamily="34" charset="0"/>
                <a:cs typeface="Times New Roman" panose="02020603050405020304" pitchFamily="18" charset="0"/>
              </a:rPr>
              <a:t>Matplotlib and Seaborn – These libraries were used for visualising the data in the entire project. All the visualization done in the project were done using either one of these libraries.</a:t>
            </a:r>
          </a:p>
          <a:p>
            <a:pPr marL="318770">
              <a:lnSpc>
                <a:spcPct val="107000"/>
              </a:lnSpc>
              <a:spcAft>
                <a:spcPts val="800"/>
              </a:spcAft>
            </a:pPr>
            <a:r>
              <a:rPr lang="en-IN" sz="1600" dirty="0" err="1">
                <a:effectLst/>
                <a:latin typeface="Calibri" panose="020F0502020204030204" pitchFamily="34" charset="0"/>
                <a:ea typeface="Calibri" panose="020F0502020204030204" pitchFamily="34" charset="0"/>
                <a:cs typeface="Times New Roman" panose="02020603050405020304" pitchFamily="18" charset="0"/>
              </a:rPr>
              <a:t>Sklearn</a:t>
            </a:r>
            <a:r>
              <a:rPr lang="en-IN" sz="1600" dirty="0">
                <a:effectLst/>
                <a:latin typeface="Calibri" panose="020F0502020204030204" pitchFamily="34" charset="0"/>
                <a:ea typeface="Calibri" panose="020F0502020204030204" pitchFamily="34" charset="0"/>
                <a:cs typeface="Times New Roman" panose="02020603050405020304" pitchFamily="18" charset="0"/>
              </a:rPr>
              <a:t> – This library was the most used library as compared to other libraries. This library has been used in pre-processing for imputing numerical null values and for scaling the dataset. Later it was widely used for importing algorithms for machine learning and predicting.</a:t>
            </a:r>
          </a:p>
          <a:p>
            <a:endParaRPr lang="en-IN" sz="1600" dirty="0"/>
          </a:p>
        </p:txBody>
      </p:sp>
    </p:spTree>
    <p:extLst>
      <p:ext uri="{BB962C8B-B14F-4D97-AF65-F5344CB8AC3E}">
        <p14:creationId xmlns:p14="http://schemas.microsoft.com/office/powerpoint/2010/main" val="2884236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81315-56C9-40F9-8189-B90A63AAA426}"/>
              </a:ext>
            </a:extLst>
          </p:cNvPr>
          <p:cNvSpPr>
            <a:spLocks noGrp="1"/>
          </p:cNvSpPr>
          <p:nvPr>
            <p:ph type="title"/>
          </p:nvPr>
        </p:nvSpPr>
        <p:spPr/>
        <p:txBody>
          <a:bodyPr/>
          <a:lstStyle/>
          <a:p>
            <a:r>
              <a:rPr lang="en-US" dirty="0"/>
              <a:t>Steps: </a:t>
            </a:r>
            <a:endParaRPr lang="en-IN" dirty="0"/>
          </a:p>
        </p:txBody>
      </p:sp>
      <p:sp>
        <p:nvSpPr>
          <p:cNvPr id="3" name="Content Placeholder 2">
            <a:extLst>
              <a:ext uri="{FF2B5EF4-FFF2-40B4-BE49-F238E27FC236}">
                <a16:creationId xmlns:a16="http://schemas.microsoft.com/office/drawing/2014/main" id="{DD5559F1-292A-4E70-91D3-A1919551D609}"/>
              </a:ext>
            </a:extLst>
          </p:cNvPr>
          <p:cNvSpPr>
            <a:spLocks noGrp="1"/>
          </p:cNvSpPr>
          <p:nvPr>
            <p:ph idx="1"/>
          </p:nvPr>
        </p:nvSpPr>
        <p:spPr/>
        <p:txBody>
          <a:bodyPr>
            <a:normAutofit lnSpcReduction="10000"/>
          </a:bodyPr>
          <a:lstStyle/>
          <a:p>
            <a:r>
              <a:rPr lang="en-US" dirty="0"/>
              <a:t>Web Scraping using selenium.</a:t>
            </a:r>
          </a:p>
          <a:p>
            <a:r>
              <a:rPr lang="en-US" dirty="0"/>
              <a:t>Data Processing – Data importing, Data visualization, Data pre-processing, Machine Learning.</a:t>
            </a:r>
          </a:p>
          <a:p>
            <a:r>
              <a:rPr lang="en-US" dirty="0"/>
              <a:t>Imported data which was extracted by web scraping.</a:t>
            </a:r>
          </a:p>
          <a:p>
            <a:r>
              <a:rPr lang="en-US" dirty="0"/>
              <a:t>Used visualization tools to understand the data better.</a:t>
            </a:r>
          </a:p>
          <a:p>
            <a:r>
              <a:rPr lang="en-US" dirty="0"/>
              <a:t>Data pre-processing i.e. </a:t>
            </a:r>
            <a:r>
              <a:rPr lang="en-US" dirty="0" err="1"/>
              <a:t>LabelEncoding</a:t>
            </a:r>
            <a:r>
              <a:rPr lang="en-US" dirty="0"/>
              <a:t> and </a:t>
            </a:r>
            <a:r>
              <a:rPr lang="en-US" dirty="0" err="1"/>
              <a:t>MinMaxScaler</a:t>
            </a:r>
            <a:r>
              <a:rPr lang="en-US" dirty="0"/>
              <a:t>, were used for preparing the dataset for Machine Learning.</a:t>
            </a:r>
          </a:p>
          <a:p>
            <a:r>
              <a:rPr lang="en-US" dirty="0"/>
              <a:t>Machine Learning Algorithms were used to predict the best model for car prices.</a:t>
            </a:r>
          </a:p>
          <a:p>
            <a:r>
              <a:rPr lang="en-US" dirty="0"/>
              <a:t>Hyper Parameter Tuning was done to find the best parameters for some algorithms.</a:t>
            </a:r>
          </a:p>
          <a:p>
            <a:pPr marL="0" indent="0">
              <a:buNone/>
            </a:pPr>
            <a:endParaRPr lang="en-IN" dirty="0"/>
          </a:p>
        </p:txBody>
      </p:sp>
    </p:spTree>
    <p:extLst>
      <p:ext uri="{BB962C8B-B14F-4D97-AF65-F5344CB8AC3E}">
        <p14:creationId xmlns:p14="http://schemas.microsoft.com/office/powerpoint/2010/main" val="308368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7117B-86B0-4D10-A3F4-EDB1F4FA99F8}"/>
              </a:ext>
            </a:extLst>
          </p:cNvPr>
          <p:cNvSpPr>
            <a:spLocks noGrp="1"/>
          </p:cNvSpPr>
          <p:nvPr>
            <p:ph type="title"/>
          </p:nvPr>
        </p:nvSpPr>
        <p:spPr/>
        <p:txBody>
          <a:bodyPr/>
          <a:lstStyle/>
          <a:p>
            <a:r>
              <a:rPr lang="en-US" dirty="0"/>
              <a:t>Algorithms Used:</a:t>
            </a:r>
            <a:br>
              <a:rPr lang="en-US" dirty="0"/>
            </a:br>
            <a:endParaRPr lang="en-IN" dirty="0"/>
          </a:p>
        </p:txBody>
      </p:sp>
      <p:sp>
        <p:nvSpPr>
          <p:cNvPr id="3" name="Content Placeholder 2">
            <a:extLst>
              <a:ext uri="{FF2B5EF4-FFF2-40B4-BE49-F238E27FC236}">
                <a16:creationId xmlns:a16="http://schemas.microsoft.com/office/drawing/2014/main" id="{3ABEBCA1-4B7B-4B1C-BEDB-E92266378383}"/>
              </a:ext>
            </a:extLst>
          </p:cNvPr>
          <p:cNvSpPr>
            <a:spLocks noGrp="1"/>
          </p:cNvSpPr>
          <p:nvPr>
            <p:ph idx="1"/>
          </p:nvPr>
        </p:nvSpPr>
        <p:spPr/>
        <p:txBody>
          <a:bodyPr>
            <a:noAutofit/>
          </a:bodyPr>
          <a:lstStyle/>
          <a:p>
            <a:pPr marL="342900" lvl="0" indent="-342900">
              <a:lnSpc>
                <a:spcPct val="107000"/>
              </a:lnSpc>
              <a:buFont typeface="+mj-lt"/>
              <a:buAutoNum type="arabicPeriod"/>
            </a:pPr>
            <a:r>
              <a:rPr lang="en-IN" sz="2800" dirty="0" err="1">
                <a:effectLst/>
                <a:latin typeface="Calibri" panose="020F0502020204030204" pitchFamily="34" charset="0"/>
                <a:ea typeface="Calibri" panose="020F0502020204030204" pitchFamily="34" charset="0"/>
                <a:cs typeface="Times New Roman" panose="02020603050405020304" pitchFamily="18" charset="0"/>
              </a:rPr>
              <a:t>LinearRegression</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800" dirty="0" err="1">
                <a:effectLst/>
                <a:latin typeface="Calibri" panose="020F0502020204030204" pitchFamily="34" charset="0"/>
                <a:ea typeface="Calibri" panose="020F0502020204030204" pitchFamily="34" charset="0"/>
                <a:cs typeface="Times New Roman" panose="02020603050405020304" pitchFamily="18" charset="0"/>
              </a:rPr>
              <a:t>RandomForestRegressor</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800" dirty="0" err="1">
                <a:effectLst/>
                <a:latin typeface="Calibri" panose="020F0502020204030204" pitchFamily="34" charset="0"/>
                <a:ea typeface="Calibri" panose="020F0502020204030204" pitchFamily="34" charset="0"/>
                <a:cs typeface="Times New Roman" panose="02020603050405020304" pitchFamily="18" charset="0"/>
              </a:rPr>
              <a:t>DecisionTreeRegressor</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800" dirty="0">
                <a:effectLst/>
                <a:latin typeface="Calibri" panose="020F0502020204030204" pitchFamily="34" charset="0"/>
                <a:ea typeface="Calibri" panose="020F0502020204030204" pitchFamily="34" charset="0"/>
                <a:cs typeface="Times New Roman" panose="02020603050405020304" pitchFamily="18" charset="0"/>
              </a:rPr>
              <a:t>SVR</a:t>
            </a:r>
          </a:p>
          <a:p>
            <a:pPr marL="342900" lvl="0" indent="-342900">
              <a:lnSpc>
                <a:spcPct val="107000"/>
              </a:lnSpc>
              <a:buFont typeface="+mj-lt"/>
              <a:buAutoNum type="arabicPeriod"/>
            </a:pPr>
            <a:r>
              <a:rPr lang="en-IN" sz="2800" dirty="0" err="1">
                <a:effectLst/>
                <a:latin typeface="Calibri" panose="020F0502020204030204" pitchFamily="34" charset="0"/>
                <a:ea typeface="Calibri" panose="020F0502020204030204" pitchFamily="34" charset="0"/>
                <a:cs typeface="Times New Roman" panose="02020603050405020304" pitchFamily="18" charset="0"/>
              </a:rPr>
              <a:t>GradientBoostingRegressor</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2800" dirty="0" err="1">
                <a:effectLst/>
                <a:latin typeface="Calibri" panose="020F0502020204030204" pitchFamily="34" charset="0"/>
                <a:ea typeface="Calibri" panose="020F0502020204030204" pitchFamily="34" charset="0"/>
                <a:cs typeface="Times New Roman" panose="02020603050405020304" pitchFamily="18" charset="0"/>
              </a:rPr>
              <a:t>AdaBoostRegressor</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800" dirty="0"/>
          </a:p>
        </p:txBody>
      </p:sp>
    </p:spTree>
    <p:extLst>
      <p:ext uri="{BB962C8B-B14F-4D97-AF65-F5344CB8AC3E}">
        <p14:creationId xmlns:p14="http://schemas.microsoft.com/office/powerpoint/2010/main" val="63055866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{61A592F6-8BEA-4872-BC3E-1FF609688C64}tf10001105</Template>
  <TotalTime>59</TotalTime>
  <Words>829</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Franklin Gothic Book</vt:lpstr>
      <vt:lpstr>Crop</vt:lpstr>
      <vt:lpstr>Car Price Prediction</vt:lpstr>
      <vt:lpstr>Business Problems:</vt:lpstr>
      <vt:lpstr>Data Processing:</vt:lpstr>
      <vt:lpstr>There are around 3000 diesel cars and more than 2000 petrol cars placing them 1st and 2nd respectively. Least are cng cars with petrol, only cng, lpg cars with petrol.  2.    Most  of the cars have manual transmission that is more 4000 cars. There are only 1000 cars with automatic and only 200 are unknown.</vt:lpstr>
      <vt:lpstr>PowerPoint Presentation</vt:lpstr>
      <vt:lpstr>1. There are no independent columns co-related with each others.  2. There are less than 100 4 or 4+ car owners who are selling their car.  3. Highest number of cars that are to be sold are by 1st owners followed by 2nd owner with 1500 cars. 4. Less than 500 cars who are 3rd owner of cars are willing to sell their car. </vt:lpstr>
      <vt:lpstr>Resources Used:</vt:lpstr>
      <vt:lpstr>Steps: </vt:lpstr>
      <vt:lpstr>Algorithms Used: </vt:lpstr>
      <vt:lpstr>PowerPoint Presentation</vt:lpstr>
      <vt:lpstr>PowerPoint Presentation</vt:lpstr>
      <vt:lpstr>Conclusion And Limitations: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Harshil</dc:creator>
  <cp:lastModifiedBy>Harshil</cp:lastModifiedBy>
  <cp:revision>1</cp:revision>
  <dcterms:created xsi:type="dcterms:W3CDTF">2021-10-11T16:29:20Z</dcterms:created>
  <dcterms:modified xsi:type="dcterms:W3CDTF">2021-10-11T17:28:39Z</dcterms:modified>
</cp:coreProperties>
</file>