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4" r:id="rId9"/>
    <p:sldId id="265" r:id="rId10"/>
    <p:sldId id="267"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BE6436-F809-4193-8173-8056B819261C}" v="65" dt="2021-10-31T13:27:32.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10/31/2021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10/31/2021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10/31/2021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3A3F-46A4-43A7-9235-58B2B2D626AD}"/>
              </a:ext>
            </a:extLst>
          </p:cNvPr>
          <p:cNvSpPr>
            <a:spLocks noGrp="1"/>
          </p:cNvSpPr>
          <p:nvPr>
            <p:ph type="ctrTitle"/>
          </p:nvPr>
        </p:nvSpPr>
        <p:spPr>
          <a:xfrm>
            <a:off x="1979337" y="2223459"/>
            <a:ext cx="8361229" cy="2098226"/>
          </a:xfrm>
        </p:spPr>
        <p:txBody>
          <a:bodyPr/>
          <a:lstStyle/>
          <a:p>
            <a:r>
              <a:rPr lang="en-US" sz="9600" dirty="0"/>
              <a:t>FLIGHT Price Prediction</a:t>
            </a:r>
            <a:endParaRPr lang="en-IN" sz="9600" dirty="0"/>
          </a:p>
        </p:txBody>
      </p:sp>
      <p:sp>
        <p:nvSpPr>
          <p:cNvPr id="3" name="Subtitle 2">
            <a:extLst>
              <a:ext uri="{FF2B5EF4-FFF2-40B4-BE49-F238E27FC236}">
                <a16:creationId xmlns:a16="http://schemas.microsoft.com/office/drawing/2014/main" id="{FF87D5F9-C1AE-4194-9F1A-A75EA0383576}"/>
              </a:ext>
            </a:extLst>
          </p:cNvPr>
          <p:cNvSpPr>
            <a:spLocks noGrp="1"/>
          </p:cNvSpPr>
          <p:nvPr>
            <p:ph type="subTitle" idx="1"/>
          </p:nvPr>
        </p:nvSpPr>
        <p:spPr>
          <a:xfrm>
            <a:off x="6159952" y="5074865"/>
            <a:ext cx="6831673" cy="1086237"/>
          </a:xfrm>
        </p:spPr>
        <p:txBody>
          <a:bodyPr/>
          <a:lstStyle/>
          <a:p>
            <a:r>
              <a:rPr lang="en-US" dirty="0"/>
              <a:t>- Harshil Goradia</a:t>
            </a:r>
            <a:endParaRPr lang="en-IN" dirty="0"/>
          </a:p>
        </p:txBody>
      </p:sp>
    </p:spTree>
    <p:extLst>
      <p:ext uri="{BB962C8B-B14F-4D97-AF65-F5344CB8AC3E}">
        <p14:creationId xmlns:p14="http://schemas.microsoft.com/office/powerpoint/2010/main" val="216972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237E-325A-414F-A696-D3F4C1D129CD}"/>
              </a:ext>
            </a:extLst>
          </p:cNvPr>
          <p:cNvSpPr>
            <a:spLocks noGrp="1"/>
          </p:cNvSpPr>
          <p:nvPr>
            <p:ph type="title"/>
          </p:nvPr>
        </p:nvSpPr>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B78109BE-7F08-428F-9F36-5FC506174C3E}"/>
              </a:ext>
            </a:extLst>
          </p:cNvPr>
          <p:cNvSpPr>
            <a:spLocks noGrp="1"/>
          </p:cNvSpPr>
          <p:nvPr>
            <p:ph idx="1"/>
          </p:nvPr>
        </p:nvSpPr>
        <p:spPr/>
        <p:txBody>
          <a:bodyPr>
            <a:normAutofit/>
          </a:bodyPr>
          <a:lstStyle/>
          <a:p>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the highest accuracy score of 0.777. This means that more than 77% percent of the predicted prices of the flights were accurate.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Visualization plays important role in analysis of a dataset. Visualization guides data scientists to a proper direction for analysing the data. In this data set looking at the count of various features the following path was chosen.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Cleaning data increases the quantity of the data, but it affects the quality of the data. In the dataset of this project cleaning the data was important to make it efficient and remove the null values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simpleimputer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Various algorithms were used to predict the price of the flights out of which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was best performing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was worst performing.</a:t>
            </a:r>
            <a:endParaRPr lang="en-IN" dirty="0"/>
          </a:p>
        </p:txBody>
      </p:sp>
    </p:spTree>
    <p:extLst>
      <p:ext uri="{BB962C8B-B14F-4D97-AF65-F5344CB8AC3E}">
        <p14:creationId xmlns:p14="http://schemas.microsoft.com/office/powerpoint/2010/main" val="161229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1315-56C9-40F9-8189-B90A63AAA426}"/>
              </a:ext>
            </a:extLst>
          </p:cNvPr>
          <p:cNvSpPr>
            <a:spLocks noGrp="1"/>
          </p:cNvSpPr>
          <p:nvPr>
            <p:ph type="title"/>
          </p:nvPr>
        </p:nvSpPr>
        <p:spPr/>
        <p:txBody>
          <a:bodyPr/>
          <a:lstStyle/>
          <a:p>
            <a:r>
              <a:rPr lang="en-US" dirty="0"/>
              <a:t>Steps: </a:t>
            </a:r>
            <a:endParaRPr lang="en-IN" dirty="0"/>
          </a:p>
        </p:txBody>
      </p:sp>
      <p:sp>
        <p:nvSpPr>
          <p:cNvPr id="3" name="Content Placeholder 2">
            <a:extLst>
              <a:ext uri="{FF2B5EF4-FFF2-40B4-BE49-F238E27FC236}">
                <a16:creationId xmlns:a16="http://schemas.microsoft.com/office/drawing/2014/main" id="{DD5559F1-292A-4E70-91D3-A1919551D609}"/>
              </a:ext>
            </a:extLst>
          </p:cNvPr>
          <p:cNvSpPr>
            <a:spLocks noGrp="1"/>
          </p:cNvSpPr>
          <p:nvPr>
            <p:ph idx="1"/>
          </p:nvPr>
        </p:nvSpPr>
        <p:spPr/>
        <p:txBody>
          <a:bodyPr>
            <a:normAutofit lnSpcReduction="10000"/>
          </a:bodyPr>
          <a:lstStyle/>
          <a:p>
            <a:r>
              <a:rPr lang="en-US" dirty="0"/>
              <a:t>Web Scraping using selenium.</a:t>
            </a:r>
          </a:p>
          <a:p>
            <a:r>
              <a:rPr lang="en-US" dirty="0"/>
              <a:t>Data Processing – Data importing, Data visualization, Data pre-processing, Machine Learning.</a:t>
            </a:r>
          </a:p>
          <a:p>
            <a:r>
              <a:rPr lang="en-US" dirty="0"/>
              <a:t>Imported data which was extracted by web scraping.</a:t>
            </a:r>
          </a:p>
          <a:p>
            <a:r>
              <a:rPr lang="en-US" dirty="0"/>
              <a:t>Used visualization tools to understand the data better.</a:t>
            </a:r>
          </a:p>
          <a:p>
            <a:r>
              <a:rPr lang="en-US" dirty="0"/>
              <a:t>Data pre-processing i.e. </a:t>
            </a:r>
            <a:r>
              <a:rPr lang="en-US" dirty="0" err="1"/>
              <a:t>LabelEncoding</a:t>
            </a:r>
            <a:r>
              <a:rPr lang="en-US" dirty="0"/>
              <a:t> and </a:t>
            </a:r>
            <a:r>
              <a:rPr lang="en-US" dirty="0" err="1"/>
              <a:t>MinMaxScaler</a:t>
            </a:r>
            <a:r>
              <a:rPr lang="en-US" dirty="0"/>
              <a:t>, were used for preparing the dataset for Machine Learning.</a:t>
            </a:r>
          </a:p>
          <a:p>
            <a:r>
              <a:rPr lang="en-US" dirty="0"/>
              <a:t>Machine Learning Algorithms were used to predict the best model for flight prices.</a:t>
            </a:r>
          </a:p>
          <a:p>
            <a:r>
              <a:rPr lang="en-US" dirty="0"/>
              <a:t>Hyper Parameter Tuning was done to find the best parameters for some algorithms.</a:t>
            </a:r>
          </a:p>
          <a:p>
            <a:pPr marL="0" indent="0">
              <a:buNone/>
            </a:pPr>
            <a:endParaRPr lang="en-IN" dirty="0"/>
          </a:p>
        </p:txBody>
      </p:sp>
    </p:spTree>
    <p:extLst>
      <p:ext uri="{BB962C8B-B14F-4D97-AF65-F5344CB8AC3E}">
        <p14:creationId xmlns:p14="http://schemas.microsoft.com/office/powerpoint/2010/main" val="308368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0676-C0C2-45C8-B3C4-4AB2A6E1F0F5}"/>
              </a:ext>
            </a:extLst>
          </p:cNvPr>
          <p:cNvSpPr>
            <a:spLocks noGrp="1"/>
          </p:cNvSpPr>
          <p:nvPr>
            <p:ph type="title"/>
          </p:nvPr>
        </p:nvSpPr>
        <p:spPr/>
        <p:txBody>
          <a:bodyPr/>
          <a:lstStyle/>
          <a:p>
            <a:r>
              <a:rPr lang="en-US" dirty="0"/>
              <a:t>Resources Used:</a:t>
            </a:r>
            <a:endParaRPr lang="en-IN" dirty="0"/>
          </a:p>
        </p:txBody>
      </p:sp>
      <p:sp>
        <p:nvSpPr>
          <p:cNvPr id="3" name="Content Placeholder 2">
            <a:extLst>
              <a:ext uri="{FF2B5EF4-FFF2-40B4-BE49-F238E27FC236}">
                <a16:creationId xmlns:a16="http://schemas.microsoft.com/office/drawing/2014/main" id="{0AB13796-7D77-4CD1-879D-563722AEACAD}"/>
              </a:ext>
            </a:extLst>
          </p:cNvPr>
          <p:cNvSpPr>
            <a:spLocks noGrp="1"/>
          </p:cNvSpPr>
          <p:nvPr>
            <p:ph idx="1"/>
          </p:nvPr>
        </p:nvSpPr>
        <p:spPr>
          <a:xfrm>
            <a:off x="1059180" y="1783080"/>
            <a:ext cx="9601200" cy="3581400"/>
          </a:xfrm>
        </p:spPr>
        <p:txBody>
          <a:bodyPr>
            <a:noAutofit/>
          </a:bodyPr>
          <a:lstStyle/>
          <a:p>
            <a:pPr marL="342900" lvl="0" indent="-342900">
              <a:lnSpc>
                <a:spcPct val="107000"/>
              </a:lnSpc>
              <a:buFont typeface="+mj-lt"/>
              <a:buAutoNum type="romanL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600" dirty="0">
                <a:effectLst/>
                <a:latin typeface="Calibri" panose="020F0502020204030204" pitchFamily="34" charset="0"/>
                <a:ea typeface="Calibri" panose="020F0502020204030204" pitchFamily="34" charset="0"/>
                <a:cs typeface="Times New Roman" panose="02020603050405020304" pitchFamily="18" charset="0"/>
              </a:rPr>
              <a:t> Notebook - The whole project was done in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600" dirty="0">
                <a:effectLst/>
                <a:latin typeface="Calibri" panose="020F0502020204030204" pitchFamily="34" charset="0"/>
                <a:ea typeface="Calibri" panose="020F0502020204030204" pitchFamily="34" charset="0"/>
                <a:cs typeface="Times New Roman" panose="02020603050405020304" pitchFamily="18" charset="0"/>
              </a:rPr>
              <a:t> notebook which provides python environment.</a:t>
            </a:r>
          </a:p>
          <a:p>
            <a:pPr marL="342900" lvl="0" indent="-342900">
              <a:lnSpc>
                <a:spcPct val="107000"/>
              </a:lnSpc>
              <a:buFont typeface="+mj-lt"/>
              <a:buAutoNum type="romanL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Selenium – Selenium was used for web scarping to extra data from makemytrip.com. This data was later used for analysis.</a:t>
            </a:r>
          </a:p>
          <a:p>
            <a:pPr marL="342900" lvl="0" indent="-342900">
              <a:lnSpc>
                <a:spcPct val="107000"/>
              </a:lnSpc>
              <a:buFont typeface="+mj-lt"/>
              <a:buAutoNum type="romanL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Pandas and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600" dirty="0">
                <a:effectLst/>
                <a:latin typeface="Calibri" panose="020F0502020204030204" pitchFamily="34" charset="0"/>
                <a:ea typeface="Calibri" panose="020F0502020204030204" pitchFamily="34" charset="0"/>
                <a:cs typeface="Times New Roman" panose="02020603050405020304" pitchFamily="18" charset="0"/>
              </a:rPr>
              <a:t> - These libraries which are most important for an predictive analysis project. These libraries provide a function of shaping the data, importing the data, and viewing the data.</a:t>
            </a:r>
          </a:p>
          <a:p>
            <a:pPr marL="342900" lvl="0" indent="-342900">
              <a:lnSpc>
                <a:spcPct val="107000"/>
              </a:lnSpc>
              <a:buFont typeface="+mj-lt"/>
              <a:buAutoNum type="romanL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Matplotlib and Seaborn – These libraries were used for visualising the data in the entire project. All the visualization done in the project were done using either one of these libraries.</a:t>
            </a:r>
          </a:p>
          <a:p>
            <a:pPr marL="342900" lvl="0" indent="-342900">
              <a:lnSpc>
                <a:spcPct val="107000"/>
              </a:lnSpc>
              <a:spcAft>
                <a:spcPts val="800"/>
              </a:spcAft>
              <a:buFont typeface="+mj-lt"/>
              <a:buAutoNum type="romanLcPeriod"/>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600" dirty="0">
                <a:effectLst/>
                <a:latin typeface="Calibri" panose="020F0502020204030204" pitchFamily="34" charset="0"/>
                <a:ea typeface="Calibri" panose="020F0502020204030204" pitchFamily="34" charset="0"/>
                <a:cs typeface="Times New Roman" panose="02020603050405020304" pitchFamily="18" charset="0"/>
              </a:rPr>
              <a:t> – This library was the most used library as compared to other libraries. This library has been used in pre-processing for imputing numerical null values and for scaling the dataset. Later it was widely used for importing algorithms for machine learning and predicting.</a:t>
            </a:r>
          </a:p>
          <a:p>
            <a:endParaRPr lang="en-IN" sz="1600" dirty="0"/>
          </a:p>
        </p:txBody>
      </p:sp>
    </p:spTree>
    <p:extLst>
      <p:ext uri="{BB962C8B-B14F-4D97-AF65-F5344CB8AC3E}">
        <p14:creationId xmlns:p14="http://schemas.microsoft.com/office/powerpoint/2010/main" val="288423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74F2-EE9A-4A3E-9584-F31A46238C19}"/>
              </a:ext>
            </a:extLst>
          </p:cNvPr>
          <p:cNvSpPr>
            <a:spLocks noGrp="1"/>
          </p:cNvSpPr>
          <p:nvPr>
            <p:ph type="title"/>
          </p:nvPr>
        </p:nvSpPr>
        <p:spPr/>
        <p:txBody>
          <a:bodyPr/>
          <a:lstStyle/>
          <a:p>
            <a:r>
              <a:rPr lang="en-US" b="1" dirty="0"/>
              <a:t>Business Problems:</a:t>
            </a:r>
            <a:endParaRPr lang="en-IN" b="1" dirty="0"/>
          </a:p>
        </p:txBody>
      </p:sp>
      <p:sp>
        <p:nvSpPr>
          <p:cNvPr id="3" name="Content Placeholder 2">
            <a:extLst>
              <a:ext uri="{FF2B5EF4-FFF2-40B4-BE49-F238E27FC236}">
                <a16:creationId xmlns:a16="http://schemas.microsoft.com/office/drawing/2014/main" id="{2401EF27-B69A-4DA8-B97A-AF67AACFDB11}"/>
              </a:ext>
            </a:extLst>
          </p:cNvPr>
          <p:cNvSpPr>
            <a:spLocks noGrp="1"/>
          </p:cNvSpPr>
          <p:nvPr>
            <p:ph idx="1"/>
          </p:nvPr>
        </p:nvSpPr>
        <p:spPr/>
        <p:txBody>
          <a:bodyPr>
            <a:norm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cheapest available ticket on a given flight gets more and less expensive over time.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Time of purchase of ticket affects the price of the ticket.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People who book tickets at last minutes tend to pay more than average sometimes 2X or 3X price of ticket.</a:t>
            </a:r>
          </a:p>
          <a:p>
            <a:endParaRPr lang="en-IN" sz="2400" dirty="0"/>
          </a:p>
        </p:txBody>
      </p:sp>
    </p:spTree>
    <p:extLst>
      <p:ext uri="{BB962C8B-B14F-4D97-AF65-F5344CB8AC3E}">
        <p14:creationId xmlns:p14="http://schemas.microsoft.com/office/powerpoint/2010/main" val="337737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4F16-49A3-4302-A255-315BDE5C989F}"/>
              </a:ext>
            </a:extLst>
          </p:cNvPr>
          <p:cNvSpPr>
            <a:spLocks noGrp="1"/>
          </p:cNvSpPr>
          <p:nvPr>
            <p:ph type="title"/>
          </p:nvPr>
        </p:nvSpPr>
        <p:spPr/>
        <p:txBody>
          <a:bodyPr>
            <a:normAutofit/>
          </a:bodyPr>
          <a:lstStyle/>
          <a:p>
            <a:r>
              <a:rPr lang="en-US" sz="6600" dirty="0"/>
              <a:t>Data Processing:</a:t>
            </a:r>
            <a:endParaRPr lang="en-IN" sz="6600" dirty="0"/>
          </a:p>
        </p:txBody>
      </p:sp>
      <p:sp>
        <p:nvSpPr>
          <p:cNvPr id="3" name="Content Placeholder 2">
            <a:extLst>
              <a:ext uri="{FF2B5EF4-FFF2-40B4-BE49-F238E27FC236}">
                <a16:creationId xmlns:a16="http://schemas.microsoft.com/office/drawing/2014/main" id="{3FC7883A-3113-4181-ABBC-7688FBE18F3C}"/>
              </a:ext>
            </a:extLst>
          </p:cNvPr>
          <p:cNvSpPr>
            <a:spLocks noGrp="1"/>
          </p:cNvSpPr>
          <p:nvPr>
            <p:ph idx="1"/>
          </p:nvPr>
        </p:nvSpPr>
        <p:spPr/>
        <p:txBody>
          <a:bodyPr>
            <a:normAutofit fontScale="925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extracted the data from </a:t>
            </a:r>
            <a:r>
              <a:rPr lang="en-IN" sz="1800" dirty="0">
                <a:latin typeface="Calibri" panose="020F0502020204030204" pitchFamily="34" charset="0"/>
                <a:ea typeface="Calibri" panose="020F0502020204030204" pitchFamily="34" charset="0"/>
                <a:cs typeface="Times New Roman" panose="02020603050405020304" pitchFamily="18" charset="0"/>
              </a:rPr>
              <a:t>makemytrip</a:t>
            </a:r>
            <a:r>
              <a:rPr lang="en-IN" sz="1800" dirty="0">
                <a:effectLst/>
                <a:latin typeface="Calibri" panose="020F0502020204030204" pitchFamily="34" charset="0"/>
                <a:ea typeface="Calibri" panose="020F0502020204030204" pitchFamily="34" charset="0"/>
                <a:cs typeface="Times New Roman" panose="02020603050405020304" pitchFamily="18" charset="0"/>
              </a:rPr>
              <a:t>.com using web scraping techniques and converted </a:t>
            </a:r>
            <a:r>
              <a:rPr lang="en-IN" sz="1800" dirty="0">
                <a:latin typeface="Calibri" panose="020F0502020204030204" pitchFamily="34" charset="0"/>
                <a:ea typeface="Calibri" panose="020F0502020204030204" pitchFamily="34" charset="0"/>
                <a:cs typeface="Times New Roman" panose="02020603050405020304" pitchFamily="18" charset="0"/>
              </a:rPr>
              <a:t>it</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further process. I scraped airline name, destination, source, departure time, arrival time, date, stops and price of the </a:t>
            </a:r>
            <a:r>
              <a:rPr lang="en-IN" sz="1800" dirty="0">
                <a:latin typeface="Calibri" panose="020F0502020204030204" pitchFamily="34" charset="0"/>
                <a:ea typeface="Calibri" panose="020F0502020204030204" pitchFamily="34" charset="0"/>
                <a:cs typeface="Times New Roman" panose="02020603050405020304" pitchFamily="18" charset="0"/>
              </a:rPr>
              <a:t>flight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For cleaning the data, null values were replaced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simpleimputer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assuming that replacing them won’t affect the model.</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Journey date column into month and day, and departure and arrival time column into hours and minutes for better understanding and analysis.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type of the dataset was changed to float.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Times New Roman" panose="02020603050405020304" pitchFamily="18" charset="0"/>
              </a:rPr>
              <a:t>Later Encoded categorical columns using Label Encoder before scaling the dataset using </a:t>
            </a:r>
            <a:r>
              <a:rPr lang="en-IN" sz="1800" dirty="0" err="1">
                <a:latin typeface="Calibri" panose="020F0502020204030204" pitchFamily="34" charset="0"/>
                <a:ea typeface="Calibri" panose="020F0502020204030204" pitchFamily="34" charset="0"/>
                <a:cs typeface="Times New Roman" panose="02020603050405020304" pitchFamily="18" charset="0"/>
              </a:rPr>
              <a:t>MinMaxScaler</a:t>
            </a:r>
            <a:r>
              <a:rPr lang="en-IN" sz="1800" dirty="0">
                <a:latin typeface="Calibri" panose="020F0502020204030204" pitchFamily="34" charset="0"/>
                <a:ea typeface="Calibri" panose="020F0502020204030204" pitchFamily="34" charset="0"/>
                <a:cs typeface="Times New Roman" panose="02020603050405020304" pitchFamily="18" charset="0"/>
              </a:rPr>
              <a:t>.</a:t>
            </a:r>
          </a:p>
          <a:p>
            <a:r>
              <a:rPr lang="en-IN" sz="1800" dirty="0">
                <a:latin typeface="Calibri" panose="020F0502020204030204" pitchFamily="34" charset="0"/>
                <a:ea typeface="Calibri" panose="020F0502020204030204" pitchFamily="34" charset="0"/>
                <a:cs typeface="Times New Roman" panose="02020603050405020304" pitchFamily="18" charset="0"/>
              </a:rPr>
              <a:t>After scaling, the dataset was ready for splitting into training and testing dataset for machine learning.</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029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2" name="Picture 11" descr="Graphical user interface, application, Teams&#10;&#10;Description automatically generated">
            <a:extLst>
              <a:ext uri="{FF2B5EF4-FFF2-40B4-BE49-F238E27FC236}">
                <a16:creationId xmlns:a16="http://schemas.microsoft.com/office/drawing/2014/main" id="{AC1FB60B-E357-4412-BBC8-8CFBC64A4C77}"/>
              </a:ext>
            </a:extLst>
          </p:cNvPr>
          <p:cNvPicPr>
            <a:picLocks noChangeAspect="1"/>
          </p:cNvPicPr>
          <p:nvPr/>
        </p:nvPicPr>
        <p:blipFill rotWithShape="1">
          <a:blip r:embed="rId2">
            <a:extLst>
              <a:ext uri="{28A0092B-C50C-407E-A947-70E740481C1C}">
                <a14:useLocalDpi xmlns:a14="http://schemas.microsoft.com/office/drawing/2010/main" val="0"/>
              </a:ext>
            </a:extLst>
          </a:blip>
          <a:srcRect b="7390"/>
          <a:stretch/>
        </p:blipFill>
        <p:spPr bwMode="auto">
          <a:xfrm>
            <a:off x="20" y="-40630"/>
            <a:ext cx="12191980" cy="6859300"/>
          </a:xfrm>
          <a:prstGeom prst="rect">
            <a:avLst/>
          </a:prstGeom>
          <a:noFill/>
        </p:spPr>
      </p:pic>
      <p:sp>
        <p:nvSpPr>
          <p:cNvPr id="21" name="Rectangle 2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B87D5721-D064-43E1-A24F-F0DAC9819E00}"/>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b="1" cap="all">
                <a:solidFill>
                  <a:schemeClr val="bg2"/>
                </a:solidFill>
              </a:rPr>
              <a:t>Here we can observe that Month and Day are the most co-related columns.</a:t>
            </a:r>
          </a:p>
        </p:txBody>
      </p:sp>
    </p:spTree>
    <p:extLst>
      <p:ext uri="{BB962C8B-B14F-4D97-AF65-F5344CB8AC3E}">
        <p14:creationId xmlns:p14="http://schemas.microsoft.com/office/powerpoint/2010/main" val="213920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4" name="Content Placeholder 2053">
            <a:extLst>
              <a:ext uri="{FF2B5EF4-FFF2-40B4-BE49-F238E27FC236}">
                <a16:creationId xmlns:a16="http://schemas.microsoft.com/office/drawing/2014/main" id="{C05116D5-3759-49C1-80CE-7BBA4EEF1E68}"/>
              </a:ext>
            </a:extLst>
          </p:cNvPr>
          <p:cNvSpPr>
            <a:spLocks noGrp="1"/>
          </p:cNvSpPr>
          <p:nvPr>
            <p:ph idx="1"/>
          </p:nvPr>
        </p:nvSpPr>
        <p:spPr>
          <a:xfrm>
            <a:off x="8471423" y="1171852"/>
            <a:ext cx="3053039" cy="5046068"/>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Indigo company has the highest number of flight counts.</a:t>
            </a:r>
          </a:p>
          <a:p>
            <a:r>
              <a:rPr lang="en-US" sz="1600" dirty="0"/>
              <a:t>Indigo combined with AirAsia has the lowest count of flights.</a:t>
            </a:r>
          </a:p>
          <a:p>
            <a:r>
              <a:rPr lang="en-US" sz="1600" dirty="0"/>
              <a:t>Air India has 2</a:t>
            </a:r>
            <a:r>
              <a:rPr lang="en-US" sz="1600" baseline="30000" dirty="0"/>
              <a:t>nd</a:t>
            </a:r>
            <a:r>
              <a:rPr lang="en-US" sz="1600" dirty="0"/>
              <a:t> highest count of flights.</a:t>
            </a:r>
          </a:p>
          <a:p>
            <a:r>
              <a:rPr lang="en-US" sz="1600" dirty="0"/>
              <a:t>Combination of Air India and Indigo also has similar count of flights as Air India</a:t>
            </a:r>
          </a:p>
        </p:txBody>
      </p:sp>
      <p:pic>
        <p:nvPicPr>
          <p:cNvPr id="6" name="Picture 5" descr="Chart, histogram&#10;&#10;Description automatically generated">
            <a:extLst>
              <a:ext uri="{FF2B5EF4-FFF2-40B4-BE49-F238E27FC236}">
                <a16:creationId xmlns:a16="http://schemas.microsoft.com/office/drawing/2014/main" id="{0ABBF6BA-AB48-4B0B-B2DE-0F8CCD5B7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975" y="727449"/>
            <a:ext cx="6733669" cy="5403101"/>
          </a:xfrm>
          <a:prstGeom prst="rect">
            <a:avLst/>
          </a:prstGeom>
          <a:noFill/>
          <a:ln>
            <a:noFill/>
          </a:ln>
        </p:spPr>
      </p:pic>
    </p:spTree>
    <p:extLst>
      <p:ext uri="{BB962C8B-B14F-4D97-AF65-F5344CB8AC3E}">
        <p14:creationId xmlns:p14="http://schemas.microsoft.com/office/powerpoint/2010/main" val="34509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0"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2" name="Rectangle 21">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CA4AF-273B-444D-804F-8C53366DEADF}"/>
              </a:ext>
            </a:extLst>
          </p:cNvPr>
          <p:cNvSpPr>
            <a:spLocks noGrp="1"/>
          </p:cNvSpPr>
          <p:nvPr>
            <p:ph type="title"/>
          </p:nvPr>
        </p:nvSpPr>
        <p:spPr>
          <a:xfrm>
            <a:off x="765025" y="5792398"/>
            <a:ext cx="10720685" cy="936769"/>
          </a:xfrm>
        </p:spPr>
        <p:txBody>
          <a:bodyPr vert="horz" lIns="91440" tIns="45720" rIns="91440" bIns="45720" rtlCol="0" anchor="b">
            <a:noAutofit/>
          </a:bodyPr>
          <a:lstStyle/>
          <a:p>
            <a:pPr algn="ctr"/>
            <a:r>
              <a:rPr lang="en-US" sz="1600" b="1" cap="all" dirty="0">
                <a:effectLst/>
              </a:rPr>
              <a:t>1. Vistara-Indigo is the most expensive combination airline. Vistara alone is also expensive than other airlines.</a:t>
            </a:r>
            <a:br>
              <a:rPr lang="en-US" sz="1600" b="1" cap="all" dirty="0">
                <a:effectLst/>
              </a:rPr>
            </a:br>
            <a:r>
              <a:rPr lang="en-US" sz="1600" b="1" cap="all" dirty="0">
                <a:effectLst/>
              </a:rPr>
              <a:t>Cheapest is the combination of Air India-Go First.</a:t>
            </a:r>
            <a:br>
              <a:rPr lang="en-US" sz="1600" b="1" cap="all" dirty="0">
                <a:effectLst/>
              </a:rPr>
            </a:br>
            <a:br>
              <a:rPr lang="en-US" sz="1600" b="1" cap="all" dirty="0">
                <a:effectLst/>
              </a:rPr>
            </a:br>
            <a:r>
              <a:rPr lang="en-US" sz="1600" b="1" cap="all" dirty="0">
                <a:effectLst/>
              </a:rPr>
              <a:t>2. Flights which have 3 stops is the most expensive. Flights with no (N) stops are the cheapest.</a:t>
            </a:r>
            <a:br>
              <a:rPr lang="en-US" sz="1600" b="1" cap="all" dirty="0">
                <a:effectLst/>
              </a:rPr>
            </a:br>
            <a:br>
              <a:rPr lang="en-US" sz="1600" b="1" cap="all" dirty="0">
                <a:effectLst/>
              </a:rPr>
            </a:br>
            <a:br>
              <a:rPr lang="en-US" sz="1600" b="1" cap="all" dirty="0">
                <a:effectLst/>
              </a:rPr>
            </a:br>
            <a:endParaRPr lang="en-US" sz="1600" b="1" cap="all" dirty="0"/>
          </a:p>
        </p:txBody>
      </p:sp>
      <p:pic>
        <p:nvPicPr>
          <p:cNvPr id="13" name="Picture 12" descr="Chart, bar chart&#10;&#10;Description automatically generated">
            <a:extLst>
              <a:ext uri="{FF2B5EF4-FFF2-40B4-BE49-F238E27FC236}">
                <a16:creationId xmlns:a16="http://schemas.microsoft.com/office/drawing/2014/main" id="{3788D163-041A-4479-A21B-9575B4D70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77515" y="643467"/>
            <a:ext cx="3662700" cy="3543662"/>
          </a:xfrm>
          <a:prstGeom prst="rect">
            <a:avLst/>
          </a:prstGeom>
          <a:noFill/>
        </p:spPr>
      </p:pic>
      <p:pic>
        <p:nvPicPr>
          <p:cNvPr id="11" name="Picture 10" descr="Chart, bar chart&#10;&#10;Description automatically generated">
            <a:extLst>
              <a:ext uri="{FF2B5EF4-FFF2-40B4-BE49-F238E27FC236}">
                <a16:creationId xmlns:a16="http://schemas.microsoft.com/office/drawing/2014/main" id="{C65FC73D-AB8F-48ED-9DAD-260D54AAD0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726023" y="643467"/>
            <a:ext cx="4514219" cy="3543662"/>
          </a:xfrm>
          <a:prstGeom prst="rect">
            <a:avLst/>
          </a:prstGeom>
          <a:noFill/>
        </p:spPr>
      </p:pic>
      <p:sp>
        <p:nvSpPr>
          <p:cNvPr id="24" name="Freeform: Shape 23">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6" name="Freeform: Shape 25">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26174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296F-E7CF-412A-A6FB-9A956F27F28A}"/>
              </a:ext>
            </a:extLst>
          </p:cNvPr>
          <p:cNvSpPr>
            <a:spLocks noGrp="1"/>
          </p:cNvSpPr>
          <p:nvPr>
            <p:ph type="title"/>
          </p:nvPr>
        </p:nvSpPr>
        <p:spPr>
          <a:xfrm>
            <a:off x="1082040" y="281831"/>
            <a:ext cx="5100320" cy="1189445"/>
          </a:xfrm>
        </p:spPr>
        <p:txBody>
          <a:bodyPr>
            <a:no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1. Flights which depart at 8am-9am and 11 am-12 noon are the most expensive. Flights at 5 o’clock in the evening is the cheapest flights.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4" name="Content Placeholder 3" descr="Chart, bar chart&#10;&#10;Description automatically generated">
            <a:extLst>
              <a:ext uri="{FF2B5EF4-FFF2-40B4-BE49-F238E27FC236}">
                <a16:creationId xmlns:a16="http://schemas.microsoft.com/office/drawing/2014/main" id="{2ADBB5D6-6F8C-49AF-A10B-6EFC69827B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040" y="1196340"/>
            <a:ext cx="4747260" cy="3970128"/>
          </a:xfrm>
          <a:prstGeom prst="rect">
            <a:avLst/>
          </a:prstGeom>
          <a:noFill/>
          <a:ln>
            <a:noFill/>
          </a:ln>
        </p:spPr>
      </p:pic>
      <p:pic>
        <p:nvPicPr>
          <p:cNvPr id="5" name="Picture 4" descr="Chart, bar chart&#10;&#10;Description automatically generated">
            <a:extLst>
              <a:ext uri="{FF2B5EF4-FFF2-40B4-BE49-F238E27FC236}">
                <a16:creationId xmlns:a16="http://schemas.microsoft.com/office/drawing/2014/main" id="{C33C4417-6E33-4C72-879A-7B84C863F4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6169" y="1601907"/>
            <a:ext cx="5909591" cy="3970128"/>
          </a:xfrm>
          <a:prstGeom prst="rect">
            <a:avLst/>
          </a:prstGeom>
          <a:noFill/>
          <a:ln>
            <a:noFill/>
          </a:ln>
        </p:spPr>
      </p:pic>
      <p:sp>
        <p:nvSpPr>
          <p:cNvPr id="7" name="TextBox 6">
            <a:extLst>
              <a:ext uri="{FF2B5EF4-FFF2-40B4-BE49-F238E27FC236}">
                <a16:creationId xmlns:a16="http://schemas.microsoft.com/office/drawing/2014/main" id="{F5B9046A-2A71-4452-B733-CC9A914295F7}"/>
              </a:ext>
            </a:extLst>
          </p:cNvPr>
          <p:cNvSpPr txBox="1"/>
          <p:nvPr/>
        </p:nvSpPr>
        <p:spPr>
          <a:xfrm>
            <a:off x="6583680" y="5702666"/>
            <a:ext cx="6096000"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2. The flights arriving in the middle of the day are most expensive flights.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22269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117B-86B0-4D10-A3F4-EDB1F4FA99F8}"/>
              </a:ext>
            </a:extLst>
          </p:cNvPr>
          <p:cNvSpPr>
            <a:spLocks noGrp="1"/>
          </p:cNvSpPr>
          <p:nvPr>
            <p:ph type="title"/>
          </p:nvPr>
        </p:nvSpPr>
        <p:spPr/>
        <p:txBody>
          <a:bodyPr/>
          <a:lstStyle/>
          <a:p>
            <a:r>
              <a:rPr lang="en-US" dirty="0"/>
              <a:t>Algorithms Used:</a:t>
            </a:r>
            <a:br>
              <a:rPr lang="en-US" dirty="0"/>
            </a:br>
            <a:endParaRPr lang="en-IN" dirty="0"/>
          </a:p>
        </p:txBody>
      </p:sp>
      <p:sp>
        <p:nvSpPr>
          <p:cNvPr id="3" name="Content Placeholder 2">
            <a:extLst>
              <a:ext uri="{FF2B5EF4-FFF2-40B4-BE49-F238E27FC236}">
                <a16:creationId xmlns:a16="http://schemas.microsoft.com/office/drawing/2014/main" id="{3ABEBCA1-4B7B-4B1C-BEDB-E92266378383}"/>
              </a:ext>
            </a:extLst>
          </p:cNvPr>
          <p:cNvSpPr>
            <a:spLocks noGrp="1"/>
          </p:cNvSpPr>
          <p:nvPr>
            <p:ph idx="1"/>
          </p:nvPr>
        </p:nvSpPr>
        <p:spPr/>
        <p:txBody>
          <a:bodyPr>
            <a:noAutofit/>
          </a:bodyPr>
          <a:lstStyle/>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err="1">
                <a:latin typeface="Calibri" panose="020F0502020204030204" pitchFamily="34" charset="0"/>
                <a:ea typeface="Calibri" panose="020F0502020204030204" pitchFamily="34" charset="0"/>
                <a:cs typeface="Times New Roman" panose="02020603050405020304" pitchFamily="18" charset="0"/>
              </a:rPr>
              <a:t>KneighborsRegressor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055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text, application&#10;&#10;Description automatically generated">
            <a:extLst>
              <a:ext uri="{FF2B5EF4-FFF2-40B4-BE49-F238E27FC236}">
                <a16:creationId xmlns:a16="http://schemas.microsoft.com/office/drawing/2014/main" id="{B151EEAD-BB92-4632-BA64-CC7CA7F549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098" t="31970" r="27410" b="12515"/>
          <a:stretch/>
        </p:blipFill>
        <p:spPr bwMode="auto">
          <a:xfrm>
            <a:off x="1013460" y="2377440"/>
            <a:ext cx="3314700" cy="1631852"/>
          </a:xfrm>
          <a:prstGeom prst="rect">
            <a:avLst/>
          </a:prstGeom>
          <a:ln>
            <a:noFill/>
          </a:ln>
          <a:extLst>
            <a:ext uri="{53640926-AAD7-44D8-BBD7-CCE9431645EC}">
              <a14:shadowObscured xmlns:a14="http://schemas.microsoft.com/office/drawing/2010/main"/>
            </a:ext>
          </a:extLst>
        </p:spPr>
      </p:pic>
      <p:pic>
        <p:nvPicPr>
          <p:cNvPr id="11" name="Picture 10" descr="Text&#10;&#10;Description automatically generated">
            <a:extLst>
              <a:ext uri="{FF2B5EF4-FFF2-40B4-BE49-F238E27FC236}">
                <a16:creationId xmlns:a16="http://schemas.microsoft.com/office/drawing/2014/main" id="{DB0175A5-660A-4D4B-963F-863AAD2F5A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879" t="58985" r="20097" b="11523"/>
          <a:stretch/>
        </p:blipFill>
        <p:spPr bwMode="auto">
          <a:xfrm>
            <a:off x="2630805" y="506730"/>
            <a:ext cx="5688330" cy="147475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2" name="Picture 11" descr="Text&#10;&#10;Description automatically generated">
            <a:extLst>
              <a:ext uri="{FF2B5EF4-FFF2-40B4-BE49-F238E27FC236}">
                <a16:creationId xmlns:a16="http://schemas.microsoft.com/office/drawing/2014/main" id="{A32B5601-F00A-4BAB-A2F9-90A918B3D0E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023" t="48575" r="30468" b="20199"/>
          <a:stretch/>
        </p:blipFill>
        <p:spPr bwMode="auto">
          <a:xfrm>
            <a:off x="4808220" y="2377440"/>
            <a:ext cx="4798796" cy="1474752"/>
          </a:xfrm>
          <a:prstGeom prst="rect">
            <a:avLst/>
          </a:prstGeom>
          <a:ln>
            <a:noFill/>
          </a:ln>
          <a:extLst>
            <a:ext uri="{53640926-AAD7-44D8-BBD7-CCE9431645EC}">
              <a14:shadowObscured xmlns:a14="http://schemas.microsoft.com/office/drawing/2010/main"/>
            </a:ext>
          </a:extLst>
        </p:spPr>
      </p:pic>
      <p:pic>
        <p:nvPicPr>
          <p:cNvPr id="13" name="Picture 12" descr="Graphical user interface, text&#10;&#10;Description automatically generated">
            <a:extLst>
              <a:ext uri="{FF2B5EF4-FFF2-40B4-BE49-F238E27FC236}">
                <a16:creationId xmlns:a16="http://schemas.microsoft.com/office/drawing/2014/main" id="{804939B5-A8CC-4AD9-A257-7D733AA3123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358" t="34201" r="31531" b="34324"/>
          <a:stretch/>
        </p:blipFill>
        <p:spPr bwMode="auto">
          <a:xfrm>
            <a:off x="950594" y="4461228"/>
            <a:ext cx="4726171" cy="1474751"/>
          </a:xfrm>
          <a:prstGeom prst="rect">
            <a:avLst/>
          </a:prstGeom>
          <a:ln>
            <a:noFill/>
          </a:ln>
          <a:extLst>
            <a:ext uri="{53640926-AAD7-44D8-BBD7-CCE9431645EC}">
              <a14:shadowObscured xmlns:a14="http://schemas.microsoft.com/office/drawing/2010/main"/>
            </a:ext>
          </a:extLst>
        </p:spPr>
      </p:pic>
      <p:pic>
        <p:nvPicPr>
          <p:cNvPr id="14" name="Picture 13" descr="Text&#10;&#10;Description automatically generated">
            <a:extLst>
              <a:ext uri="{FF2B5EF4-FFF2-40B4-BE49-F238E27FC236}">
                <a16:creationId xmlns:a16="http://schemas.microsoft.com/office/drawing/2014/main" id="{9CDCD5EE-9B2C-4E9D-9390-0A7C77DFDD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618" t="23544" r="29804" b="45229"/>
          <a:stretch/>
        </p:blipFill>
        <p:spPr bwMode="auto">
          <a:xfrm>
            <a:off x="6096000" y="4533900"/>
            <a:ext cx="3511016" cy="1249680"/>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C22743E6-36BA-4671-9497-58AC8F159581}"/>
              </a:ext>
            </a:extLst>
          </p:cNvPr>
          <p:cNvSpPr txBox="1"/>
          <p:nvPr/>
        </p:nvSpPr>
        <p:spPr>
          <a:xfrm>
            <a:off x="9103995" y="1224074"/>
            <a:ext cx="1203246" cy="546725"/>
          </a:xfrm>
          <a:prstGeom prst="rect">
            <a:avLst/>
          </a:prstGeom>
          <a:noFill/>
        </p:spPr>
        <p:txBody>
          <a:bodyPr wrap="square" rtlCol="0">
            <a:spAutoFit/>
          </a:bodyPr>
          <a:lstStyle/>
          <a:p>
            <a:endParaRPr lang="en-IN" dirty="0"/>
          </a:p>
        </p:txBody>
      </p:sp>
      <p:sp>
        <p:nvSpPr>
          <p:cNvPr id="20" name="Rectangle 4">
            <a:extLst>
              <a:ext uri="{FF2B5EF4-FFF2-40B4-BE49-F238E27FC236}">
                <a16:creationId xmlns:a16="http://schemas.microsoft.com/office/drawing/2014/main" id="{3540A0B3-4EBE-4F74-A6C7-1E9B7D59696B}"/>
              </a:ext>
            </a:extLst>
          </p:cNvPr>
          <p:cNvSpPr>
            <a:spLocks noChangeArrowheads="1"/>
          </p:cNvSpPr>
          <p:nvPr/>
        </p:nvSpPr>
        <p:spPr bwMode="auto">
          <a:xfrm>
            <a:off x="8319135" y="842075"/>
            <a:ext cx="3872865"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Mean absolute error: 963.7780745614035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Mean squared error: 2714382.525653188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Root Mean Squared error: 1647.5383229695108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Accuracy: 0.7774157593785039</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491177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141</TotalTime>
  <Words>781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Franklin Gothic Book</vt:lpstr>
      <vt:lpstr>Crop</vt:lpstr>
      <vt:lpstr>FLIGHT Price Prediction</vt:lpstr>
      <vt:lpstr>Business Problems:</vt:lpstr>
      <vt:lpstr>Data Processing:</vt:lpstr>
      <vt:lpstr>Here we can observe that Month and Day are the most co-related columns.</vt:lpstr>
      <vt:lpstr>PowerPoint Presentation</vt:lpstr>
      <vt:lpstr>1. Vistara-Indigo is the most expensive combination airline. Vistara alone is also expensive than other airlines. Cheapest is the combination of Air India-Go First.  2. Flights which have 3 stops is the most expensive. Flights with no (N) stops are the cheapest.   </vt:lpstr>
      <vt:lpstr>1. Flights which depart at 8am-9am and 11 am-12 noon are the most expensive. Flights at 5 o’clock in the evening is the cheapest flights.  </vt:lpstr>
      <vt:lpstr>Algorithms Used: </vt:lpstr>
      <vt:lpstr>PowerPoint Presentation</vt:lpstr>
      <vt:lpstr>Conclusion: </vt:lpstr>
      <vt:lpstr>Steps: </vt:lpstr>
      <vt:lpstr>Resources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Harshil</dc:creator>
  <cp:lastModifiedBy>Harshil</cp:lastModifiedBy>
  <cp:revision>2</cp:revision>
  <dcterms:created xsi:type="dcterms:W3CDTF">2021-10-11T16:29:20Z</dcterms:created>
  <dcterms:modified xsi:type="dcterms:W3CDTF">2021-10-31T13:28:34Z</dcterms:modified>
</cp:coreProperties>
</file>