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1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36731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F15B3-4D71-49A5-BABA-1A5217ED2ED9}"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189225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54760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6481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2004481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391981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9293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1470215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205813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78665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41487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F15B3-4D71-49A5-BABA-1A5217ED2ED9}"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136017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F15B3-4D71-49A5-BABA-1A5217ED2ED9}"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62494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251476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147999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CF15B3-4D71-49A5-BABA-1A5217ED2ED9}" type="datetimeFigureOut">
              <a:rPr lang="en-IN" smtClean="0"/>
              <a:t>23-09-2021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183009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CF15B3-4D71-49A5-BABA-1A5217ED2ED9}"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7180A9-5E54-4E21-BAB7-12704EBFCC36}" type="slidenum">
              <a:rPr lang="en-IN" smtClean="0"/>
              <a:t>‹#›</a:t>
            </a:fld>
            <a:endParaRPr lang="en-IN"/>
          </a:p>
        </p:txBody>
      </p:sp>
    </p:spTree>
    <p:extLst>
      <p:ext uri="{BB962C8B-B14F-4D97-AF65-F5344CB8AC3E}">
        <p14:creationId xmlns:p14="http://schemas.microsoft.com/office/powerpoint/2010/main" val="577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CF15B3-4D71-49A5-BABA-1A5217ED2ED9}" type="datetimeFigureOut">
              <a:rPr lang="en-IN" smtClean="0"/>
              <a:t>23-09-2021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37180A9-5E54-4E21-BAB7-12704EBFCC36}" type="slidenum">
              <a:rPr lang="en-IN" smtClean="0"/>
              <a:t>‹#›</a:t>
            </a:fld>
            <a:endParaRPr lang="en-IN"/>
          </a:p>
        </p:txBody>
      </p:sp>
    </p:spTree>
    <p:extLst>
      <p:ext uri="{BB962C8B-B14F-4D97-AF65-F5344CB8AC3E}">
        <p14:creationId xmlns:p14="http://schemas.microsoft.com/office/powerpoint/2010/main" val="2653852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5507-2B98-4DDC-8C92-F469002F4974}"/>
              </a:ext>
            </a:extLst>
          </p:cNvPr>
          <p:cNvSpPr>
            <a:spLocks noGrp="1"/>
          </p:cNvSpPr>
          <p:nvPr>
            <p:ph type="ctrTitle"/>
          </p:nvPr>
        </p:nvSpPr>
        <p:spPr/>
        <p:txBody>
          <a:bodyPr/>
          <a:lstStyle/>
          <a:p>
            <a:r>
              <a:rPr lang="en-US" dirty="0"/>
              <a:t>HOUSING PROJECT</a:t>
            </a:r>
            <a:endParaRPr lang="en-IN" dirty="0"/>
          </a:p>
        </p:txBody>
      </p:sp>
      <p:sp>
        <p:nvSpPr>
          <p:cNvPr id="3" name="Subtitle 2">
            <a:extLst>
              <a:ext uri="{FF2B5EF4-FFF2-40B4-BE49-F238E27FC236}">
                <a16:creationId xmlns:a16="http://schemas.microsoft.com/office/drawing/2014/main" id="{63D869BD-A692-4C1F-ACBC-135A56E0EACA}"/>
              </a:ext>
            </a:extLst>
          </p:cNvPr>
          <p:cNvSpPr>
            <a:spLocks noGrp="1"/>
          </p:cNvSpPr>
          <p:nvPr>
            <p:ph type="subTitle" idx="1"/>
          </p:nvPr>
        </p:nvSpPr>
        <p:spPr>
          <a:xfrm>
            <a:off x="7924801" y="6176562"/>
            <a:ext cx="4983332" cy="517201"/>
          </a:xfrm>
        </p:spPr>
        <p:txBody>
          <a:bodyPr/>
          <a:lstStyle/>
          <a:p>
            <a:r>
              <a:rPr lang="en-US" dirty="0"/>
              <a:t>- HARSHIL GORADIA</a:t>
            </a:r>
            <a:endParaRPr lang="en-IN" dirty="0"/>
          </a:p>
        </p:txBody>
      </p:sp>
    </p:spTree>
    <p:extLst>
      <p:ext uri="{BB962C8B-B14F-4D97-AF65-F5344CB8AC3E}">
        <p14:creationId xmlns:p14="http://schemas.microsoft.com/office/powerpoint/2010/main" val="61061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49C77B6-DDFC-4ACE-93C2-AFEC139EC6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2356" y="321734"/>
            <a:ext cx="4796455" cy="290517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A55C690F-6E83-43D6-941E-E6DA7E9995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1731" y="3631096"/>
            <a:ext cx="4557703" cy="276056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608A0086-B91D-459D-9439-A8814C1F7F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8034" y="1599780"/>
            <a:ext cx="5426764" cy="3513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4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1D37060-70F6-422C-95D2-23727C791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3827" y="514350"/>
            <a:ext cx="9101239" cy="557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9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25DD-4F5A-4374-836C-DD6866F8C247}"/>
              </a:ext>
            </a:extLst>
          </p:cNvPr>
          <p:cNvSpPr>
            <a:spLocks noGrp="1"/>
          </p:cNvSpPr>
          <p:nvPr>
            <p:ph type="title"/>
          </p:nvPr>
        </p:nvSpPr>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A96E6070-46C8-4E2D-B417-3AC50A44DE52}"/>
              </a:ext>
            </a:extLst>
          </p:cNvPr>
          <p:cNvSpPr>
            <a:spLocks noGrp="1"/>
          </p:cNvSpPr>
          <p:nvPr>
            <p:ph idx="1"/>
          </p:nvPr>
        </p:nvSpPr>
        <p:spPr/>
        <p:txBody>
          <a:bodyPr>
            <a:normAutofit/>
          </a:bodyPr>
          <a:lstStyle/>
          <a:p>
            <a:r>
              <a:rPr lang="en-US" dirty="0"/>
              <a:t>To handle null values, I replaced nan values in categorical features with ‘Unknown’ and used </a:t>
            </a:r>
            <a:r>
              <a:rPr lang="en-US" dirty="0" err="1"/>
              <a:t>KnnImputer</a:t>
            </a:r>
            <a:r>
              <a:rPr lang="en-US" dirty="0"/>
              <a:t> to deal with nan values in </a:t>
            </a:r>
            <a:r>
              <a:rPr lang="en-US" dirty="0" err="1"/>
              <a:t>numeraical</a:t>
            </a:r>
            <a:r>
              <a:rPr lang="en-US" dirty="0"/>
              <a:t> values.</a:t>
            </a:r>
          </a:p>
          <a:p>
            <a:r>
              <a:rPr lang="en-US" dirty="0"/>
              <a:t>I removed outliers present in the dataset using </a:t>
            </a:r>
            <a:r>
              <a:rPr lang="en-US" dirty="0" err="1"/>
              <a:t>zscore</a:t>
            </a:r>
            <a:r>
              <a:rPr lang="en-US" dirty="0"/>
              <a:t> and threshold as 5 and later normalized dataset using ‘np_log’.</a:t>
            </a:r>
          </a:p>
          <a:p>
            <a:r>
              <a:rPr lang="en-US" dirty="0"/>
              <a:t>I created dummy features to encode categorical variables.</a:t>
            </a:r>
          </a:p>
          <a:p>
            <a:r>
              <a:rPr lang="en-US" dirty="0"/>
              <a:t>After pre processing I split the data into train and test and created </a:t>
            </a:r>
            <a:r>
              <a:rPr lang="en-US" dirty="0" err="1"/>
              <a:t>X_train,y_train</a:t>
            </a:r>
            <a:r>
              <a:rPr lang="en-US" dirty="0"/>
              <a:t>, </a:t>
            </a:r>
            <a:r>
              <a:rPr lang="en-US" dirty="0" err="1"/>
              <a:t>X_test</a:t>
            </a:r>
            <a:r>
              <a:rPr lang="en-US" dirty="0"/>
              <a:t> and </a:t>
            </a:r>
            <a:r>
              <a:rPr lang="en-US" dirty="0" err="1"/>
              <a:t>y_test</a:t>
            </a:r>
            <a:r>
              <a:rPr lang="en-US" dirty="0"/>
              <a:t>.</a:t>
            </a:r>
          </a:p>
          <a:p>
            <a:r>
              <a:rPr lang="en-US" dirty="0"/>
              <a:t>I used various algorithms to find the best and most accurate algorithm, where I found that regularizing model </a:t>
            </a:r>
            <a:r>
              <a:rPr lang="en-US" dirty="0" err="1"/>
              <a:t>LassoCV</a:t>
            </a:r>
            <a:r>
              <a:rPr lang="en-US" dirty="0"/>
              <a:t> was the best and most accurate model with accuracy of ~90%.</a:t>
            </a:r>
          </a:p>
          <a:p>
            <a:endParaRPr lang="en-IN" dirty="0"/>
          </a:p>
        </p:txBody>
      </p:sp>
    </p:spTree>
    <p:extLst>
      <p:ext uri="{BB962C8B-B14F-4D97-AF65-F5344CB8AC3E}">
        <p14:creationId xmlns:p14="http://schemas.microsoft.com/office/powerpoint/2010/main" val="406286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text&#10;&#10;Description automatically generated">
            <a:extLst>
              <a:ext uri="{FF2B5EF4-FFF2-40B4-BE49-F238E27FC236}">
                <a16:creationId xmlns:a16="http://schemas.microsoft.com/office/drawing/2014/main" id="{4B9EB46E-B901-48C4-89D8-426425E95E5E}"/>
              </a:ext>
            </a:extLst>
          </p:cNvPr>
          <p:cNvPicPr>
            <a:picLocks noChangeAspect="1"/>
          </p:cNvPicPr>
          <p:nvPr/>
        </p:nvPicPr>
        <p:blipFill rotWithShape="1">
          <a:blip r:embed="rId2">
            <a:extLst>
              <a:ext uri="{28A0092B-C50C-407E-A947-70E740481C1C}">
                <a14:useLocalDpi xmlns:a14="http://schemas.microsoft.com/office/drawing/2010/main" val="0"/>
              </a:ext>
            </a:extLst>
          </a:blip>
          <a:srcRect t="25613" r="20335" b="40331"/>
          <a:stretch/>
        </p:blipFill>
        <p:spPr>
          <a:xfrm>
            <a:off x="584369" y="1091360"/>
            <a:ext cx="3021538" cy="1931983"/>
          </a:xfrm>
          <a:prstGeom prst="rect">
            <a:avLst/>
          </a:prstGeom>
        </p:spPr>
      </p:pic>
      <p:pic>
        <p:nvPicPr>
          <p:cNvPr id="13" name="Picture 12" descr="Text&#10;&#10;Description automatically generated">
            <a:extLst>
              <a:ext uri="{FF2B5EF4-FFF2-40B4-BE49-F238E27FC236}">
                <a16:creationId xmlns:a16="http://schemas.microsoft.com/office/drawing/2014/main" id="{FFCDA211-F5AF-4ECF-BEAA-A98B26B6BE94}"/>
              </a:ext>
            </a:extLst>
          </p:cNvPr>
          <p:cNvPicPr>
            <a:picLocks noChangeAspect="1"/>
          </p:cNvPicPr>
          <p:nvPr/>
        </p:nvPicPr>
        <p:blipFill rotWithShape="1">
          <a:blip r:embed="rId3">
            <a:extLst>
              <a:ext uri="{28A0092B-C50C-407E-A947-70E740481C1C}">
                <a14:useLocalDpi xmlns:a14="http://schemas.microsoft.com/office/drawing/2010/main" val="0"/>
              </a:ext>
            </a:extLst>
          </a:blip>
          <a:srcRect t="11683" r="32400" b="33843"/>
          <a:stretch/>
        </p:blipFill>
        <p:spPr>
          <a:xfrm>
            <a:off x="4255636" y="433930"/>
            <a:ext cx="3209006" cy="2343512"/>
          </a:xfrm>
          <a:prstGeom prst="rect">
            <a:avLst/>
          </a:prstGeom>
        </p:spPr>
      </p:pic>
      <p:pic>
        <p:nvPicPr>
          <p:cNvPr id="15" name="Picture 14" descr="Text&#10;&#10;Description automatically generated">
            <a:extLst>
              <a:ext uri="{FF2B5EF4-FFF2-40B4-BE49-F238E27FC236}">
                <a16:creationId xmlns:a16="http://schemas.microsoft.com/office/drawing/2014/main" id="{ED5DC6EE-1778-4B53-ACCC-FA6E5F221563}"/>
              </a:ext>
            </a:extLst>
          </p:cNvPr>
          <p:cNvPicPr>
            <a:picLocks noChangeAspect="1"/>
          </p:cNvPicPr>
          <p:nvPr/>
        </p:nvPicPr>
        <p:blipFill rotWithShape="1">
          <a:blip r:embed="rId4">
            <a:extLst>
              <a:ext uri="{28A0092B-C50C-407E-A947-70E740481C1C}">
                <a14:useLocalDpi xmlns:a14="http://schemas.microsoft.com/office/drawing/2010/main" val="0"/>
              </a:ext>
            </a:extLst>
          </a:blip>
          <a:srcRect t="11683" r="23433" b="28647"/>
          <a:stretch/>
        </p:blipFill>
        <p:spPr>
          <a:xfrm>
            <a:off x="8825062" y="1471482"/>
            <a:ext cx="2904038" cy="2037888"/>
          </a:xfrm>
          <a:prstGeom prst="rect">
            <a:avLst/>
          </a:prstGeom>
        </p:spPr>
      </p:pic>
      <p:pic>
        <p:nvPicPr>
          <p:cNvPr id="11" name="Picture 10" descr="Text&#10;&#10;Description automatically generated">
            <a:extLst>
              <a:ext uri="{FF2B5EF4-FFF2-40B4-BE49-F238E27FC236}">
                <a16:creationId xmlns:a16="http://schemas.microsoft.com/office/drawing/2014/main" id="{E1199FBD-3A67-4E5A-965C-384C2E533678}"/>
              </a:ext>
            </a:extLst>
          </p:cNvPr>
          <p:cNvPicPr>
            <a:picLocks noChangeAspect="1"/>
          </p:cNvPicPr>
          <p:nvPr/>
        </p:nvPicPr>
        <p:blipFill rotWithShape="1">
          <a:blip r:embed="rId5">
            <a:extLst>
              <a:ext uri="{28A0092B-C50C-407E-A947-70E740481C1C}">
                <a14:useLocalDpi xmlns:a14="http://schemas.microsoft.com/office/drawing/2010/main" val="0"/>
              </a:ext>
            </a:extLst>
          </a:blip>
          <a:srcRect t="18599" b="42885"/>
          <a:stretch/>
        </p:blipFill>
        <p:spPr>
          <a:xfrm>
            <a:off x="198739" y="4826047"/>
            <a:ext cx="3792797" cy="1523903"/>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1AEDAD8C-EAC8-45E6-878D-164B77604F24}"/>
              </a:ext>
            </a:extLst>
          </p:cNvPr>
          <p:cNvPicPr>
            <a:picLocks noChangeAspect="1"/>
          </p:cNvPicPr>
          <p:nvPr/>
        </p:nvPicPr>
        <p:blipFill rotWithShape="1">
          <a:blip r:embed="rId6">
            <a:extLst>
              <a:ext uri="{28A0092B-C50C-407E-A947-70E740481C1C}">
                <a14:useLocalDpi xmlns:a14="http://schemas.microsoft.com/office/drawing/2010/main" val="0"/>
              </a:ext>
            </a:extLst>
          </a:blip>
          <a:srcRect t="30788" b="34597"/>
          <a:stretch/>
        </p:blipFill>
        <p:spPr>
          <a:xfrm>
            <a:off x="4407669" y="3297099"/>
            <a:ext cx="3792797" cy="1771243"/>
          </a:xfrm>
          <a:prstGeom prst="rect">
            <a:avLst/>
          </a:prstGeom>
        </p:spPr>
      </p:pic>
      <p:pic>
        <p:nvPicPr>
          <p:cNvPr id="5" name="Content Placeholder 4" descr="Graphical user interface, text, application&#10;&#10;Description automatically generated">
            <a:extLst>
              <a:ext uri="{FF2B5EF4-FFF2-40B4-BE49-F238E27FC236}">
                <a16:creationId xmlns:a16="http://schemas.microsoft.com/office/drawing/2014/main" id="{A6CC30E4-8A63-4239-AFBD-0DECB6738F86}"/>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45759" r="26414" b="31358"/>
          <a:stretch/>
        </p:blipFill>
        <p:spPr>
          <a:xfrm>
            <a:off x="6091073" y="5587999"/>
            <a:ext cx="5755311" cy="960120"/>
          </a:xfrm>
          <a:prstGeom prst="rect">
            <a:avLst/>
          </a:prstGeom>
        </p:spPr>
      </p:pic>
    </p:spTree>
    <p:extLst>
      <p:ext uri="{BB962C8B-B14F-4D97-AF65-F5344CB8AC3E}">
        <p14:creationId xmlns:p14="http://schemas.microsoft.com/office/powerpoint/2010/main" val="17910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F78D-5B16-495C-8F22-E1487271E0A6}"/>
              </a:ext>
            </a:extLst>
          </p:cNvPr>
          <p:cNvSpPr>
            <a:spLocks noGrp="1"/>
          </p:cNvSpPr>
          <p:nvPr>
            <p:ph type="title"/>
          </p:nvPr>
        </p:nvSpPr>
        <p:spPr/>
        <p:txBody>
          <a:bodyPr/>
          <a:lstStyle/>
          <a:p>
            <a:r>
              <a:rPr lang="en-US" dirty="0"/>
              <a:t>Resources Used:</a:t>
            </a:r>
            <a:endParaRPr lang="en-IN" dirty="0"/>
          </a:p>
        </p:txBody>
      </p:sp>
      <p:sp>
        <p:nvSpPr>
          <p:cNvPr id="3" name="Content Placeholder 2">
            <a:extLst>
              <a:ext uri="{FF2B5EF4-FFF2-40B4-BE49-F238E27FC236}">
                <a16:creationId xmlns:a16="http://schemas.microsoft.com/office/drawing/2014/main" id="{8DFE8044-37C2-49BC-BD1A-639903F98873}"/>
              </a:ext>
            </a:extLst>
          </p:cNvPr>
          <p:cNvSpPr>
            <a:spLocks noGrp="1"/>
          </p:cNvSpPr>
          <p:nvPr>
            <p:ph idx="1"/>
          </p:nvPr>
        </p:nvSpPr>
        <p:spPr/>
        <p:txBody>
          <a:bodyPr>
            <a:normAutofit fontScale="92500"/>
          </a:bodyPr>
          <a:lstStyle/>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 - The whole project was done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 which provides python environment.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 These libraries which are most important for an predictive analysis project. These libraries provide a function of shaping the data, importing the data and viewing the data.</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and Seaborn – These libraries were used for visualising the data in the entire project. All the visualization done in the project were done using either one of these libraries.</a:t>
            </a:r>
          </a:p>
          <a:p>
            <a:pPr marL="342900" lvl="0" indent="-342900">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Scipy</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Scipy</a:t>
            </a:r>
            <a:r>
              <a:rPr lang="en-IN" sz="1800" dirty="0">
                <a:effectLst/>
                <a:latin typeface="Calibri" panose="020F0502020204030204" pitchFamily="34" charset="0"/>
                <a:ea typeface="Calibri" panose="020F0502020204030204" pitchFamily="34" charset="0"/>
                <a:cs typeface="Times New Roman" panose="02020603050405020304" pitchFamily="18" charset="0"/>
              </a:rPr>
              <a:t> library was only used to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zscore</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remove outliers present in the dataset.</a:t>
            </a:r>
          </a:p>
          <a:p>
            <a:pPr marL="342900" lvl="0" indent="-342900">
              <a:lnSpc>
                <a:spcPct val="107000"/>
              </a:lnSpc>
              <a:spcAft>
                <a:spcPts val="800"/>
              </a:spcAft>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 This library was the most used library as compared to other libraries. This library has been used in pre-processing for imputing numerical null values and for scaling the dataset. Later it was widely used for importing algorithms for machine learning and predicting.</a:t>
            </a:r>
          </a:p>
          <a:p>
            <a:endParaRPr lang="en-IN" dirty="0"/>
          </a:p>
        </p:txBody>
      </p:sp>
    </p:spTree>
    <p:extLst>
      <p:ext uri="{BB962C8B-B14F-4D97-AF65-F5344CB8AC3E}">
        <p14:creationId xmlns:p14="http://schemas.microsoft.com/office/powerpoint/2010/main" val="400966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7E6E-996F-4532-8152-619EEF169E8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7C40ABD-4471-4CB5-B811-326C4C7600AD}"/>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Findings from the project was that many factors play an important for deciding the prices of houses in Australia. There were many nan values present in the dataset but were handled smoothly. At the end of the project key findings were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LassoCV</a:t>
            </a:r>
            <a:r>
              <a:rPr lang="en-IN" sz="1800" dirty="0">
                <a:effectLst/>
                <a:latin typeface="Calibri" panose="020F0502020204030204" pitchFamily="34" charset="0"/>
                <a:ea typeface="Calibri" panose="020F0502020204030204" pitchFamily="34" charset="0"/>
                <a:cs typeface="Times New Roman" panose="02020603050405020304" pitchFamily="18" charset="0"/>
              </a:rPr>
              <a:t> came out to be the best model for predicting house prices followed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 learnt many things while working on this project. Visualizations can help a lot for feature selection. Data cleaning helps us get a better accuracy while predicting the target variable and various algorithms were used in this project which gave a variety of models to used to predict and select the best model for predicting the target variable. Working with many features and there were train and test two different csv files so had to work a lot behind getting better model.</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Limitations of this project are that it can be used for a small dataset only and not for larger dataset. This prediction can be used only in the location from where it was collected, factors deciding house prices of other countries can be different.</a:t>
            </a:r>
          </a:p>
          <a:p>
            <a:pPr marL="0" indent="0">
              <a:buNone/>
            </a:pPr>
            <a:endParaRPr lang="en-IN" dirty="0"/>
          </a:p>
        </p:txBody>
      </p:sp>
    </p:spTree>
    <p:extLst>
      <p:ext uri="{BB962C8B-B14F-4D97-AF65-F5344CB8AC3E}">
        <p14:creationId xmlns:p14="http://schemas.microsoft.com/office/powerpoint/2010/main" val="47312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6D98-D6ED-4C80-BA0B-69B45FF4D670}"/>
              </a:ext>
            </a:extLst>
          </p:cNvPr>
          <p:cNvSpPr>
            <a:spLocks noGrp="1"/>
          </p:cNvSpPr>
          <p:nvPr>
            <p:ph type="title"/>
          </p:nvPr>
        </p:nvSpPr>
        <p:spPr/>
        <p:txBody>
          <a:bodyPr/>
          <a:lstStyle/>
          <a:p>
            <a:r>
              <a:rPr lang="en-US" dirty="0"/>
              <a:t>Business Project Statement :</a:t>
            </a:r>
            <a:endParaRPr lang="en-IN" dirty="0"/>
          </a:p>
        </p:txBody>
      </p:sp>
      <p:sp>
        <p:nvSpPr>
          <p:cNvPr id="3" name="Content Placeholder 2">
            <a:extLst>
              <a:ext uri="{FF2B5EF4-FFF2-40B4-BE49-F238E27FC236}">
                <a16:creationId xmlns:a16="http://schemas.microsoft.com/office/drawing/2014/main" id="{6205822D-8CA7-4A94-96FE-960ADA9AB97C}"/>
              </a:ext>
            </a:extLst>
          </p:cNvPr>
          <p:cNvSpPr>
            <a:spLocks noGrp="1"/>
          </p:cNvSpPr>
          <p:nvPr>
            <p:ph idx="1"/>
          </p:nvPr>
        </p:nvSpPr>
        <p:spPr/>
        <p:txBody>
          <a:bodyPr/>
          <a:lstStyle/>
          <a:p>
            <a:pPr marL="5143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person around the globe and therefore housing and real estate market is one of the markets which is one of the major contributors in the world’s economy. </a:t>
            </a:r>
          </a:p>
          <a:p>
            <a:pPr marL="5143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a very large market and there are various companies working in the domain. </a:t>
            </a:r>
          </a:p>
          <a:p>
            <a:pPr marL="5143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 In this project we need to predict the prices of houses using Machine Learning.</a:t>
            </a:r>
          </a:p>
          <a:p>
            <a:endParaRPr lang="en-IN" dirty="0"/>
          </a:p>
        </p:txBody>
      </p:sp>
    </p:spTree>
    <p:extLst>
      <p:ext uri="{BB962C8B-B14F-4D97-AF65-F5344CB8AC3E}">
        <p14:creationId xmlns:p14="http://schemas.microsoft.com/office/powerpoint/2010/main" val="10640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CB9C-D9C0-4DBB-8D93-946050BC5F32}"/>
              </a:ext>
            </a:extLst>
          </p:cNvPr>
          <p:cNvSpPr>
            <a:spLocks noGrp="1"/>
          </p:cNvSpPr>
          <p:nvPr>
            <p:ph type="title"/>
          </p:nvPr>
        </p:nvSpPr>
        <p:spPr/>
        <p:txBody>
          <a:bodyPr/>
          <a:lstStyle/>
          <a:p>
            <a:r>
              <a:rPr lang="en-US" dirty="0"/>
              <a:t>EDA :</a:t>
            </a:r>
            <a:endParaRPr lang="en-IN" dirty="0"/>
          </a:p>
        </p:txBody>
      </p:sp>
      <p:sp>
        <p:nvSpPr>
          <p:cNvPr id="3" name="Content Placeholder 2">
            <a:extLst>
              <a:ext uri="{FF2B5EF4-FFF2-40B4-BE49-F238E27FC236}">
                <a16:creationId xmlns:a16="http://schemas.microsoft.com/office/drawing/2014/main" id="{6C46D30E-3707-4909-B25A-506B2FB0B271}"/>
              </a:ext>
            </a:extLst>
          </p:cNvPr>
          <p:cNvSpPr>
            <a:spLocks noGrp="1"/>
          </p:cNvSpPr>
          <p:nvPr>
            <p:ph idx="1"/>
          </p:nvPr>
        </p:nvSpPr>
        <p:spPr/>
        <p:txBody>
          <a:bodyPr/>
          <a:lstStyle/>
          <a:p>
            <a:r>
              <a:rPr lang="en-US" dirty="0"/>
              <a:t>Firstly, I went through the dataset after importing into the </a:t>
            </a:r>
            <a:r>
              <a:rPr lang="en-US" dirty="0" err="1"/>
              <a:t>jupyter</a:t>
            </a:r>
            <a:r>
              <a:rPr lang="en-US" dirty="0"/>
              <a:t> notebook.</a:t>
            </a:r>
          </a:p>
          <a:p>
            <a:r>
              <a:rPr lang="en-US" dirty="0"/>
              <a:t>I checked correlation of variables and found that nearly all the variables are good enough to predict the target variable.</a:t>
            </a:r>
          </a:p>
          <a:p>
            <a:r>
              <a:rPr lang="en-US" dirty="0"/>
              <a:t>I delt with missing values and handled null values of numerical variables and categorical variables.</a:t>
            </a:r>
          </a:p>
          <a:p>
            <a:r>
              <a:rPr lang="en-US" dirty="0"/>
              <a:t>To move ahead, I visualized different features to learn dataset better and select features for modelling.</a:t>
            </a:r>
          </a:p>
          <a:p>
            <a:r>
              <a:rPr lang="en-US" dirty="0"/>
              <a:t>I later normalized the dataset by using ‘</a:t>
            </a:r>
            <a:r>
              <a:rPr lang="en-US" dirty="0" err="1"/>
              <a:t>np_log</a:t>
            </a:r>
            <a:r>
              <a:rPr lang="en-US" dirty="0"/>
              <a:t>’.</a:t>
            </a:r>
          </a:p>
          <a:p>
            <a:endParaRPr lang="en-US" dirty="0"/>
          </a:p>
          <a:p>
            <a:endParaRPr lang="en-IN" dirty="0"/>
          </a:p>
        </p:txBody>
      </p:sp>
    </p:spTree>
    <p:extLst>
      <p:ext uri="{BB962C8B-B14F-4D97-AF65-F5344CB8AC3E}">
        <p14:creationId xmlns:p14="http://schemas.microsoft.com/office/powerpoint/2010/main" val="9243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7F2-ADE9-412C-B49A-C55EC576621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Visualization:</a:t>
            </a:r>
          </a:p>
        </p:txBody>
      </p:sp>
      <p:pic>
        <p:nvPicPr>
          <p:cNvPr id="1026" name="Picture 2">
            <a:extLst>
              <a:ext uri="{FF2B5EF4-FFF2-40B4-BE49-F238E27FC236}">
                <a16:creationId xmlns:a16="http://schemas.microsoft.com/office/drawing/2014/main" id="{0E29C77F-30D5-4ACD-A396-2AB6DBFCFA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64281" y="643466"/>
            <a:ext cx="5206770"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6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9D77-5CA1-4025-ABAE-7908A652EBAC}"/>
              </a:ext>
            </a:extLst>
          </p:cNvPr>
          <p:cNvSpPr>
            <a:spLocks noGrp="1"/>
          </p:cNvSpPr>
          <p:nvPr>
            <p:ph type="title"/>
          </p:nvPr>
        </p:nvSpPr>
        <p:spPr/>
        <p:txBody>
          <a:bodyPr/>
          <a:lstStyle/>
          <a:p>
            <a:r>
              <a:rPr lang="en-US" dirty="0"/>
              <a:t>Correlation :</a:t>
            </a:r>
            <a:endParaRPr lang="en-IN" dirty="0"/>
          </a:p>
        </p:txBody>
      </p:sp>
      <p:pic>
        <p:nvPicPr>
          <p:cNvPr id="6" name="Picture 2">
            <a:extLst>
              <a:ext uri="{FF2B5EF4-FFF2-40B4-BE49-F238E27FC236}">
                <a16:creationId xmlns:a16="http://schemas.microsoft.com/office/drawing/2014/main" id="{52CD3FCB-BBC9-4296-89D1-5787550374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19756" y="2052638"/>
            <a:ext cx="4714263"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08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40B874D-6601-4A37-92D1-CE344A3FC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365125"/>
            <a:ext cx="7353300" cy="549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4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A5202429-D7B3-4BD3-A11C-C7DBFE40D0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43" r="-1" b="-1"/>
          <a:stretch/>
        </p:blipFill>
        <p:spPr bwMode="auto">
          <a:xfrm>
            <a:off x="321731" y="557189"/>
            <a:ext cx="5668684" cy="57436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E85FD2C-6FF3-4278-988E-22E3A23597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4490" r="7335" b="-1"/>
          <a:stretch/>
        </p:blipFill>
        <p:spPr bwMode="auto">
          <a:xfrm>
            <a:off x="6195375" y="557189"/>
            <a:ext cx="5674893" cy="574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99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776D974-3962-4E7E-9033-2556851E55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32416"/>
            <a:ext cx="5294716" cy="459316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3783FB2-14E6-4586-9EB0-4A2F5C3133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817" y="1132417"/>
            <a:ext cx="5294715" cy="459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28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29744722-7C86-4257-AE4D-D02F60F85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213115"/>
            <a:ext cx="5291666" cy="443177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78CD45A-D505-4ADE-BAB2-194406B5F0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56865" y="1563687"/>
            <a:ext cx="5291667" cy="373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86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675</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HOUSING PROJECT</vt:lpstr>
      <vt:lpstr>Business Project Statement :</vt:lpstr>
      <vt:lpstr>EDA :</vt:lpstr>
      <vt:lpstr>Visualization:</vt:lpstr>
      <vt:lpstr>Correlation :</vt:lpstr>
      <vt:lpstr>PowerPoint Presentation</vt:lpstr>
      <vt:lpstr>PowerPoint Presentation</vt:lpstr>
      <vt:lpstr>PowerPoint Presentation</vt:lpstr>
      <vt:lpstr>PowerPoint Presentation</vt:lpstr>
      <vt:lpstr>PowerPoint Presentation</vt:lpstr>
      <vt:lpstr>PowerPoint Presentation</vt:lpstr>
      <vt:lpstr>STEPS:</vt:lpstr>
      <vt:lpstr>PowerPoint Presentation</vt:lpstr>
      <vt:lpstr>Resources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Harshil</dc:creator>
  <cp:lastModifiedBy>Harshil</cp:lastModifiedBy>
  <cp:revision>1</cp:revision>
  <dcterms:created xsi:type="dcterms:W3CDTF">2021-09-23T18:00:27Z</dcterms:created>
  <dcterms:modified xsi:type="dcterms:W3CDTF">2021-09-23T18:28:31Z</dcterms:modified>
</cp:coreProperties>
</file>