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9" r:id="rId2"/>
    <p:sldId id="264" r:id="rId3"/>
    <p:sldId id="263" r:id="rId4"/>
    <p:sldId id="265" r:id="rId5"/>
    <p:sldId id="266" r:id="rId6"/>
    <p:sldId id="274" r:id="rId7"/>
    <p:sldId id="267" r:id="rId8"/>
    <p:sldId id="268" r:id="rId9"/>
    <p:sldId id="269" r:id="rId10"/>
    <p:sldId id="270" r:id="rId11"/>
    <p:sldId id="273"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285328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1786236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277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1639889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423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3905113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888393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165393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409034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80CA6-7DC1-4172-B648-BA8BCFB1EBF1}"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392161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280CA6-7DC1-4172-B648-BA8BCFB1EBF1}"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285357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80CA6-7DC1-4172-B648-BA8BCFB1EBF1}"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324036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280CA6-7DC1-4172-B648-BA8BCFB1EBF1}"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86658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80CA6-7DC1-4172-B648-BA8BCFB1EBF1}"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278652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80CA6-7DC1-4172-B648-BA8BCFB1EBF1}"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4A2CC-7FE0-4CDB-B327-F053F15E4DE3}" type="slidenum">
              <a:rPr lang="en-IN" smtClean="0"/>
              <a:t>‹#›</a:t>
            </a:fld>
            <a:endParaRPr lang="en-IN"/>
          </a:p>
        </p:txBody>
      </p:sp>
    </p:spTree>
    <p:extLst>
      <p:ext uri="{BB962C8B-B14F-4D97-AF65-F5344CB8AC3E}">
        <p14:creationId xmlns:p14="http://schemas.microsoft.com/office/powerpoint/2010/main" val="419846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4A2CC-7FE0-4CDB-B327-F053F15E4DE3}" type="slidenum">
              <a:rPr lang="en-IN" smtClean="0"/>
              <a:t>‹#›</a:t>
            </a:fld>
            <a:endParaRPr lang="en-IN"/>
          </a:p>
        </p:txBody>
      </p:sp>
      <p:sp>
        <p:nvSpPr>
          <p:cNvPr id="5" name="Date Placeholder 4"/>
          <p:cNvSpPr>
            <a:spLocks noGrp="1"/>
          </p:cNvSpPr>
          <p:nvPr>
            <p:ph type="dt" sz="half" idx="10"/>
          </p:nvPr>
        </p:nvSpPr>
        <p:spPr/>
        <p:txBody>
          <a:bodyPr/>
          <a:lstStyle/>
          <a:p>
            <a:fld id="{3D280CA6-7DC1-4172-B648-BA8BCFB1EBF1}" type="datetimeFigureOut">
              <a:rPr lang="en-IN" smtClean="0"/>
              <a:t>16-03-2023</a:t>
            </a:fld>
            <a:endParaRPr lang="en-IN"/>
          </a:p>
        </p:txBody>
      </p:sp>
    </p:spTree>
    <p:extLst>
      <p:ext uri="{BB962C8B-B14F-4D97-AF65-F5344CB8AC3E}">
        <p14:creationId xmlns:p14="http://schemas.microsoft.com/office/powerpoint/2010/main" val="228476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280CA6-7DC1-4172-B648-BA8BCFB1EBF1}" type="datetimeFigureOut">
              <a:rPr lang="en-IN" smtClean="0"/>
              <a:t>16-03-2023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B4A2CC-7FE0-4CDB-B327-F053F15E4DE3}" type="slidenum">
              <a:rPr lang="en-IN" smtClean="0"/>
              <a:t>‹#›</a:t>
            </a:fld>
            <a:endParaRPr lang="en-IN"/>
          </a:p>
        </p:txBody>
      </p:sp>
    </p:spTree>
    <p:extLst>
      <p:ext uri="{BB962C8B-B14F-4D97-AF65-F5344CB8AC3E}">
        <p14:creationId xmlns:p14="http://schemas.microsoft.com/office/powerpoint/2010/main" val="1836561925"/>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D410-D16B-D880-7F23-290163F5D436}"/>
              </a:ext>
            </a:extLst>
          </p:cNvPr>
          <p:cNvSpPr>
            <a:spLocks noGrp="1"/>
          </p:cNvSpPr>
          <p:nvPr>
            <p:ph type="title"/>
          </p:nvPr>
        </p:nvSpPr>
        <p:spPr>
          <a:xfrm>
            <a:off x="6522098" y="951722"/>
            <a:ext cx="5066522" cy="2071395"/>
          </a:xfrm>
        </p:spPr>
        <p:txBody>
          <a:bodyPr>
            <a:normAutofit/>
          </a:bodyPr>
          <a:lstStyle/>
          <a:p>
            <a:r>
              <a:rPr lang="en-IN" sz="3600" dirty="0">
                <a:solidFill>
                  <a:srgbClr val="C00000"/>
                </a:solidFill>
              </a:rPr>
              <a:t>Music Recommendation    </a:t>
            </a:r>
            <a:br>
              <a:rPr lang="en-IN" sz="3600" dirty="0">
                <a:solidFill>
                  <a:srgbClr val="C00000"/>
                </a:solidFill>
              </a:rPr>
            </a:br>
            <a:r>
              <a:rPr lang="en-IN" sz="3600" dirty="0">
                <a:solidFill>
                  <a:srgbClr val="C00000"/>
                </a:solidFill>
              </a:rPr>
              <a:t>           System</a:t>
            </a:r>
          </a:p>
        </p:txBody>
      </p:sp>
      <p:pic>
        <p:nvPicPr>
          <p:cNvPr id="5" name="Content Placeholder 3">
            <a:extLst>
              <a:ext uri="{FF2B5EF4-FFF2-40B4-BE49-F238E27FC236}">
                <a16:creationId xmlns:a16="http://schemas.microsoft.com/office/drawing/2014/main" id="{43393EBE-BC76-7F2B-1214-78E4C4DA9A34}"/>
              </a:ext>
            </a:extLst>
          </p:cNvPr>
          <p:cNvPicPr>
            <a:picLocks noGrp="1" noChangeAspect="1"/>
          </p:cNvPicPr>
          <p:nvPr>
            <p:ph idx="1"/>
          </p:nvPr>
        </p:nvPicPr>
        <p:blipFill>
          <a:blip r:embed="rId2"/>
          <a:stretch>
            <a:fillRect/>
          </a:stretch>
        </p:blipFill>
        <p:spPr>
          <a:xfrm>
            <a:off x="410547" y="1707501"/>
            <a:ext cx="6111551" cy="3694923"/>
          </a:xfrm>
          <a:prstGeom prst="rect">
            <a:avLst/>
          </a:prstGeom>
        </p:spPr>
      </p:pic>
      <p:sp>
        <p:nvSpPr>
          <p:cNvPr id="4" name="Text Placeholder 3">
            <a:extLst>
              <a:ext uri="{FF2B5EF4-FFF2-40B4-BE49-F238E27FC236}">
                <a16:creationId xmlns:a16="http://schemas.microsoft.com/office/drawing/2014/main" id="{CA43AC98-006A-E097-5520-8C4A8AD1ED9A}"/>
              </a:ext>
            </a:extLst>
          </p:cNvPr>
          <p:cNvSpPr>
            <a:spLocks noGrp="1"/>
          </p:cNvSpPr>
          <p:nvPr>
            <p:ph type="body" sz="half" idx="2"/>
          </p:nvPr>
        </p:nvSpPr>
        <p:spPr>
          <a:xfrm>
            <a:off x="6699379" y="3834883"/>
            <a:ext cx="3769567" cy="1567541"/>
          </a:xfrm>
        </p:spPr>
        <p:txBody>
          <a:bodyPr>
            <a:normAutofit/>
          </a:bodyPr>
          <a:lstStyle/>
          <a:p>
            <a:r>
              <a:rPr lang="en-IN" sz="1600" dirty="0">
                <a:solidFill>
                  <a:srgbClr val="0070C0"/>
                </a:solidFill>
              </a:rPr>
              <a:t>                               By :</a:t>
            </a:r>
          </a:p>
          <a:p>
            <a:r>
              <a:rPr lang="en-IN" sz="1600" dirty="0">
                <a:solidFill>
                  <a:srgbClr val="0070C0"/>
                </a:solidFill>
              </a:rPr>
              <a:t>            Team 2 September 2022 Batch</a:t>
            </a:r>
          </a:p>
        </p:txBody>
      </p:sp>
    </p:spTree>
    <p:extLst>
      <p:ext uri="{BB962C8B-B14F-4D97-AF65-F5344CB8AC3E}">
        <p14:creationId xmlns:p14="http://schemas.microsoft.com/office/powerpoint/2010/main" val="23207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C674-12EA-726E-7409-F327D6E16273}"/>
              </a:ext>
            </a:extLst>
          </p:cNvPr>
          <p:cNvSpPr>
            <a:spLocks noGrp="1"/>
          </p:cNvSpPr>
          <p:nvPr>
            <p:ph type="title"/>
          </p:nvPr>
        </p:nvSpPr>
        <p:spPr>
          <a:xfrm>
            <a:off x="593358" y="320351"/>
            <a:ext cx="8596668" cy="1320800"/>
          </a:xfrm>
        </p:spPr>
        <p:txBody>
          <a:bodyPr/>
          <a:lstStyle/>
          <a:p>
            <a:r>
              <a:rPr lang="en-IN" dirty="0"/>
              <a:t>Work Flow</a:t>
            </a:r>
          </a:p>
        </p:txBody>
      </p:sp>
      <p:pic>
        <p:nvPicPr>
          <p:cNvPr id="6" name="Content Placeholder 5">
            <a:extLst>
              <a:ext uri="{FF2B5EF4-FFF2-40B4-BE49-F238E27FC236}">
                <a16:creationId xmlns:a16="http://schemas.microsoft.com/office/drawing/2014/main" id="{1F1427D7-AAF1-EDFC-36D2-B035DD274F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9208" y="808362"/>
            <a:ext cx="4397731" cy="5729287"/>
          </a:xfrm>
          <a:prstGeom prst="rect">
            <a:avLst/>
          </a:prstGeom>
          <a:noFill/>
          <a:ln>
            <a:noFill/>
          </a:ln>
        </p:spPr>
      </p:pic>
    </p:spTree>
    <p:extLst>
      <p:ext uri="{BB962C8B-B14F-4D97-AF65-F5344CB8AC3E}">
        <p14:creationId xmlns:p14="http://schemas.microsoft.com/office/powerpoint/2010/main" val="134651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BAA7-6D46-49DB-9D32-1380E6CFF221}"/>
              </a:ext>
            </a:extLst>
          </p:cNvPr>
          <p:cNvSpPr>
            <a:spLocks noGrp="1"/>
          </p:cNvSpPr>
          <p:nvPr>
            <p:ph type="title"/>
          </p:nvPr>
        </p:nvSpPr>
        <p:spPr>
          <a:xfrm>
            <a:off x="677334" y="339013"/>
            <a:ext cx="8596668" cy="1320800"/>
          </a:xfrm>
        </p:spPr>
        <p:txBody>
          <a:bodyPr/>
          <a:lstStyle/>
          <a:p>
            <a:r>
              <a:rPr lang="en-IN" dirty="0"/>
              <a:t>Output Visualisation (GUI):</a:t>
            </a:r>
          </a:p>
        </p:txBody>
      </p:sp>
      <p:pic>
        <p:nvPicPr>
          <p:cNvPr id="5" name="Content Placeholder 4">
            <a:extLst>
              <a:ext uri="{FF2B5EF4-FFF2-40B4-BE49-F238E27FC236}">
                <a16:creationId xmlns:a16="http://schemas.microsoft.com/office/drawing/2014/main" id="{3666B0F6-2123-1E28-D7B2-FB48F4C48AB7}"/>
              </a:ext>
            </a:extLst>
          </p:cNvPr>
          <p:cNvPicPr>
            <a:picLocks noGrp="1" noChangeAspect="1"/>
          </p:cNvPicPr>
          <p:nvPr>
            <p:ph idx="1"/>
          </p:nvPr>
        </p:nvPicPr>
        <p:blipFill>
          <a:blip r:embed="rId2"/>
          <a:stretch>
            <a:fillRect/>
          </a:stretch>
        </p:blipFill>
        <p:spPr>
          <a:xfrm>
            <a:off x="350022" y="1346221"/>
            <a:ext cx="5574917" cy="3009272"/>
          </a:xfrm>
        </p:spPr>
      </p:pic>
      <p:pic>
        <p:nvPicPr>
          <p:cNvPr id="3" name="Picture 2">
            <a:extLst>
              <a:ext uri="{FF2B5EF4-FFF2-40B4-BE49-F238E27FC236}">
                <a16:creationId xmlns:a16="http://schemas.microsoft.com/office/drawing/2014/main" id="{EEDFF5C4-31A4-B2CF-5702-4DC6D205548C}"/>
              </a:ext>
            </a:extLst>
          </p:cNvPr>
          <p:cNvPicPr>
            <a:picLocks noChangeAspect="1"/>
          </p:cNvPicPr>
          <p:nvPr/>
        </p:nvPicPr>
        <p:blipFill>
          <a:blip r:embed="rId3"/>
          <a:stretch>
            <a:fillRect/>
          </a:stretch>
        </p:blipFill>
        <p:spPr>
          <a:xfrm>
            <a:off x="6096000" y="3544174"/>
            <a:ext cx="5715495" cy="3147333"/>
          </a:xfrm>
          <a:prstGeom prst="rect">
            <a:avLst/>
          </a:prstGeom>
        </p:spPr>
      </p:pic>
    </p:spTree>
    <p:extLst>
      <p:ext uri="{BB962C8B-B14F-4D97-AF65-F5344CB8AC3E}">
        <p14:creationId xmlns:p14="http://schemas.microsoft.com/office/powerpoint/2010/main" val="112868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BAA7-6D46-49DB-9D32-1380E6CFF221}"/>
              </a:ext>
            </a:extLst>
          </p:cNvPr>
          <p:cNvSpPr>
            <a:spLocks noGrp="1"/>
          </p:cNvSpPr>
          <p:nvPr>
            <p:ph type="title"/>
          </p:nvPr>
        </p:nvSpPr>
        <p:spPr>
          <a:xfrm>
            <a:off x="677334" y="339013"/>
            <a:ext cx="8596668" cy="1320800"/>
          </a:xfrm>
        </p:spPr>
        <p:txBody>
          <a:bodyPr/>
          <a:lstStyle/>
          <a:p>
            <a:r>
              <a:rPr lang="en-IN" dirty="0"/>
              <a:t>Output Visualisation (GUI):</a:t>
            </a:r>
          </a:p>
        </p:txBody>
      </p:sp>
      <p:pic>
        <p:nvPicPr>
          <p:cNvPr id="8" name="Content Placeholder 7">
            <a:extLst>
              <a:ext uri="{FF2B5EF4-FFF2-40B4-BE49-F238E27FC236}">
                <a16:creationId xmlns:a16="http://schemas.microsoft.com/office/drawing/2014/main" id="{355D5A2C-4A9C-94CC-32CE-02BD6EC63672}"/>
              </a:ext>
            </a:extLst>
          </p:cNvPr>
          <p:cNvPicPr>
            <a:picLocks noGrp="1" noChangeAspect="1"/>
          </p:cNvPicPr>
          <p:nvPr>
            <p:ph idx="1"/>
          </p:nvPr>
        </p:nvPicPr>
        <p:blipFill>
          <a:blip r:embed="rId2"/>
          <a:stretch>
            <a:fillRect/>
          </a:stretch>
        </p:blipFill>
        <p:spPr>
          <a:xfrm>
            <a:off x="235895" y="1371802"/>
            <a:ext cx="5692633" cy="3200677"/>
          </a:xfrm>
        </p:spPr>
      </p:pic>
      <p:pic>
        <p:nvPicPr>
          <p:cNvPr id="11" name="Picture 10">
            <a:extLst>
              <a:ext uri="{FF2B5EF4-FFF2-40B4-BE49-F238E27FC236}">
                <a16:creationId xmlns:a16="http://schemas.microsoft.com/office/drawing/2014/main" id="{B4625D44-A005-6962-EED9-C9B8F6DD0402}"/>
              </a:ext>
            </a:extLst>
          </p:cNvPr>
          <p:cNvPicPr>
            <a:picLocks noChangeAspect="1"/>
          </p:cNvPicPr>
          <p:nvPr/>
        </p:nvPicPr>
        <p:blipFill>
          <a:blip r:embed="rId3"/>
          <a:stretch>
            <a:fillRect/>
          </a:stretch>
        </p:blipFill>
        <p:spPr>
          <a:xfrm>
            <a:off x="6096000" y="3631960"/>
            <a:ext cx="5738357" cy="3139712"/>
          </a:xfrm>
          <a:prstGeom prst="rect">
            <a:avLst/>
          </a:prstGeom>
        </p:spPr>
      </p:pic>
    </p:spTree>
    <p:extLst>
      <p:ext uri="{BB962C8B-B14F-4D97-AF65-F5344CB8AC3E}">
        <p14:creationId xmlns:p14="http://schemas.microsoft.com/office/powerpoint/2010/main" val="265385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21F986DF-3B71-7DDA-FADA-83F8AC99D712}"/>
              </a:ext>
            </a:extLst>
          </p:cNvPr>
          <p:cNvSpPr/>
          <p:nvPr/>
        </p:nvSpPr>
        <p:spPr>
          <a:xfrm>
            <a:off x="7307813" y="1774366"/>
            <a:ext cx="1609143" cy="1455573"/>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Tools </a:t>
            </a:r>
          </a:p>
          <a:p>
            <a:pPr algn="ctr"/>
            <a:r>
              <a:rPr lang="en-US" sz="1200" b="1" dirty="0"/>
              <a:t>&amp; Technologies</a:t>
            </a:r>
          </a:p>
        </p:txBody>
      </p:sp>
      <p:sp>
        <p:nvSpPr>
          <p:cNvPr id="3" name="Hexagon 2">
            <a:extLst>
              <a:ext uri="{FF2B5EF4-FFF2-40B4-BE49-F238E27FC236}">
                <a16:creationId xmlns:a16="http://schemas.microsoft.com/office/drawing/2014/main" id="{1E44E308-914C-BB43-AA43-214A93446F06}"/>
              </a:ext>
            </a:extLst>
          </p:cNvPr>
          <p:cNvSpPr/>
          <p:nvPr/>
        </p:nvSpPr>
        <p:spPr>
          <a:xfrm>
            <a:off x="5797421" y="2626562"/>
            <a:ext cx="1586204" cy="1446245"/>
          </a:xfrm>
          <a:prstGeom prst="hexag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Visualisation</a:t>
            </a:r>
          </a:p>
        </p:txBody>
      </p:sp>
      <p:sp>
        <p:nvSpPr>
          <p:cNvPr id="4" name="Hexagon 3">
            <a:extLst>
              <a:ext uri="{FF2B5EF4-FFF2-40B4-BE49-F238E27FC236}">
                <a16:creationId xmlns:a16="http://schemas.microsoft.com/office/drawing/2014/main" id="{4726CCC4-6AA6-52BD-1ED8-6333A8CF6869}"/>
              </a:ext>
            </a:extLst>
          </p:cNvPr>
          <p:cNvSpPr/>
          <p:nvPr/>
        </p:nvSpPr>
        <p:spPr>
          <a:xfrm>
            <a:off x="7304315" y="3478758"/>
            <a:ext cx="1586204" cy="144624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Work Flow</a:t>
            </a:r>
          </a:p>
        </p:txBody>
      </p:sp>
      <p:sp>
        <p:nvSpPr>
          <p:cNvPr id="5" name="Hexagon 4">
            <a:extLst>
              <a:ext uri="{FF2B5EF4-FFF2-40B4-BE49-F238E27FC236}">
                <a16:creationId xmlns:a16="http://schemas.microsoft.com/office/drawing/2014/main" id="{C5F5A7F3-C140-5DD2-0C1E-16CFAC6EBCB7}"/>
              </a:ext>
            </a:extLst>
          </p:cNvPr>
          <p:cNvSpPr/>
          <p:nvPr/>
        </p:nvSpPr>
        <p:spPr>
          <a:xfrm>
            <a:off x="8837645" y="2626562"/>
            <a:ext cx="1609143" cy="1446245"/>
          </a:xfrm>
          <a:prstGeom prst="hexag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Architecture</a:t>
            </a:r>
            <a:endParaRPr lang="en-US" b="1" dirty="0"/>
          </a:p>
        </p:txBody>
      </p:sp>
      <p:sp>
        <p:nvSpPr>
          <p:cNvPr id="6" name="Hexagon 5">
            <a:extLst>
              <a:ext uri="{FF2B5EF4-FFF2-40B4-BE49-F238E27FC236}">
                <a16:creationId xmlns:a16="http://schemas.microsoft.com/office/drawing/2014/main" id="{33A225AA-3E60-9ABD-4356-604E9D5A26FE}"/>
              </a:ext>
            </a:extLst>
          </p:cNvPr>
          <p:cNvSpPr/>
          <p:nvPr/>
        </p:nvSpPr>
        <p:spPr>
          <a:xfrm>
            <a:off x="5797421" y="912842"/>
            <a:ext cx="1586204" cy="144624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Task</a:t>
            </a:r>
          </a:p>
        </p:txBody>
      </p:sp>
      <p:sp>
        <p:nvSpPr>
          <p:cNvPr id="7" name="Hexagon 6">
            <a:extLst>
              <a:ext uri="{FF2B5EF4-FFF2-40B4-BE49-F238E27FC236}">
                <a16:creationId xmlns:a16="http://schemas.microsoft.com/office/drawing/2014/main" id="{59449E2E-58E5-ED10-37C8-E64A942AC0FF}"/>
              </a:ext>
            </a:extLst>
          </p:cNvPr>
          <p:cNvSpPr/>
          <p:nvPr/>
        </p:nvSpPr>
        <p:spPr>
          <a:xfrm>
            <a:off x="7334250" y="31099"/>
            <a:ext cx="1582706" cy="1446245"/>
          </a:xfrm>
          <a:prstGeom prst="hexag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Introduction</a:t>
            </a:r>
          </a:p>
        </p:txBody>
      </p:sp>
      <p:sp>
        <p:nvSpPr>
          <p:cNvPr id="8" name="Hexagon 7">
            <a:extLst>
              <a:ext uri="{FF2B5EF4-FFF2-40B4-BE49-F238E27FC236}">
                <a16:creationId xmlns:a16="http://schemas.microsoft.com/office/drawing/2014/main" id="{0FC06AA3-8F8B-C230-3190-A5C031818A36}"/>
              </a:ext>
            </a:extLst>
          </p:cNvPr>
          <p:cNvSpPr/>
          <p:nvPr/>
        </p:nvSpPr>
        <p:spPr>
          <a:xfrm>
            <a:off x="8811210" y="1020920"/>
            <a:ext cx="1586204" cy="144624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Objective</a:t>
            </a:r>
          </a:p>
        </p:txBody>
      </p:sp>
      <p:sp>
        <p:nvSpPr>
          <p:cNvPr id="9" name="Hexagon 8">
            <a:extLst>
              <a:ext uri="{FF2B5EF4-FFF2-40B4-BE49-F238E27FC236}">
                <a16:creationId xmlns:a16="http://schemas.microsoft.com/office/drawing/2014/main" id="{F9CF8A65-D6A8-E895-D808-976498CABD32}"/>
              </a:ext>
            </a:extLst>
          </p:cNvPr>
          <p:cNvSpPr/>
          <p:nvPr/>
        </p:nvSpPr>
        <p:spPr>
          <a:xfrm>
            <a:off x="8811209" y="4340282"/>
            <a:ext cx="1586204" cy="1446245"/>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GUI</a:t>
            </a:r>
            <a:endParaRPr lang="en-IN" sz="1800" b="1" dirty="0"/>
          </a:p>
        </p:txBody>
      </p:sp>
      <p:sp>
        <p:nvSpPr>
          <p:cNvPr id="10" name="Hexagon 9">
            <a:extLst>
              <a:ext uri="{FF2B5EF4-FFF2-40B4-BE49-F238E27FC236}">
                <a16:creationId xmlns:a16="http://schemas.microsoft.com/office/drawing/2014/main" id="{2DB7649B-DED5-4503-2945-127E77C70F5B}"/>
              </a:ext>
            </a:extLst>
          </p:cNvPr>
          <p:cNvSpPr/>
          <p:nvPr/>
        </p:nvSpPr>
        <p:spPr>
          <a:xfrm>
            <a:off x="10296333" y="3488086"/>
            <a:ext cx="1586204" cy="1446245"/>
          </a:xfrm>
          <a:prstGeom prst="hexag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1" name="Hexagon 10">
            <a:extLst>
              <a:ext uri="{FF2B5EF4-FFF2-40B4-BE49-F238E27FC236}">
                <a16:creationId xmlns:a16="http://schemas.microsoft.com/office/drawing/2014/main" id="{722C464F-1FCF-B2B8-B1C2-AE2B0700D42A}"/>
              </a:ext>
            </a:extLst>
          </p:cNvPr>
          <p:cNvSpPr/>
          <p:nvPr/>
        </p:nvSpPr>
        <p:spPr>
          <a:xfrm>
            <a:off x="10265231" y="1763481"/>
            <a:ext cx="1586204" cy="1446245"/>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2" name="Hexagon 11">
            <a:extLst>
              <a:ext uri="{FF2B5EF4-FFF2-40B4-BE49-F238E27FC236}">
                <a16:creationId xmlns:a16="http://schemas.microsoft.com/office/drawing/2014/main" id="{2016968F-78FE-29BC-C5FB-029A72B98852}"/>
              </a:ext>
            </a:extLst>
          </p:cNvPr>
          <p:cNvSpPr/>
          <p:nvPr/>
        </p:nvSpPr>
        <p:spPr>
          <a:xfrm>
            <a:off x="10238795" y="74635"/>
            <a:ext cx="1586204" cy="1446245"/>
          </a:xfrm>
          <a:prstGeom prst="hexag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3" name="Hexagon 12">
            <a:extLst>
              <a:ext uri="{FF2B5EF4-FFF2-40B4-BE49-F238E27FC236}">
                <a16:creationId xmlns:a16="http://schemas.microsoft.com/office/drawing/2014/main" id="{8E34FCB1-521F-BF37-14EC-1C19C672A1A0}"/>
              </a:ext>
            </a:extLst>
          </p:cNvPr>
          <p:cNvSpPr/>
          <p:nvPr/>
        </p:nvSpPr>
        <p:spPr>
          <a:xfrm>
            <a:off x="1486678" y="833535"/>
            <a:ext cx="1586204" cy="144624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4" name="Hexagon 13">
            <a:extLst>
              <a:ext uri="{FF2B5EF4-FFF2-40B4-BE49-F238E27FC236}">
                <a16:creationId xmlns:a16="http://schemas.microsoft.com/office/drawing/2014/main" id="{9AB86F2C-DD4A-A198-D0CD-21CC00FF9FDD}"/>
              </a:ext>
            </a:extLst>
          </p:cNvPr>
          <p:cNvSpPr/>
          <p:nvPr/>
        </p:nvSpPr>
        <p:spPr>
          <a:xfrm>
            <a:off x="0" y="1803917"/>
            <a:ext cx="1586204" cy="1446245"/>
          </a:xfrm>
          <a:prstGeom prst="hexag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5" name="Hexagon 14">
            <a:extLst>
              <a:ext uri="{FF2B5EF4-FFF2-40B4-BE49-F238E27FC236}">
                <a16:creationId xmlns:a16="http://schemas.microsoft.com/office/drawing/2014/main" id="{9B8C765E-2417-502D-E253-A574C78DB0B1}"/>
              </a:ext>
            </a:extLst>
          </p:cNvPr>
          <p:cNvSpPr/>
          <p:nvPr/>
        </p:nvSpPr>
        <p:spPr>
          <a:xfrm>
            <a:off x="0" y="68422"/>
            <a:ext cx="1586204" cy="1446245"/>
          </a:xfrm>
          <a:prstGeom prst="hexag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6" name="Hexagon 15">
            <a:extLst>
              <a:ext uri="{FF2B5EF4-FFF2-40B4-BE49-F238E27FC236}">
                <a16:creationId xmlns:a16="http://schemas.microsoft.com/office/drawing/2014/main" id="{6D54A05F-E1F5-A522-1B56-DF5803C317D2}"/>
              </a:ext>
            </a:extLst>
          </p:cNvPr>
          <p:cNvSpPr/>
          <p:nvPr/>
        </p:nvSpPr>
        <p:spPr>
          <a:xfrm>
            <a:off x="1533331" y="2589243"/>
            <a:ext cx="1586204" cy="1446245"/>
          </a:xfrm>
          <a:prstGeom prst="hexag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7" name="Hexagon 16">
            <a:extLst>
              <a:ext uri="{FF2B5EF4-FFF2-40B4-BE49-F238E27FC236}">
                <a16:creationId xmlns:a16="http://schemas.microsoft.com/office/drawing/2014/main" id="{00C2F802-7564-8D82-BE47-01B3B6DDF3EF}"/>
              </a:ext>
            </a:extLst>
          </p:cNvPr>
          <p:cNvSpPr/>
          <p:nvPr/>
        </p:nvSpPr>
        <p:spPr>
          <a:xfrm>
            <a:off x="10296333" y="5188601"/>
            <a:ext cx="1586204" cy="1446245"/>
          </a:xfrm>
          <a:prstGeom prst="hexag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9" name="TextBox 18">
            <a:extLst>
              <a:ext uri="{FF2B5EF4-FFF2-40B4-BE49-F238E27FC236}">
                <a16:creationId xmlns:a16="http://schemas.microsoft.com/office/drawing/2014/main" id="{FCD961C3-C427-C2A1-21E7-9B8DEF1F0E97}"/>
              </a:ext>
            </a:extLst>
          </p:cNvPr>
          <p:cNvSpPr txBox="1"/>
          <p:nvPr/>
        </p:nvSpPr>
        <p:spPr>
          <a:xfrm>
            <a:off x="2143535" y="4278672"/>
            <a:ext cx="2474513" cy="646331"/>
          </a:xfrm>
          <a:prstGeom prst="rect">
            <a:avLst/>
          </a:prstGeom>
          <a:noFill/>
        </p:spPr>
        <p:txBody>
          <a:bodyPr wrap="square" rtlCol="0">
            <a:spAutoFit/>
          </a:bodyPr>
          <a:lstStyle/>
          <a:p>
            <a:r>
              <a:rPr lang="en-IN" sz="3600" b="1" dirty="0">
                <a:solidFill>
                  <a:srgbClr val="0070C0"/>
                </a:solidFill>
              </a:rPr>
              <a:t>Agenda </a:t>
            </a:r>
          </a:p>
        </p:txBody>
      </p:sp>
      <p:sp>
        <p:nvSpPr>
          <p:cNvPr id="20" name="Hexagon 19">
            <a:extLst>
              <a:ext uri="{FF2B5EF4-FFF2-40B4-BE49-F238E27FC236}">
                <a16:creationId xmlns:a16="http://schemas.microsoft.com/office/drawing/2014/main" id="{0F6ABF86-8B93-9333-CA64-8290B4ED40BE}"/>
              </a:ext>
            </a:extLst>
          </p:cNvPr>
          <p:cNvSpPr/>
          <p:nvPr/>
        </p:nvSpPr>
        <p:spPr>
          <a:xfrm>
            <a:off x="37322" y="3507136"/>
            <a:ext cx="1586204" cy="144624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Tree>
    <p:extLst>
      <p:ext uri="{BB962C8B-B14F-4D97-AF65-F5344CB8AC3E}">
        <p14:creationId xmlns:p14="http://schemas.microsoft.com/office/powerpoint/2010/main" val="307458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63C3-6F0B-295E-9467-51AE57D343A6}"/>
              </a:ext>
            </a:extLst>
          </p:cNvPr>
          <p:cNvSpPr>
            <a:spLocks noGrp="1"/>
          </p:cNvSpPr>
          <p:nvPr>
            <p:ph type="title"/>
          </p:nvPr>
        </p:nvSpPr>
        <p:spPr>
          <a:xfrm>
            <a:off x="677334" y="609599"/>
            <a:ext cx="11144552" cy="6080450"/>
          </a:xfrm>
        </p:spPr>
        <p:txBody>
          <a:bodyPr>
            <a:normAutofit/>
          </a:bodyPr>
          <a:lstStyle/>
          <a:p>
            <a:pPr algn="ctr"/>
            <a:r>
              <a:rPr lang="en-IN" dirty="0"/>
              <a:t>Task </a:t>
            </a:r>
          </a:p>
        </p:txBody>
      </p:sp>
      <p:sp>
        <p:nvSpPr>
          <p:cNvPr id="3" name="Arrow: Chevron 2">
            <a:extLst>
              <a:ext uri="{FF2B5EF4-FFF2-40B4-BE49-F238E27FC236}">
                <a16:creationId xmlns:a16="http://schemas.microsoft.com/office/drawing/2014/main" id="{EEC8D07C-C115-2B33-95DF-BD0B9A32BF91}"/>
              </a:ext>
            </a:extLst>
          </p:cNvPr>
          <p:cNvSpPr/>
          <p:nvPr/>
        </p:nvSpPr>
        <p:spPr>
          <a:xfrm>
            <a:off x="1045029" y="2752531"/>
            <a:ext cx="2258008" cy="120364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User‘s listening history &amp;music information</a:t>
            </a:r>
            <a:endParaRPr lang="en-IN" sz="1200" dirty="0">
              <a:solidFill>
                <a:schemeClr val="tx1"/>
              </a:solidFill>
            </a:endParaRPr>
          </a:p>
        </p:txBody>
      </p:sp>
      <p:sp>
        <p:nvSpPr>
          <p:cNvPr id="5" name="Arrow: Chevron 4">
            <a:extLst>
              <a:ext uri="{FF2B5EF4-FFF2-40B4-BE49-F238E27FC236}">
                <a16:creationId xmlns:a16="http://schemas.microsoft.com/office/drawing/2014/main" id="{E7D18B07-9E85-B8A5-AB3E-FC9669C11863}"/>
              </a:ext>
            </a:extLst>
          </p:cNvPr>
          <p:cNvSpPr/>
          <p:nvPr/>
        </p:nvSpPr>
        <p:spPr>
          <a:xfrm>
            <a:off x="3648270" y="2481942"/>
            <a:ext cx="3722915" cy="17448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Music RecommendationSystem </a:t>
            </a:r>
            <a:endParaRPr lang="en-IN" dirty="0">
              <a:solidFill>
                <a:schemeClr val="tx1"/>
              </a:solidFill>
            </a:endParaRPr>
          </a:p>
        </p:txBody>
      </p:sp>
      <p:sp>
        <p:nvSpPr>
          <p:cNvPr id="6" name="Arrow: Chevron 5">
            <a:extLst>
              <a:ext uri="{FF2B5EF4-FFF2-40B4-BE49-F238E27FC236}">
                <a16:creationId xmlns:a16="http://schemas.microsoft.com/office/drawing/2014/main" id="{C34CBEB5-D454-DAE8-F4C5-8A4DA5176848}"/>
              </a:ext>
            </a:extLst>
          </p:cNvPr>
          <p:cNvSpPr/>
          <p:nvPr/>
        </p:nvSpPr>
        <p:spPr>
          <a:xfrm>
            <a:off x="7968344" y="2752531"/>
            <a:ext cx="2230016" cy="120364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Prediction of similar songs that user will listen to</a:t>
            </a:r>
            <a:endParaRPr lang="en-IN" sz="1200" dirty="0">
              <a:solidFill>
                <a:schemeClr val="tx1"/>
              </a:solidFill>
            </a:endParaRPr>
          </a:p>
        </p:txBody>
      </p:sp>
    </p:spTree>
    <p:extLst>
      <p:ext uri="{BB962C8B-B14F-4D97-AF65-F5344CB8AC3E}">
        <p14:creationId xmlns:p14="http://schemas.microsoft.com/office/powerpoint/2010/main" val="200378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B648-9EDA-8212-EEF3-36DF2F4666CB}"/>
              </a:ext>
            </a:extLst>
          </p:cNvPr>
          <p:cNvSpPr>
            <a:spLocks noGrp="1"/>
          </p:cNvSpPr>
          <p:nvPr>
            <p:ph type="title"/>
          </p:nvPr>
        </p:nvSpPr>
        <p:spPr>
          <a:xfrm>
            <a:off x="677334" y="811765"/>
            <a:ext cx="8596668" cy="895738"/>
          </a:xfrm>
        </p:spPr>
        <p:txBody>
          <a:bodyPr/>
          <a:lstStyle/>
          <a:p>
            <a:r>
              <a:rPr lang="en-US" dirty="0"/>
              <a:t>Introduction </a:t>
            </a:r>
            <a:endParaRPr lang="en-IN" dirty="0"/>
          </a:p>
        </p:txBody>
      </p:sp>
      <p:sp>
        <p:nvSpPr>
          <p:cNvPr id="4" name="Rectangle: Rounded Corners 3">
            <a:extLst>
              <a:ext uri="{FF2B5EF4-FFF2-40B4-BE49-F238E27FC236}">
                <a16:creationId xmlns:a16="http://schemas.microsoft.com/office/drawing/2014/main" id="{B9C2CE53-A3FD-3FD9-EDE0-ED2AB225ED1C}"/>
              </a:ext>
            </a:extLst>
          </p:cNvPr>
          <p:cNvSpPr/>
          <p:nvPr/>
        </p:nvSpPr>
        <p:spPr>
          <a:xfrm>
            <a:off x="929261" y="1707503"/>
            <a:ext cx="9573207" cy="192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dirty="0">
                <a:effectLst/>
                <a:latin typeface="Times New Roman" panose="02020603050405020304" pitchFamily="18" charset="0"/>
                <a:ea typeface="Times New Roman" panose="02020603050405020304" pitchFamily="18" charset="0"/>
              </a:rPr>
              <a:t>A </a:t>
            </a:r>
            <a:r>
              <a:rPr lang="en-US" sz="1800" b="1" dirty="0">
                <a:effectLst/>
                <a:latin typeface="Times New Roman" panose="02020603050405020304" pitchFamily="18" charset="0"/>
                <a:ea typeface="Times New Roman" panose="02020603050405020304" pitchFamily="18" charset="0"/>
              </a:rPr>
              <a:t>Music Recommendation System</a:t>
            </a:r>
            <a:r>
              <a:rPr lang="en-US" sz="1800" dirty="0">
                <a:effectLst/>
                <a:latin typeface="Times New Roman" panose="02020603050405020304" pitchFamily="18" charset="0"/>
                <a:ea typeface="Times New Roman" panose="02020603050405020304" pitchFamily="18" charset="0"/>
              </a:rPr>
              <a:t> is a technology that analyzes user data such as listening history, search queries, and playlists to provide personalized music recommendations. The system uses Machine Learning algorithms to learn user preferences and create personalized music recommendations that are likely to be of interest to the user.</a:t>
            </a:r>
            <a:endParaRPr lang="en-IN" sz="1800" dirty="0">
              <a:effectLst/>
              <a:latin typeface="Times New Roman" panose="02020603050405020304" pitchFamily="18" charset="0"/>
              <a:ea typeface="Times New Roman" panose="02020603050405020304" pitchFamily="18" charset="0"/>
            </a:endParaRPr>
          </a:p>
        </p:txBody>
      </p:sp>
      <p:sp>
        <p:nvSpPr>
          <p:cNvPr id="5" name="Rectangle: Rounded Corners 4">
            <a:extLst>
              <a:ext uri="{FF2B5EF4-FFF2-40B4-BE49-F238E27FC236}">
                <a16:creationId xmlns:a16="http://schemas.microsoft.com/office/drawing/2014/main" id="{020D23AE-B057-907C-62A0-E267375BC9AE}"/>
              </a:ext>
            </a:extLst>
          </p:cNvPr>
          <p:cNvSpPr/>
          <p:nvPr/>
        </p:nvSpPr>
        <p:spPr>
          <a:xfrm>
            <a:off x="1651515" y="3904306"/>
            <a:ext cx="9573208" cy="1526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effectLst/>
                <a:latin typeface="Times New Roman" panose="02020603050405020304" pitchFamily="18" charset="0"/>
                <a:ea typeface="Times New Roman" panose="02020603050405020304" pitchFamily="18" charset="0"/>
              </a:rPr>
              <a:t>The Music Recommendation System typically involves the following steps: Data collection, Data preprocessing, Feature extraction, Model training, and Recommendation generation. </a:t>
            </a:r>
            <a:endParaRPr lang="en-IN" dirty="0"/>
          </a:p>
        </p:txBody>
      </p:sp>
    </p:spTree>
    <p:extLst>
      <p:ext uri="{BB962C8B-B14F-4D97-AF65-F5344CB8AC3E}">
        <p14:creationId xmlns:p14="http://schemas.microsoft.com/office/powerpoint/2010/main" val="407463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E5D7-8770-6E12-639B-E428E9A334C2}"/>
              </a:ext>
            </a:extLst>
          </p:cNvPr>
          <p:cNvSpPr>
            <a:spLocks noGrp="1"/>
          </p:cNvSpPr>
          <p:nvPr>
            <p:ph type="title"/>
          </p:nvPr>
        </p:nvSpPr>
        <p:spPr>
          <a:xfrm>
            <a:off x="1122783" y="352687"/>
            <a:ext cx="8596668" cy="471247"/>
          </a:xfrm>
        </p:spPr>
        <p:txBody>
          <a:bodyPr>
            <a:normAutofit fontScale="90000"/>
          </a:bodyPr>
          <a:lstStyle/>
          <a:p>
            <a:r>
              <a:rPr lang="en-US" dirty="0"/>
              <a:t>Steps</a:t>
            </a:r>
            <a:endParaRPr lang="en-IN" dirty="0"/>
          </a:p>
        </p:txBody>
      </p:sp>
      <p:sp>
        <p:nvSpPr>
          <p:cNvPr id="5" name="Content Placeholder 4">
            <a:extLst>
              <a:ext uri="{FF2B5EF4-FFF2-40B4-BE49-F238E27FC236}">
                <a16:creationId xmlns:a16="http://schemas.microsoft.com/office/drawing/2014/main" id="{C9DCD50E-3C2E-E6A2-D0DC-4701C5A8A744}"/>
              </a:ext>
            </a:extLst>
          </p:cNvPr>
          <p:cNvSpPr>
            <a:spLocks noGrp="1"/>
          </p:cNvSpPr>
          <p:nvPr>
            <p:ph idx="1"/>
          </p:nvPr>
        </p:nvSpPr>
        <p:spPr>
          <a:xfrm>
            <a:off x="1530219" y="3231916"/>
            <a:ext cx="8808098" cy="79310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dirty="0">
                <a:effectLst/>
                <a:latin typeface="Times New Roman" panose="02020603050405020304" pitchFamily="18" charset="0"/>
                <a:ea typeface="Times New Roman" panose="02020603050405020304" pitchFamily="18" charset="0"/>
              </a:rPr>
              <a:t>The system </a:t>
            </a:r>
            <a:r>
              <a:rPr lang="en-US" sz="1800" b="1" dirty="0">
                <a:effectLst/>
                <a:latin typeface="Times New Roman" panose="02020603050405020304" pitchFamily="18" charset="0"/>
                <a:ea typeface="Times New Roman" panose="02020603050405020304" pitchFamily="18" charset="0"/>
              </a:rPr>
              <a:t>extract features </a:t>
            </a:r>
            <a:r>
              <a:rPr lang="en-US" sz="1800" dirty="0">
                <a:effectLst/>
                <a:latin typeface="Times New Roman" panose="02020603050405020304" pitchFamily="18" charset="0"/>
                <a:ea typeface="Times New Roman" panose="02020603050405020304" pitchFamily="18" charset="0"/>
              </a:rPr>
              <a:t>from the preprocessed data to create a representation of the music and the user preferences. </a:t>
            </a:r>
            <a:endParaRPr lang="en-IN" dirty="0"/>
          </a:p>
        </p:txBody>
      </p:sp>
      <p:sp>
        <p:nvSpPr>
          <p:cNvPr id="4" name="Rectangle: Diagonal Corners Rounded 3">
            <a:extLst>
              <a:ext uri="{FF2B5EF4-FFF2-40B4-BE49-F238E27FC236}">
                <a16:creationId xmlns:a16="http://schemas.microsoft.com/office/drawing/2014/main" id="{68BAA51D-11FA-2360-B2E6-CCBD1317B3CB}"/>
              </a:ext>
            </a:extLst>
          </p:cNvPr>
          <p:cNvSpPr/>
          <p:nvPr/>
        </p:nvSpPr>
        <p:spPr>
          <a:xfrm>
            <a:off x="1343609" y="2216604"/>
            <a:ext cx="8808098" cy="79310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effectLst/>
                <a:latin typeface="Times New Roman" panose="02020603050405020304" pitchFamily="18" charset="0"/>
                <a:ea typeface="Times New Roman" panose="02020603050405020304" pitchFamily="18" charset="0"/>
              </a:rPr>
              <a:t>Then, the data is </a:t>
            </a:r>
            <a:r>
              <a:rPr lang="en-US" sz="1800" b="1" dirty="0">
                <a:effectLst/>
                <a:latin typeface="Times New Roman" panose="02020603050405020304" pitchFamily="18" charset="0"/>
                <a:ea typeface="Times New Roman" panose="02020603050405020304" pitchFamily="18" charset="0"/>
              </a:rPr>
              <a:t>preprocessed </a:t>
            </a:r>
            <a:r>
              <a:rPr lang="en-US" sz="1800" dirty="0">
                <a:effectLst/>
                <a:latin typeface="Times New Roman" panose="02020603050405020304" pitchFamily="18" charset="0"/>
                <a:ea typeface="Times New Roman" panose="02020603050405020304" pitchFamily="18" charset="0"/>
              </a:rPr>
              <a:t>to remove any noise or irrelevant information. </a:t>
            </a:r>
            <a:endParaRPr lang="en-IN" dirty="0"/>
          </a:p>
        </p:txBody>
      </p:sp>
      <p:sp>
        <p:nvSpPr>
          <p:cNvPr id="6" name="Rectangle: Diagonal Corners Rounded 5">
            <a:extLst>
              <a:ext uri="{FF2B5EF4-FFF2-40B4-BE49-F238E27FC236}">
                <a16:creationId xmlns:a16="http://schemas.microsoft.com/office/drawing/2014/main" id="{9FE7A540-C7B0-7BA4-F24E-5B6B25F44147}"/>
              </a:ext>
            </a:extLst>
          </p:cNvPr>
          <p:cNvSpPr/>
          <p:nvPr/>
        </p:nvSpPr>
        <p:spPr>
          <a:xfrm>
            <a:off x="1691951" y="4236440"/>
            <a:ext cx="8808098" cy="79310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effectLst/>
                <a:latin typeface="Times New Roman" panose="02020603050405020304" pitchFamily="18" charset="0"/>
                <a:ea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rPr>
              <a:t>model is trained</a:t>
            </a:r>
            <a:r>
              <a:rPr lang="en-US" sz="1800" dirty="0">
                <a:effectLst/>
                <a:latin typeface="Times New Roman" panose="02020603050405020304" pitchFamily="18" charset="0"/>
                <a:ea typeface="Times New Roman" panose="02020603050405020304" pitchFamily="18" charset="0"/>
              </a:rPr>
              <a:t> on this feature set using machine learning algorithms, such as collaborative filtering or content-based filtering. </a:t>
            </a:r>
            <a:endParaRPr lang="en-IN" dirty="0"/>
          </a:p>
        </p:txBody>
      </p:sp>
      <p:sp>
        <p:nvSpPr>
          <p:cNvPr id="7" name="Rectangle: Diagonal Corners Rounded 6">
            <a:extLst>
              <a:ext uri="{FF2B5EF4-FFF2-40B4-BE49-F238E27FC236}">
                <a16:creationId xmlns:a16="http://schemas.microsoft.com/office/drawing/2014/main" id="{E79B4945-B118-74D5-09EF-63BFD5DAB68F}"/>
              </a:ext>
            </a:extLst>
          </p:cNvPr>
          <p:cNvSpPr/>
          <p:nvPr/>
        </p:nvSpPr>
        <p:spPr>
          <a:xfrm>
            <a:off x="1878563" y="5240964"/>
            <a:ext cx="8808098" cy="79310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effectLst/>
                <a:latin typeface="Times New Roman" panose="02020603050405020304" pitchFamily="18" charset="0"/>
                <a:ea typeface="Times New Roman" panose="02020603050405020304" pitchFamily="18" charset="0"/>
              </a:rPr>
              <a:t>Finally, the system </a:t>
            </a:r>
            <a:r>
              <a:rPr lang="en-US" sz="1800" b="1" dirty="0">
                <a:effectLst/>
                <a:latin typeface="Times New Roman" panose="02020603050405020304" pitchFamily="18" charset="0"/>
                <a:ea typeface="Times New Roman" panose="02020603050405020304" pitchFamily="18" charset="0"/>
              </a:rPr>
              <a:t>generates</a:t>
            </a:r>
            <a:r>
              <a:rPr lang="en-US" sz="1800" dirty="0">
                <a:effectLst/>
                <a:latin typeface="Times New Roman" panose="02020603050405020304" pitchFamily="18" charset="0"/>
                <a:ea typeface="Times New Roman" panose="02020603050405020304" pitchFamily="18" charset="0"/>
              </a:rPr>
              <a:t> personalized music recommendations based on the user's preferences and listening history.</a:t>
            </a:r>
            <a:endParaRPr lang="en-IN" dirty="0"/>
          </a:p>
        </p:txBody>
      </p:sp>
      <p:sp>
        <p:nvSpPr>
          <p:cNvPr id="8" name="Rectangle: Diagonal Corners Rounded 7">
            <a:extLst>
              <a:ext uri="{FF2B5EF4-FFF2-40B4-BE49-F238E27FC236}">
                <a16:creationId xmlns:a16="http://schemas.microsoft.com/office/drawing/2014/main" id="{FD75847D-342C-C5B1-C55A-9A4B7E12D2D5}"/>
              </a:ext>
            </a:extLst>
          </p:cNvPr>
          <p:cNvSpPr/>
          <p:nvPr/>
        </p:nvSpPr>
        <p:spPr>
          <a:xfrm>
            <a:off x="1138334" y="1223769"/>
            <a:ext cx="8808098" cy="79310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effectLst/>
                <a:latin typeface="Times New Roman" panose="02020603050405020304" pitchFamily="18" charset="0"/>
                <a:ea typeface="Times New Roman" panose="02020603050405020304" pitchFamily="18" charset="0"/>
              </a:rPr>
              <a:t>The system </a:t>
            </a:r>
            <a:r>
              <a:rPr lang="en-US" sz="1800" b="1" dirty="0">
                <a:effectLst/>
                <a:latin typeface="Times New Roman" panose="02020603050405020304" pitchFamily="18" charset="0"/>
                <a:ea typeface="Times New Roman" panose="02020603050405020304" pitchFamily="18" charset="0"/>
              </a:rPr>
              <a:t>collects</a:t>
            </a:r>
            <a:r>
              <a:rPr lang="en-US" sz="1800" dirty="0">
                <a:effectLst/>
                <a:latin typeface="Times New Roman" panose="02020603050405020304" pitchFamily="18" charset="0"/>
                <a:ea typeface="Times New Roman" panose="02020603050405020304" pitchFamily="18" charset="0"/>
              </a:rPr>
              <a:t> data from various sources, such as listening history, user profiles and playlists.</a:t>
            </a:r>
            <a:endParaRPr lang="en-IN" dirty="0"/>
          </a:p>
        </p:txBody>
      </p:sp>
    </p:spTree>
    <p:extLst>
      <p:ext uri="{BB962C8B-B14F-4D97-AF65-F5344CB8AC3E}">
        <p14:creationId xmlns:p14="http://schemas.microsoft.com/office/powerpoint/2010/main" val="382405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F5C5-5D1C-241E-1622-02BD86169216}"/>
              </a:ext>
            </a:extLst>
          </p:cNvPr>
          <p:cNvSpPr>
            <a:spLocks noGrp="1"/>
          </p:cNvSpPr>
          <p:nvPr>
            <p:ph type="title"/>
          </p:nvPr>
        </p:nvSpPr>
        <p:spPr>
          <a:xfrm>
            <a:off x="677334" y="348342"/>
            <a:ext cx="8596668" cy="1320800"/>
          </a:xfrm>
        </p:spPr>
        <p:txBody>
          <a:bodyPr/>
          <a:lstStyle/>
          <a:p>
            <a:r>
              <a:rPr lang="en-IN" dirty="0"/>
              <a:t>Visualisation (To understand data)</a:t>
            </a:r>
          </a:p>
        </p:txBody>
      </p:sp>
      <p:pic>
        <p:nvPicPr>
          <p:cNvPr id="6" name="Picture 5">
            <a:extLst>
              <a:ext uri="{FF2B5EF4-FFF2-40B4-BE49-F238E27FC236}">
                <a16:creationId xmlns:a16="http://schemas.microsoft.com/office/drawing/2014/main" id="{7D0B909B-4919-4CA6-E874-56FD3C581E49}"/>
              </a:ext>
            </a:extLst>
          </p:cNvPr>
          <p:cNvPicPr>
            <a:picLocks noChangeAspect="1"/>
          </p:cNvPicPr>
          <p:nvPr/>
        </p:nvPicPr>
        <p:blipFill>
          <a:blip r:embed="rId2"/>
          <a:stretch>
            <a:fillRect/>
          </a:stretch>
        </p:blipFill>
        <p:spPr>
          <a:xfrm>
            <a:off x="2420281" y="1319988"/>
            <a:ext cx="5410669" cy="5189670"/>
          </a:xfrm>
          <a:prstGeom prst="rect">
            <a:avLst/>
          </a:prstGeom>
        </p:spPr>
      </p:pic>
    </p:spTree>
    <p:extLst>
      <p:ext uri="{BB962C8B-B14F-4D97-AF65-F5344CB8AC3E}">
        <p14:creationId xmlns:p14="http://schemas.microsoft.com/office/powerpoint/2010/main" val="24437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64EE-562A-AF8F-056F-90A8D452D6F3}"/>
              </a:ext>
            </a:extLst>
          </p:cNvPr>
          <p:cNvSpPr>
            <a:spLocks noGrp="1"/>
          </p:cNvSpPr>
          <p:nvPr>
            <p:ph type="title"/>
          </p:nvPr>
        </p:nvSpPr>
        <p:spPr>
          <a:xfrm>
            <a:off x="677334" y="802433"/>
            <a:ext cx="8596668" cy="904032"/>
          </a:xfrm>
        </p:spPr>
        <p:txBody>
          <a:bodyPr/>
          <a:lstStyle/>
          <a:p>
            <a:r>
              <a:rPr lang="en-US" dirty="0"/>
              <a:t>Objective </a:t>
            </a:r>
            <a:endParaRPr lang="en-IN" dirty="0"/>
          </a:p>
        </p:txBody>
      </p:sp>
      <p:pic>
        <p:nvPicPr>
          <p:cNvPr id="8" name="Content Placeholder 3" descr="Bullseye with solid fill">
            <a:extLst>
              <a:ext uri="{FF2B5EF4-FFF2-40B4-BE49-F238E27FC236}">
                <a16:creationId xmlns:a16="http://schemas.microsoft.com/office/drawing/2014/main" id="{F6F97E69-BFEC-9FD1-E3BA-3C029D3D158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518819" y="3644106"/>
            <a:ext cx="914400" cy="914400"/>
          </a:xfrm>
          <a:prstGeom prst="rect">
            <a:avLst/>
          </a:prstGeom>
        </p:spPr>
      </p:pic>
      <p:sp>
        <p:nvSpPr>
          <p:cNvPr id="5" name="Rectangle: Rounded Corners 4">
            <a:extLst>
              <a:ext uri="{FF2B5EF4-FFF2-40B4-BE49-F238E27FC236}">
                <a16:creationId xmlns:a16="http://schemas.microsoft.com/office/drawing/2014/main" id="{E058B0E2-BE63-F252-FBE5-2538B86E4590}"/>
              </a:ext>
            </a:extLst>
          </p:cNvPr>
          <p:cNvSpPr/>
          <p:nvPr/>
        </p:nvSpPr>
        <p:spPr>
          <a:xfrm>
            <a:off x="566954" y="1548882"/>
            <a:ext cx="11105642" cy="5038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72440" indent="-376555">
              <a:lnSpc>
                <a:spcPct val="150000"/>
              </a:lnSpc>
              <a:spcBef>
                <a:spcPts val="460"/>
              </a:spcBef>
              <a:buFont typeface="+mj-lt"/>
              <a:buAutoNum type="arabicPeriod"/>
              <a:tabLst>
                <a:tab pos="1947545" algn="l"/>
                <a:tab pos="1948180" algn="l"/>
              </a:tabLst>
            </a:pPr>
            <a:r>
              <a:rPr lang="en-US"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eep dive into the usage of Spark, Power BI, Python and Machine learning.</a:t>
            </a:r>
          </a:p>
          <a:p>
            <a:pPr marL="472440" indent="-376555">
              <a:lnSpc>
                <a:spcPct val="150000"/>
              </a:lnSpc>
              <a:spcBef>
                <a:spcPts val="460"/>
              </a:spcBef>
              <a:buFont typeface="+mj-lt"/>
              <a:buAutoNum type="arabicPeriod"/>
              <a:tabLst>
                <a:tab pos="1947545" algn="l"/>
                <a:tab pos="1948180" algn="l"/>
              </a:tabLst>
            </a:pPr>
            <a:r>
              <a:rPr lang="en-US" kern="0" dirty="0">
                <a:latin typeface="Times New Roman" panose="02020603050405020304" pitchFamily="18" charset="0"/>
                <a:ea typeface="Times New Roman" panose="02020603050405020304" pitchFamily="18" charset="0"/>
              </a:rPr>
              <a:t>By</a:t>
            </a:r>
            <a:r>
              <a:rPr lang="en-US" sz="1800" b="0" kern="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 technologies such as Spark, Power BI, Python and Machine learning, to develop a highly effective music recommendation system.</a:t>
            </a:r>
          </a:p>
          <a:p>
            <a:pPr marL="472440" indent="-376555">
              <a:lnSpc>
                <a:spcPct val="150000"/>
              </a:lnSpc>
              <a:spcBef>
                <a:spcPts val="460"/>
              </a:spcBef>
              <a:buFont typeface="+mj-lt"/>
              <a:buAutoNum type="arabicPeriod"/>
              <a:tabLst>
                <a:tab pos="1947545" algn="l"/>
                <a:tab pos="1948180" algn="l"/>
              </a:tabLst>
            </a:pPr>
            <a:r>
              <a:rPr lang="en-US" sz="1800" dirty="0">
                <a:effectLst/>
                <a:latin typeface="Times New Roman" panose="02020603050405020304" pitchFamily="18" charset="0"/>
                <a:ea typeface="Times New Roman" panose="02020603050405020304" pitchFamily="18" charset="0"/>
              </a:rPr>
              <a:t>Power BI : using Power BI to provide insightful and intuitive visualizations of the data and recommendations generated by the system.</a:t>
            </a:r>
          </a:p>
          <a:p>
            <a:pPr marL="472440" indent="-376555">
              <a:lnSpc>
                <a:spcPct val="150000"/>
              </a:lnSpc>
              <a:spcBef>
                <a:spcPts val="460"/>
              </a:spcBef>
              <a:buFont typeface="+mj-lt"/>
              <a:buAutoNum type="arabicPeriod"/>
              <a:tabLst>
                <a:tab pos="1947545" algn="l"/>
                <a:tab pos="1948180" algn="l"/>
              </a:tabLst>
            </a:pPr>
            <a:r>
              <a:rPr lang="en-US" kern="0" dirty="0">
                <a:latin typeface="Times New Roman" panose="02020603050405020304" pitchFamily="18" charset="0"/>
                <a:ea typeface="Times New Roman" panose="02020603050405020304" pitchFamily="18" charset="0"/>
              </a:rPr>
              <a:t>Spark : u</a:t>
            </a:r>
            <a:r>
              <a:rPr lang="en-US" sz="1800" b="0" kern="0" dirty="0">
                <a:effectLst/>
                <a:latin typeface="Times New Roman" panose="02020603050405020304" pitchFamily="18" charset="0"/>
                <a:ea typeface="Times New Roman" panose="02020603050405020304" pitchFamily="18" charset="0"/>
              </a:rPr>
              <a:t>tilizes the distributed computing framework of Spark to develop a highly scalable recommendation system that can handle large datasets and provide fast, accurate recommendations to users.</a:t>
            </a:r>
          </a:p>
          <a:p>
            <a:pPr marL="472440" indent="-376555">
              <a:lnSpc>
                <a:spcPct val="150000"/>
              </a:lnSpc>
              <a:spcBef>
                <a:spcPts val="460"/>
              </a:spcBef>
              <a:buFont typeface="+mj-lt"/>
              <a:buAutoNum type="arabicPeriod"/>
              <a:tabLst>
                <a:tab pos="1947545" algn="l"/>
                <a:tab pos="1948180" algn="l"/>
              </a:tabLst>
            </a:pPr>
            <a:r>
              <a:rPr lang="en-US" sz="1800" dirty="0">
                <a:effectLst/>
                <a:latin typeface="Times New Roman" panose="02020603050405020304" pitchFamily="18" charset="0"/>
                <a:ea typeface="Times New Roman" panose="02020603050405020304" pitchFamily="18" charset="0"/>
              </a:rPr>
              <a:t>Machine Learning : using advanced machine learning techniques in Python to improve the accuracy and personalization of the recommendations provided to users</a:t>
            </a:r>
            <a:endParaRPr lang="en-IN" sz="1800" b="1" kern="0" dirty="0">
              <a:effectLst/>
              <a:latin typeface="Times New Roman" panose="02020603050405020304" pitchFamily="18" charset="0"/>
              <a:ea typeface="Times New Roman" panose="02020603050405020304" pitchFamily="18" charset="0"/>
            </a:endParaRPr>
          </a:p>
          <a:p>
            <a:pPr marL="472440" indent="-376555">
              <a:lnSpc>
                <a:spcPct val="150000"/>
              </a:lnSpc>
              <a:spcBef>
                <a:spcPts val="460"/>
              </a:spcBef>
              <a:buFont typeface="+mj-lt"/>
              <a:buAutoNum type="arabicPeriod"/>
              <a:tabLst>
                <a:tab pos="1947545" algn="l"/>
                <a:tab pos="1948180" algn="l"/>
              </a:tabLst>
            </a:pPr>
            <a:endParaRPr lang="en-IN" sz="18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764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88DA-11F1-535C-819D-E85F998CF94C}"/>
              </a:ext>
            </a:extLst>
          </p:cNvPr>
          <p:cNvSpPr>
            <a:spLocks noGrp="1"/>
          </p:cNvSpPr>
          <p:nvPr>
            <p:ph type="title"/>
          </p:nvPr>
        </p:nvSpPr>
        <p:spPr>
          <a:xfrm>
            <a:off x="677334" y="404327"/>
            <a:ext cx="8596668" cy="1320800"/>
          </a:xfrm>
        </p:spPr>
        <p:txBody>
          <a:bodyPr/>
          <a:lstStyle/>
          <a:p>
            <a:r>
              <a:rPr lang="en-US" dirty="0"/>
              <a:t>Tools and Technologies</a:t>
            </a:r>
            <a:endParaRPr lang="en-IN" dirty="0"/>
          </a:p>
        </p:txBody>
      </p:sp>
      <p:sp>
        <p:nvSpPr>
          <p:cNvPr id="3" name="Content Placeholder 2">
            <a:extLst>
              <a:ext uri="{FF2B5EF4-FFF2-40B4-BE49-F238E27FC236}">
                <a16:creationId xmlns:a16="http://schemas.microsoft.com/office/drawing/2014/main" id="{B18D48CF-F33E-6CE3-E705-71A221D56467}"/>
              </a:ext>
            </a:extLst>
          </p:cNvPr>
          <p:cNvSpPr>
            <a:spLocks noGrp="1"/>
          </p:cNvSpPr>
          <p:nvPr>
            <p:ph idx="1"/>
          </p:nvPr>
        </p:nvSpPr>
        <p:spPr>
          <a:xfrm>
            <a:off x="0" y="1175658"/>
            <a:ext cx="12192000" cy="5710334"/>
          </a:xfrm>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8425744E-BFF0-C4D3-41E5-68E6B4C9BFD1}"/>
              </a:ext>
            </a:extLst>
          </p:cNvPr>
          <p:cNvSpPr/>
          <p:nvPr/>
        </p:nvSpPr>
        <p:spPr>
          <a:xfrm>
            <a:off x="1520889" y="1901372"/>
            <a:ext cx="8596668" cy="4003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50000"/>
              </a:lnSpc>
              <a:spcBef>
                <a:spcPts val="460"/>
              </a:spcBef>
              <a:buFont typeface="+mj-lt"/>
              <a:buAutoNum type="arabicPeriod"/>
              <a:tabLst>
                <a:tab pos="1150620" algn="l"/>
                <a:tab pos="1151255" algn="l"/>
              </a:tabLst>
            </a:pPr>
            <a:r>
              <a:rPr lang="en-US" sz="3600" b="0" kern="0" dirty="0">
                <a:effectLst/>
                <a:latin typeface="Times New Roman" panose="02020603050405020304" pitchFamily="18" charset="0"/>
                <a:ea typeface="Times New Roman" panose="02020603050405020304" pitchFamily="18" charset="0"/>
              </a:rPr>
              <a:t>Spark</a:t>
            </a:r>
            <a:endParaRPr lang="en-IN" sz="3600" b="1" kern="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60"/>
              </a:spcBef>
              <a:buFont typeface="+mj-lt"/>
              <a:buAutoNum type="arabicPeriod"/>
              <a:tabLst>
                <a:tab pos="1150620" algn="l"/>
                <a:tab pos="1151255" algn="l"/>
              </a:tabLst>
            </a:pPr>
            <a:r>
              <a:rPr lang="en-US" sz="3600" b="0" kern="0" dirty="0">
                <a:effectLst/>
                <a:latin typeface="Times New Roman" panose="02020603050405020304" pitchFamily="18" charset="0"/>
                <a:ea typeface="Times New Roman" panose="02020603050405020304" pitchFamily="18" charset="0"/>
              </a:rPr>
              <a:t>Python</a:t>
            </a:r>
            <a:endParaRPr lang="en-IN" sz="3600" b="1" kern="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60"/>
              </a:spcBef>
              <a:buFont typeface="+mj-lt"/>
              <a:buAutoNum type="arabicPeriod"/>
              <a:tabLst>
                <a:tab pos="1150620" algn="l"/>
                <a:tab pos="1151255" algn="l"/>
              </a:tabLst>
            </a:pPr>
            <a:r>
              <a:rPr lang="en-US" sz="3600" b="0" kern="0" dirty="0">
                <a:effectLst/>
                <a:latin typeface="Times New Roman" panose="02020603050405020304" pitchFamily="18" charset="0"/>
                <a:ea typeface="Times New Roman" panose="02020603050405020304" pitchFamily="18" charset="0"/>
              </a:rPr>
              <a:t>Power BI</a:t>
            </a:r>
          </a:p>
          <a:p>
            <a:pPr marL="342900" lvl="0" indent="-342900">
              <a:lnSpc>
                <a:spcPct val="150000"/>
              </a:lnSpc>
              <a:spcBef>
                <a:spcPts val="460"/>
              </a:spcBef>
              <a:buFont typeface="+mj-lt"/>
              <a:buAutoNum type="arabicPeriod"/>
              <a:tabLst>
                <a:tab pos="1150620" algn="l"/>
                <a:tab pos="1151255" algn="l"/>
              </a:tabLst>
            </a:pPr>
            <a:r>
              <a:rPr lang="en-US" sz="3600" kern="0" dirty="0">
                <a:latin typeface="Times New Roman" panose="02020603050405020304" pitchFamily="18" charset="0"/>
                <a:ea typeface="Times New Roman" panose="02020603050405020304" pitchFamily="18" charset="0"/>
              </a:rPr>
              <a:t>Machine Learning</a:t>
            </a:r>
            <a:endParaRPr lang="en-IN" sz="18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1785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B7A-AFB2-AC3F-C6D8-A11F8B93F08C}"/>
              </a:ext>
            </a:extLst>
          </p:cNvPr>
          <p:cNvSpPr>
            <a:spLocks noGrp="1"/>
          </p:cNvSpPr>
          <p:nvPr>
            <p:ph type="title"/>
          </p:nvPr>
        </p:nvSpPr>
        <p:spPr>
          <a:xfrm>
            <a:off x="677334" y="339012"/>
            <a:ext cx="8596668" cy="1320800"/>
          </a:xfrm>
        </p:spPr>
        <p:txBody>
          <a:bodyPr/>
          <a:lstStyle/>
          <a:p>
            <a:r>
              <a:rPr lang="en-IN" dirty="0"/>
              <a:t>Architecture </a:t>
            </a:r>
          </a:p>
        </p:txBody>
      </p:sp>
      <p:sp>
        <p:nvSpPr>
          <p:cNvPr id="4" name="Content Placeholder 3">
            <a:extLst>
              <a:ext uri="{FF2B5EF4-FFF2-40B4-BE49-F238E27FC236}">
                <a16:creationId xmlns:a16="http://schemas.microsoft.com/office/drawing/2014/main" id="{A521E04F-0819-73CA-F240-A682F0D4F015}"/>
              </a:ext>
            </a:extLst>
          </p:cNvPr>
          <p:cNvSpPr>
            <a:spLocks noGrp="1"/>
          </p:cNvSpPr>
          <p:nvPr>
            <p:ph idx="1"/>
          </p:nvPr>
        </p:nvSpPr>
        <p:spPr>
          <a:xfrm>
            <a:off x="391886" y="1101012"/>
            <a:ext cx="11800114" cy="5756987"/>
          </a:xfrm>
        </p:spPr>
        <p:txBody>
          <a:bodyPr/>
          <a:lstStyle/>
          <a:p>
            <a:pPr marL="0" indent="0">
              <a:buNone/>
            </a:pPr>
            <a:endParaRPr lang="en-IN" dirty="0"/>
          </a:p>
        </p:txBody>
      </p:sp>
      <p:pic>
        <p:nvPicPr>
          <p:cNvPr id="6" name="Picture 5">
            <a:extLst>
              <a:ext uri="{FF2B5EF4-FFF2-40B4-BE49-F238E27FC236}">
                <a16:creationId xmlns:a16="http://schemas.microsoft.com/office/drawing/2014/main" id="{8A84172F-7DD8-6A49-C48C-851E9EB77C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4947" y="1502313"/>
            <a:ext cx="8112110" cy="3834797"/>
          </a:xfrm>
          <a:prstGeom prst="rect">
            <a:avLst/>
          </a:prstGeom>
          <a:noFill/>
          <a:ln>
            <a:noFill/>
          </a:ln>
        </p:spPr>
      </p:pic>
    </p:spTree>
    <p:extLst>
      <p:ext uri="{BB962C8B-B14F-4D97-AF65-F5344CB8AC3E}">
        <p14:creationId xmlns:p14="http://schemas.microsoft.com/office/powerpoint/2010/main" val="2748805911"/>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450</TotalTime>
  <Words>360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Music Recommendation                System</vt:lpstr>
      <vt:lpstr>PowerPoint Presentation</vt:lpstr>
      <vt:lpstr>Task </vt:lpstr>
      <vt:lpstr>Introduction </vt:lpstr>
      <vt:lpstr>Steps</vt:lpstr>
      <vt:lpstr>Visualisation (To understand data)</vt:lpstr>
      <vt:lpstr>Objective </vt:lpstr>
      <vt:lpstr>Tools and Technologies</vt:lpstr>
      <vt:lpstr>Architecture </vt:lpstr>
      <vt:lpstr>Work Flow</vt:lpstr>
      <vt:lpstr>Output Visualisation (GUI):</vt:lpstr>
      <vt:lpstr>Output Visualisation (GUI):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Sadiya</dc:creator>
  <cp:lastModifiedBy>Sadiya</cp:lastModifiedBy>
  <cp:revision>18</cp:revision>
  <dcterms:created xsi:type="dcterms:W3CDTF">2023-03-12T15:12:15Z</dcterms:created>
  <dcterms:modified xsi:type="dcterms:W3CDTF">2023-03-16T05:50:29Z</dcterms:modified>
</cp:coreProperties>
</file>