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11/8/2019</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11/8/2019</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3124199"/>
          </a:xfrm>
        </p:spPr>
        <p:txBody>
          <a:bodyPr/>
          <a:lstStyle/>
          <a:p>
            <a:r>
              <a:rPr lang="en-IN" dirty="0" smtClean="0"/>
              <a:t>Image Captioning</a:t>
            </a:r>
            <a:endParaRPr lang="en-IN" dirty="0"/>
          </a:p>
        </p:txBody>
      </p:sp>
      <p:sp>
        <p:nvSpPr>
          <p:cNvPr id="3" name="Subtitle 2"/>
          <p:cNvSpPr>
            <a:spLocks noGrp="1"/>
          </p:cNvSpPr>
          <p:nvPr>
            <p:ph type="subTitle" idx="1"/>
          </p:nvPr>
        </p:nvSpPr>
        <p:spPr/>
        <p:txBody>
          <a:bodyPr>
            <a:normAutofit fontScale="92500" lnSpcReduction="10000"/>
          </a:bodyPr>
          <a:lstStyle/>
          <a:p>
            <a:r>
              <a:rPr lang="en-IN" dirty="0" err="1" smtClean="0">
                <a:solidFill>
                  <a:schemeClr val="tx1"/>
                </a:solidFill>
              </a:rPr>
              <a:t>Ansh</a:t>
            </a:r>
            <a:r>
              <a:rPr lang="en-IN" dirty="0" smtClean="0">
                <a:solidFill>
                  <a:schemeClr val="tx1"/>
                </a:solidFill>
              </a:rPr>
              <a:t> Goyal17BCE1278</a:t>
            </a:r>
          </a:p>
          <a:p>
            <a:r>
              <a:rPr lang="en-IN" dirty="0" err="1" smtClean="0">
                <a:solidFill>
                  <a:schemeClr val="tx1"/>
                </a:solidFill>
              </a:rPr>
              <a:t>Harshil</a:t>
            </a:r>
            <a:r>
              <a:rPr lang="en-IN" dirty="0" smtClean="0">
                <a:solidFill>
                  <a:schemeClr val="tx1"/>
                </a:solidFill>
              </a:rPr>
              <a:t> Gupta 17BCE1112</a:t>
            </a:r>
          </a:p>
          <a:p>
            <a:r>
              <a:rPr lang="en-IN" dirty="0" err="1" smtClean="0">
                <a:solidFill>
                  <a:schemeClr val="tx1"/>
                </a:solidFill>
              </a:rPr>
              <a:t>Shekhar</a:t>
            </a:r>
            <a:r>
              <a:rPr lang="en-IN" dirty="0" smtClean="0">
                <a:solidFill>
                  <a:schemeClr val="tx1"/>
                </a:solidFill>
              </a:rPr>
              <a:t> Gaur 17BCE1183</a:t>
            </a:r>
            <a:endParaRPr lang="en-IN" dirty="0">
              <a:solidFill>
                <a:schemeClr val="tx1"/>
              </a:solidFill>
            </a:endParaRPr>
          </a:p>
        </p:txBody>
      </p:sp>
    </p:spTree>
    <p:extLst>
      <p:ext uri="{BB962C8B-B14F-4D97-AF65-F5344CB8AC3E}">
        <p14:creationId xmlns:p14="http://schemas.microsoft.com/office/powerpoint/2010/main" val="1764480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Autofit/>
          </a:bodyPr>
          <a:lstStyle/>
          <a:p>
            <a:pPr marL="0" indent="0">
              <a:buNone/>
            </a:pPr>
            <a:endParaRPr lang="en-IN" sz="2000" dirty="0" smtClean="0">
              <a:solidFill>
                <a:schemeClr val="tx1"/>
              </a:solidFill>
            </a:endParaRPr>
          </a:p>
          <a:p>
            <a:pPr marL="0" indent="0">
              <a:buNone/>
            </a:pPr>
            <a:r>
              <a:rPr lang="en-IN" sz="2000" dirty="0" smtClean="0">
                <a:solidFill>
                  <a:schemeClr val="tx1"/>
                </a:solidFill>
              </a:rPr>
              <a:t>Image </a:t>
            </a:r>
            <a:r>
              <a:rPr lang="en-IN" sz="2000" dirty="0">
                <a:solidFill>
                  <a:schemeClr val="tx1"/>
                </a:solidFill>
              </a:rPr>
              <a:t>Captioning is the process of generating textual description of an image. It uses both Natural Language Processing and Computer Vision to generate the captions</a:t>
            </a:r>
            <a:r>
              <a:rPr lang="en-IN" sz="2000" dirty="0" smtClean="0">
                <a:solidFill>
                  <a:schemeClr val="tx1"/>
                </a:solidFill>
              </a:rPr>
              <a:t>. </a:t>
            </a:r>
            <a:r>
              <a:rPr lang="en-IN" sz="2000" dirty="0">
                <a:solidFill>
                  <a:schemeClr val="tx1"/>
                </a:solidFill>
              </a:rPr>
              <a:t>Deep Learning is a very rampant field right now – with so many applications coming out day by day. And the best way to get deeper into Deep Learning is to get hands-on with it</a:t>
            </a:r>
            <a:r>
              <a:rPr lang="en-IN" sz="2000" dirty="0" smtClean="0">
                <a:solidFill>
                  <a:schemeClr val="tx1"/>
                </a:solidFill>
              </a:rPr>
              <a:t>.. We </a:t>
            </a:r>
            <a:r>
              <a:rPr lang="en-IN" sz="2000" dirty="0">
                <a:solidFill>
                  <a:schemeClr val="tx1"/>
                </a:solidFill>
              </a:rPr>
              <a:t>will take a look at an interesting multi modal topic where we will combine both image and text processing to build a useful Deep Learning application, aka Image Captioning. Image Captioning refers to the process of generating textual description from an image – based on the objects and actions in the image. </a:t>
            </a:r>
          </a:p>
          <a:p>
            <a:endParaRPr lang="en-IN" sz="2000" dirty="0">
              <a:solidFill>
                <a:schemeClr val="tx1"/>
              </a:solidFill>
            </a:endParaRPr>
          </a:p>
        </p:txBody>
      </p:sp>
    </p:spTree>
    <p:extLst>
      <p:ext uri="{BB962C8B-B14F-4D97-AF65-F5344CB8AC3E}">
        <p14:creationId xmlns:p14="http://schemas.microsoft.com/office/powerpoint/2010/main" val="419093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What does an Image Captioning Problem entail?</a:t>
            </a:r>
            <a:endParaRPr lang="en-IN" sz="3600" dirty="0"/>
          </a:p>
        </p:txBody>
      </p:sp>
      <p:sp>
        <p:nvSpPr>
          <p:cNvPr id="3" name="Content Placeholder 2"/>
          <p:cNvSpPr>
            <a:spLocks noGrp="1"/>
          </p:cNvSpPr>
          <p:nvPr>
            <p:ph idx="1"/>
          </p:nvPr>
        </p:nvSpPr>
        <p:spPr>
          <a:xfrm>
            <a:off x="457200" y="1600200"/>
            <a:ext cx="8229600" cy="4800600"/>
          </a:xfrm>
        </p:spPr>
        <p:txBody>
          <a:bodyPr>
            <a:normAutofit fontScale="47500" lnSpcReduction="20000"/>
          </a:bodyPr>
          <a:lstStyle/>
          <a:p>
            <a:pPr marL="0" indent="0">
              <a:buNone/>
            </a:pPr>
            <a:r>
              <a:rPr lang="en-IN" b="1" dirty="0"/>
              <a:t/>
            </a:r>
            <a:br>
              <a:rPr lang="en-IN" b="1" dirty="0"/>
            </a:br>
            <a:r>
              <a:rPr lang="en-IN" sz="2500" dirty="0">
                <a:solidFill>
                  <a:schemeClr val="tx1"/>
                </a:solidFill>
              </a:rPr>
              <a:t>Suppose you see this picture </a:t>
            </a:r>
            <a:r>
              <a:rPr lang="en-IN" sz="2500" dirty="0" smtClean="0">
                <a:solidFill>
                  <a:schemeClr val="tx1"/>
                </a:solidFill>
              </a:rPr>
              <a:t>–</a:t>
            </a:r>
          </a:p>
          <a:p>
            <a:pPr marL="0" indent="0">
              <a:buNone/>
            </a:pPr>
            <a:r>
              <a:rPr lang="en-IN" dirty="0">
                <a:solidFill>
                  <a:schemeClr val="tx1"/>
                </a:solidFill>
              </a:rPr>
              <a:t/>
            </a:r>
            <a:br>
              <a:rPr lang="en-IN" dirty="0">
                <a:solidFill>
                  <a:schemeClr val="tx1"/>
                </a:solidFill>
              </a:rPr>
            </a:br>
            <a:endParaRPr lang="en-IN" dirty="0" smtClean="0">
              <a:solidFill>
                <a:schemeClr val="tx1"/>
              </a:solidFill>
            </a:endParaRPr>
          </a:p>
          <a:p>
            <a:pPr marL="0" indent="0">
              <a:buNone/>
            </a:pPr>
            <a:endParaRPr lang="en-IN" dirty="0">
              <a:solidFill>
                <a:schemeClr val="tx1"/>
              </a:solidFill>
            </a:endParaRPr>
          </a:p>
          <a:p>
            <a:pPr marL="0" indent="0">
              <a:buNone/>
            </a:pPr>
            <a:endParaRPr lang="en-IN" dirty="0" smtClean="0">
              <a:solidFill>
                <a:schemeClr val="tx1"/>
              </a:solidFill>
            </a:endParaRPr>
          </a:p>
          <a:p>
            <a:pPr marL="0" indent="0">
              <a:buNone/>
            </a:pPr>
            <a:endParaRPr lang="en-IN" dirty="0">
              <a:solidFill>
                <a:schemeClr val="tx1"/>
              </a:solidFill>
            </a:endParaRPr>
          </a:p>
          <a:p>
            <a:pPr marL="0" indent="0">
              <a:buNone/>
            </a:pPr>
            <a:endParaRPr lang="en-IN" dirty="0" smtClean="0">
              <a:solidFill>
                <a:schemeClr val="tx1"/>
              </a:solidFill>
            </a:endParaRPr>
          </a:p>
          <a:p>
            <a:pPr marL="0" indent="0">
              <a:buNone/>
            </a:pPr>
            <a:endParaRPr lang="en-IN" dirty="0">
              <a:solidFill>
                <a:schemeClr val="tx1"/>
              </a:solidFill>
            </a:endParaRPr>
          </a:p>
          <a:p>
            <a:pPr marL="0" indent="0">
              <a:buNone/>
            </a:pPr>
            <a:endParaRPr lang="en-IN" dirty="0" smtClean="0">
              <a:solidFill>
                <a:schemeClr val="tx1"/>
              </a:solidFill>
            </a:endParaRPr>
          </a:p>
          <a:p>
            <a:pPr marL="0" indent="0">
              <a:buNone/>
            </a:pPr>
            <a:endParaRPr lang="en-IN" dirty="0">
              <a:solidFill>
                <a:schemeClr val="tx1"/>
              </a:solidFill>
            </a:endParaRPr>
          </a:p>
          <a:p>
            <a:pPr marL="0" indent="0">
              <a:buNone/>
            </a:pPr>
            <a:endParaRPr lang="en-IN" dirty="0" smtClean="0">
              <a:solidFill>
                <a:schemeClr val="tx1"/>
              </a:solidFill>
            </a:endParaRPr>
          </a:p>
          <a:p>
            <a:pPr marL="0" indent="0">
              <a:buNone/>
            </a:pPr>
            <a:endParaRPr lang="en-IN" dirty="0">
              <a:solidFill>
                <a:schemeClr val="tx1"/>
              </a:solidFill>
            </a:endParaRPr>
          </a:p>
          <a:p>
            <a:pPr marL="0" indent="0">
              <a:buNone/>
            </a:pPr>
            <a:endParaRPr lang="en-IN" dirty="0" smtClean="0">
              <a:solidFill>
                <a:schemeClr val="tx1"/>
              </a:solidFill>
            </a:endParaRPr>
          </a:p>
          <a:p>
            <a:pPr marL="0" indent="0">
              <a:buNone/>
            </a:pPr>
            <a:endParaRPr lang="en-IN" dirty="0">
              <a:solidFill>
                <a:schemeClr val="tx1"/>
              </a:solidFill>
            </a:endParaRPr>
          </a:p>
          <a:p>
            <a:pPr marL="0" indent="0">
              <a:buNone/>
            </a:pPr>
            <a:endParaRPr lang="en-IN" dirty="0" smtClean="0">
              <a:solidFill>
                <a:schemeClr val="tx1"/>
              </a:solidFill>
            </a:endParaRPr>
          </a:p>
          <a:p>
            <a:pPr marL="0" indent="0">
              <a:buNone/>
            </a:pPr>
            <a:r>
              <a:rPr lang="en-IN" sz="2500" dirty="0" smtClean="0">
                <a:solidFill>
                  <a:schemeClr val="tx1"/>
                </a:solidFill>
              </a:rPr>
              <a:t>What </a:t>
            </a:r>
            <a:r>
              <a:rPr lang="en-IN" sz="2500" dirty="0">
                <a:solidFill>
                  <a:schemeClr val="tx1"/>
                </a:solidFill>
              </a:rPr>
              <a:t>is the first thing that comes to you mind? </a:t>
            </a:r>
            <a:br>
              <a:rPr lang="en-IN" sz="2500" dirty="0">
                <a:solidFill>
                  <a:schemeClr val="tx1"/>
                </a:solidFill>
              </a:rPr>
            </a:br>
            <a:r>
              <a:rPr lang="en-IN" sz="2500" dirty="0">
                <a:solidFill>
                  <a:schemeClr val="tx1"/>
                </a:solidFill>
              </a:rPr>
              <a:t>Here are a few sentences that people could come up with :</a:t>
            </a:r>
            <a:br>
              <a:rPr lang="en-IN" sz="2500" dirty="0">
                <a:solidFill>
                  <a:schemeClr val="tx1"/>
                </a:solidFill>
              </a:rPr>
            </a:br>
            <a:r>
              <a:rPr lang="en-IN" sz="2500" dirty="0">
                <a:solidFill>
                  <a:schemeClr val="tx1"/>
                </a:solidFill>
              </a:rPr>
              <a:t>A man and a girl sit on the ground and eat .</a:t>
            </a:r>
            <a:br>
              <a:rPr lang="en-IN" sz="2500" dirty="0">
                <a:solidFill>
                  <a:schemeClr val="tx1"/>
                </a:solidFill>
              </a:rPr>
            </a:br>
            <a:r>
              <a:rPr lang="en-IN" sz="2500" dirty="0">
                <a:solidFill>
                  <a:schemeClr val="tx1"/>
                </a:solidFill>
              </a:rPr>
              <a:t>A man and a little girl are sitting on a sidewalk near a blue bag eating .</a:t>
            </a:r>
            <a:br>
              <a:rPr lang="en-IN" sz="2500" dirty="0">
                <a:solidFill>
                  <a:schemeClr val="tx1"/>
                </a:solidFill>
              </a:rPr>
            </a:br>
            <a:r>
              <a:rPr lang="en-IN" sz="2500" dirty="0">
                <a:solidFill>
                  <a:schemeClr val="tx1"/>
                </a:solidFill>
              </a:rPr>
              <a:t>A man wearing a black shirt and a little girl wearing an orange dress share a treat .</a:t>
            </a:r>
            <a:br>
              <a:rPr lang="en-IN" sz="2500" dirty="0">
                <a:solidFill>
                  <a:schemeClr val="tx1"/>
                </a:solidFill>
              </a:rPr>
            </a:br>
            <a:r>
              <a:rPr lang="en-IN" sz="2500" dirty="0">
                <a:solidFill>
                  <a:schemeClr val="tx1"/>
                </a:solidFill>
              </a:rPr>
              <a:t>A quick glance is sufficient for you to understand and describe what is happening in the picture. Automatically generating this textual description from an artificial system is the task of image captioning.</a:t>
            </a:r>
            <a:br>
              <a:rPr lang="en-IN" sz="2500" dirty="0">
                <a:solidFill>
                  <a:schemeClr val="tx1"/>
                </a:solidFill>
              </a:rPr>
            </a:br>
            <a:r>
              <a:rPr lang="en-IN" sz="2500" dirty="0">
                <a:solidFill>
                  <a:schemeClr val="tx1"/>
                </a:solidFill>
              </a:rPr>
              <a:t>The task is straightforward – the generated output is expected to describe in a single sentence what is shown in the image – the objects present, their properties, the actions being performed and the interaction between the objects, etc. But to replicate this behaviour in an artificial system is a huge task, as with any other image processing problem and hence the use of complex and advanced techniques such as Deep Learning to solve the task.</a:t>
            </a:r>
            <a:r>
              <a:rPr lang="en-IN" sz="2500" dirty="0"/>
              <a:t/>
            </a:r>
            <a:br>
              <a:rPr lang="en-IN" sz="2500" dirty="0"/>
            </a:br>
            <a:endParaRPr lang="en-IN"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057401"/>
            <a:ext cx="2667000" cy="2000250"/>
          </a:xfrm>
          <a:prstGeom prst="rect">
            <a:avLst/>
          </a:prstGeom>
        </p:spPr>
      </p:pic>
    </p:spTree>
    <p:extLst>
      <p:ext uri="{BB962C8B-B14F-4D97-AF65-F5344CB8AC3E}">
        <p14:creationId xmlns:p14="http://schemas.microsoft.com/office/powerpoint/2010/main" val="560222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IN" sz="4400" b="1" dirty="0" smtClean="0"/>
              <a:t/>
            </a:r>
            <a:br>
              <a:rPr lang="en-IN" sz="4400" b="1" dirty="0" smtClean="0"/>
            </a:br>
            <a:r>
              <a:rPr lang="en-IN" sz="4400" b="1" dirty="0"/>
              <a:t/>
            </a:r>
            <a:br>
              <a:rPr lang="en-IN" sz="4400" b="1" dirty="0"/>
            </a:br>
            <a:r>
              <a:rPr lang="en-IN" sz="4400" b="1" dirty="0" smtClean="0"/>
              <a:t/>
            </a:r>
            <a:br>
              <a:rPr lang="en-IN" sz="4400" b="1" dirty="0" smtClean="0"/>
            </a:br>
            <a:r>
              <a:rPr lang="en-IN" sz="4400" b="1" dirty="0" smtClean="0"/>
              <a:t>Methodology </a:t>
            </a:r>
            <a:r>
              <a:rPr lang="en-IN" sz="4400" b="1" dirty="0"/>
              <a:t>to Solve the Task</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IN" sz="1800" dirty="0" smtClean="0">
                <a:solidFill>
                  <a:schemeClr val="tx1"/>
                </a:solidFill>
              </a:rPr>
              <a:t>The </a:t>
            </a:r>
            <a:r>
              <a:rPr lang="en-IN" sz="1800" dirty="0">
                <a:solidFill>
                  <a:schemeClr val="tx1"/>
                </a:solidFill>
              </a:rPr>
              <a:t>task of image captioning can be divided into two modules logically – one is an image based model – which extracts the features and nuances out of our image, and the other is a language based model – which translates the features and objects given by our image based model to a natural sentence.</a:t>
            </a:r>
          </a:p>
          <a:p>
            <a:r>
              <a:rPr lang="en-IN" sz="1800" dirty="0">
                <a:solidFill>
                  <a:schemeClr val="tx1"/>
                </a:solidFill>
              </a:rPr>
              <a:t>For our image based model (</a:t>
            </a:r>
            <a:r>
              <a:rPr lang="en-IN" sz="1800" dirty="0" err="1">
                <a:solidFill>
                  <a:schemeClr val="tx1"/>
                </a:solidFill>
              </a:rPr>
              <a:t>viz</a:t>
            </a:r>
            <a:r>
              <a:rPr lang="en-IN" sz="1800" dirty="0">
                <a:solidFill>
                  <a:schemeClr val="tx1"/>
                </a:solidFill>
              </a:rPr>
              <a:t> encoder) – we usually rely on a Convolutional Neural Network model. And for our language based model (</a:t>
            </a:r>
            <a:r>
              <a:rPr lang="en-IN" sz="1800" dirty="0" err="1">
                <a:solidFill>
                  <a:schemeClr val="tx1"/>
                </a:solidFill>
              </a:rPr>
              <a:t>viz</a:t>
            </a:r>
            <a:r>
              <a:rPr lang="en-IN" sz="1800" dirty="0">
                <a:solidFill>
                  <a:schemeClr val="tx1"/>
                </a:solidFill>
              </a:rPr>
              <a:t> decoder) – we rely on a Recurrent Neural Network. The image below summarizes the approach given above.</a:t>
            </a:r>
          </a:p>
          <a:p>
            <a:pPr marL="0" indent="0">
              <a:buNone/>
            </a:pP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230596"/>
            <a:ext cx="4673748" cy="2627404"/>
          </a:xfrm>
          <a:prstGeom prst="rect">
            <a:avLst/>
          </a:prstGeom>
        </p:spPr>
      </p:pic>
    </p:spTree>
    <p:extLst>
      <p:ext uri="{BB962C8B-B14F-4D97-AF65-F5344CB8AC3E}">
        <p14:creationId xmlns:p14="http://schemas.microsoft.com/office/powerpoint/2010/main" val="106469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62500" lnSpcReduction="20000"/>
          </a:bodyPr>
          <a:lstStyle/>
          <a:p>
            <a:r>
              <a:rPr lang="en-IN" sz="3800" dirty="0">
                <a:solidFill>
                  <a:schemeClr val="tx1"/>
                </a:solidFill>
              </a:rPr>
              <a:t>Usually, a </a:t>
            </a:r>
            <a:r>
              <a:rPr lang="en-IN" sz="3800" dirty="0" err="1">
                <a:solidFill>
                  <a:schemeClr val="tx1"/>
                </a:solidFill>
              </a:rPr>
              <a:t>pretrained</a:t>
            </a:r>
            <a:r>
              <a:rPr lang="en-IN" sz="3800" dirty="0">
                <a:solidFill>
                  <a:schemeClr val="tx1"/>
                </a:solidFill>
              </a:rPr>
              <a:t> CNN extracts the features from our input image. The feature vector is linearly transformed to have the same dimension as the input dimension of the RNN/LSTM network. This network is trained as a language model on our feature vector.</a:t>
            </a:r>
          </a:p>
          <a:p>
            <a:r>
              <a:rPr lang="en-IN" sz="3800" dirty="0">
                <a:solidFill>
                  <a:schemeClr val="tx1"/>
                </a:solidFill>
              </a:rPr>
              <a:t>For training our LSTM model, we predefine our label and target text. For example, if the caption is “A man and a girl sit on the ground and eat.”, our label and target would be as follows –</a:t>
            </a:r>
          </a:p>
          <a:p>
            <a:r>
              <a:rPr lang="en-IN" sz="3800" i="1" dirty="0">
                <a:solidFill>
                  <a:schemeClr val="tx1"/>
                </a:solidFill>
              </a:rPr>
              <a:t>Label – [ &lt;start&gt;, A,  man,  and,  a, girl,  sit,  on,  the,  ground,  and,  eat,  . ] </a:t>
            </a:r>
            <a:r>
              <a:rPr lang="en-IN" sz="3800" dirty="0">
                <a:solidFill>
                  <a:schemeClr val="tx1"/>
                </a:solidFill>
              </a:rPr>
              <a:t/>
            </a:r>
            <a:br>
              <a:rPr lang="en-IN" sz="3800" dirty="0">
                <a:solidFill>
                  <a:schemeClr val="tx1"/>
                </a:solidFill>
              </a:rPr>
            </a:br>
            <a:r>
              <a:rPr lang="en-IN" sz="3800" i="1" dirty="0">
                <a:solidFill>
                  <a:schemeClr val="tx1"/>
                </a:solidFill>
              </a:rPr>
              <a:t>Target – [ A, man,  and,  a,  girl,  sit,  on,  the,  ground,  and,  eat,  ., &lt;end&gt; ]</a:t>
            </a:r>
            <a:endParaRPr lang="en-IN" sz="3800" dirty="0">
              <a:solidFill>
                <a:schemeClr val="tx1"/>
              </a:solidFill>
            </a:endParaRPr>
          </a:p>
          <a:p>
            <a:r>
              <a:rPr lang="en-IN" sz="3800" dirty="0">
                <a:solidFill>
                  <a:schemeClr val="tx1"/>
                </a:solidFill>
              </a:rPr>
              <a:t>This is done so that our model understands the start and end of our labelled sequence.</a:t>
            </a:r>
          </a:p>
          <a:p>
            <a:endParaRPr lang="en-IN" dirty="0"/>
          </a:p>
        </p:txBody>
      </p:sp>
    </p:spTree>
    <p:extLst>
      <p:ext uri="{BB962C8B-B14F-4D97-AF65-F5344CB8AC3E}">
        <p14:creationId xmlns:p14="http://schemas.microsoft.com/office/powerpoint/2010/main" val="4050912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283" y="457200"/>
            <a:ext cx="7993434" cy="5668963"/>
          </a:xfrm>
        </p:spPr>
      </p:pic>
    </p:spTree>
    <p:extLst>
      <p:ext uri="{BB962C8B-B14F-4D97-AF65-F5344CB8AC3E}">
        <p14:creationId xmlns:p14="http://schemas.microsoft.com/office/powerpoint/2010/main" val="3117186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Walkthrough of Implementation</a:t>
            </a:r>
            <a:br>
              <a:rPr lang="en-IN" sz="3600" b="1" dirty="0"/>
            </a:br>
            <a:endParaRPr lang="en-IN" sz="3600" dirty="0"/>
          </a:p>
        </p:txBody>
      </p:sp>
      <p:sp>
        <p:nvSpPr>
          <p:cNvPr id="3" name="Content Placeholder 2"/>
          <p:cNvSpPr>
            <a:spLocks noGrp="1"/>
          </p:cNvSpPr>
          <p:nvPr>
            <p:ph idx="1"/>
          </p:nvPr>
        </p:nvSpPr>
        <p:spPr/>
        <p:txBody>
          <a:bodyPr>
            <a:normAutofit/>
          </a:bodyPr>
          <a:lstStyle/>
          <a:p>
            <a:r>
              <a:rPr lang="en-IN" sz="2000" dirty="0" smtClean="0">
                <a:solidFill>
                  <a:schemeClr val="tx1"/>
                </a:solidFill>
              </a:rPr>
              <a:t>Let’s </a:t>
            </a:r>
            <a:r>
              <a:rPr lang="en-IN" sz="2000" dirty="0">
                <a:solidFill>
                  <a:schemeClr val="tx1"/>
                </a:solidFill>
              </a:rPr>
              <a:t>look at a simple implementation of image captioning in </a:t>
            </a:r>
            <a:r>
              <a:rPr lang="en-IN" sz="2000" dirty="0" err="1">
                <a:solidFill>
                  <a:schemeClr val="tx1"/>
                </a:solidFill>
              </a:rPr>
              <a:t>Pytorch</a:t>
            </a:r>
            <a:r>
              <a:rPr lang="en-IN" sz="2000" dirty="0">
                <a:solidFill>
                  <a:schemeClr val="tx1"/>
                </a:solidFill>
              </a:rPr>
              <a:t>. We will take an image as input, and predict its description using a Deep Learning model.</a:t>
            </a:r>
          </a:p>
          <a:p>
            <a:r>
              <a:rPr lang="en-IN" sz="2000" dirty="0" smtClean="0">
                <a:solidFill>
                  <a:schemeClr val="tx1"/>
                </a:solidFill>
              </a:rPr>
              <a:t>In </a:t>
            </a:r>
            <a:r>
              <a:rPr lang="en-IN" sz="2000" dirty="0">
                <a:solidFill>
                  <a:schemeClr val="tx1"/>
                </a:solidFill>
              </a:rPr>
              <a:t>this walkthrough, a pre-trained </a:t>
            </a:r>
            <a:r>
              <a:rPr lang="en-IN" sz="2000" dirty="0" smtClean="0">
                <a:solidFill>
                  <a:schemeClr val="tx1"/>
                </a:solidFill>
              </a:rPr>
              <a:t>model </a:t>
            </a:r>
            <a:r>
              <a:rPr lang="en-IN" sz="2000" dirty="0">
                <a:solidFill>
                  <a:schemeClr val="tx1"/>
                </a:solidFill>
              </a:rPr>
              <a:t>is used as an encoder, and the decoder is an LSTM network.</a:t>
            </a:r>
          </a:p>
          <a:p>
            <a:endParaRPr lang="en-IN"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259874"/>
            <a:ext cx="7162800" cy="3384899"/>
          </a:xfrm>
          <a:prstGeom prst="rect">
            <a:avLst/>
          </a:prstGeom>
        </p:spPr>
      </p:pic>
    </p:spTree>
    <p:extLst>
      <p:ext uri="{BB962C8B-B14F-4D97-AF65-F5344CB8AC3E}">
        <p14:creationId xmlns:p14="http://schemas.microsoft.com/office/powerpoint/2010/main" val="2300018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752600"/>
            <a:ext cx="6248400" cy="3657600"/>
          </a:xfrm>
        </p:spPr>
      </p:pic>
      <p:sp>
        <p:nvSpPr>
          <p:cNvPr id="5" name="TextBox 4"/>
          <p:cNvSpPr txBox="1"/>
          <p:nvPr/>
        </p:nvSpPr>
        <p:spPr>
          <a:xfrm>
            <a:off x="1447800" y="5867400"/>
            <a:ext cx="6324600" cy="369332"/>
          </a:xfrm>
          <a:prstGeom prst="rect">
            <a:avLst/>
          </a:prstGeom>
          <a:noFill/>
        </p:spPr>
        <p:txBody>
          <a:bodyPr wrap="square" rtlCol="0">
            <a:spAutoFit/>
          </a:bodyPr>
          <a:lstStyle/>
          <a:p>
            <a:r>
              <a:rPr lang="en-IN" dirty="0" err="1" smtClean="0"/>
              <a:t>Caption:</a:t>
            </a:r>
            <a:r>
              <a:rPr lang="en-IN" i="1" dirty="0" err="1"/>
              <a:t>A</a:t>
            </a:r>
            <a:r>
              <a:rPr lang="en-IN" i="1" dirty="0" smtClean="0"/>
              <a:t> </a:t>
            </a:r>
            <a:r>
              <a:rPr lang="en-IN" i="1" dirty="0"/>
              <a:t>group of giraffes standing in a grassy area .</a:t>
            </a:r>
            <a:endParaRPr lang="en-IN" dirty="0"/>
          </a:p>
        </p:txBody>
      </p:sp>
    </p:spTree>
    <p:extLst>
      <p:ext uri="{BB962C8B-B14F-4D97-AF65-F5344CB8AC3E}">
        <p14:creationId xmlns:p14="http://schemas.microsoft.com/office/powerpoint/2010/main" val="724120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23</TotalTime>
  <Words>282</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Executive</vt:lpstr>
      <vt:lpstr>Image Captioning</vt:lpstr>
      <vt:lpstr>Introduction</vt:lpstr>
      <vt:lpstr>What does an Image Captioning Problem entail?</vt:lpstr>
      <vt:lpstr>   Methodology to Solve the Task </vt:lpstr>
      <vt:lpstr>PowerPoint Presentation</vt:lpstr>
      <vt:lpstr>PowerPoint Presentation</vt:lpstr>
      <vt:lpstr>Walkthrough of Implementation </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dc:title>
  <dc:creator>Ansh Goyal</dc:creator>
  <cp:lastModifiedBy>Owner</cp:lastModifiedBy>
  <cp:revision>3</cp:revision>
  <dcterms:created xsi:type="dcterms:W3CDTF">2006-08-16T00:00:00Z</dcterms:created>
  <dcterms:modified xsi:type="dcterms:W3CDTF">2019-11-08T12:29:41Z</dcterms:modified>
</cp:coreProperties>
</file>