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6" r:id="rId7"/>
    <p:sldId id="267" r:id="rId8"/>
    <p:sldId id="261" r:id="rId9"/>
    <p:sldId id="262" r:id="rId10"/>
    <p:sldId id="263"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B8CA7B-9F1F-DE48-97D1-1E0D996AC37E}" v="40" dt="2024-10-28T00:32:24.461"/>
    <p1510:client id="{C9C1AC1E-8351-8FF4-E01B-93900E9CEE4D}" v="59" dt="2024-10-28T00:09:50.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33"/>
  </p:normalViewPr>
  <p:slideViewPr>
    <p:cSldViewPr snapToGrid="0">
      <p:cViewPr varScale="1">
        <p:scale>
          <a:sx n="116" d="100"/>
          <a:sy n="116" d="100"/>
        </p:scale>
        <p:origin x="6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430FB5-7A7E-4607-89BB-B944D932D15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DD16D76-7D32-47C8-9865-5B3F3D559914}">
      <dgm:prSet/>
      <dgm:spPr/>
      <dgm:t>
        <a:bodyPr/>
        <a:lstStyle/>
        <a:p>
          <a:r>
            <a:rPr lang="en-US"/>
            <a:t>Economic Constraint: Our limited budget will restrict use from creating advanced features, this means that for our project currently, we will be using mostly open-source tools.</a:t>
          </a:r>
        </a:p>
      </dgm:t>
    </dgm:pt>
    <dgm:pt modelId="{57A35546-51A7-4E23-9103-39FC5CE3E2F8}" type="parTrans" cxnId="{2F50C2F2-7E63-4E5F-9670-2E856456F6E9}">
      <dgm:prSet/>
      <dgm:spPr/>
      <dgm:t>
        <a:bodyPr/>
        <a:lstStyle/>
        <a:p>
          <a:endParaRPr lang="en-US"/>
        </a:p>
      </dgm:t>
    </dgm:pt>
    <dgm:pt modelId="{9F054145-806E-4C6A-AC43-70424C346E4F}" type="sibTrans" cxnId="{2F50C2F2-7E63-4E5F-9670-2E856456F6E9}">
      <dgm:prSet/>
      <dgm:spPr/>
      <dgm:t>
        <a:bodyPr/>
        <a:lstStyle/>
        <a:p>
          <a:endParaRPr lang="en-US"/>
        </a:p>
      </dgm:t>
    </dgm:pt>
    <dgm:pt modelId="{B71C6E07-E3CA-4A6F-A63F-100493CFBA6B}">
      <dgm:prSet/>
      <dgm:spPr/>
      <dgm:t>
        <a:bodyPr/>
        <a:lstStyle/>
        <a:p>
          <a:r>
            <a:rPr lang="en-US"/>
            <a:t>Legal Constraints: We must look into and follow all privacy laws when using user data. We must make sure that this data is properly protected</a:t>
          </a:r>
        </a:p>
      </dgm:t>
    </dgm:pt>
    <dgm:pt modelId="{129F10DB-180D-416E-AF32-7BB34B32971D}" type="parTrans" cxnId="{3E63BD89-3B3C-4292-8D02-0E1C43A40AF0}">
      <dgm:prSet/>
      <dgm:spPr/>
      <dgm:t>
        <a:bodyPr/>
        <a:lstStyle/>
        <a:p>
          <a:endParaRPr lang="en-US"/>
        </a:p>
      </dgm:t>
    </dgm:pt>
    <dgm:pt modelId="{5B429AC8-68B0-4D32-96F2-99BA83BDC26C}" type="sibTrans" cxnId="{3E63BD89-3B3C-4292-8D02-0E1C43A40AF0}">
      <dgm:prSet/>
      <dgm:spPr/>
      <dgm:t>
        <a:bodyPr/>
        <a:lstStyle/>
        <a:p>
          <a:endParaRPr lang="en-US"/>
        </a:p>
      </dgm:t>
    </dgm:pt>
    <dgm:pt modelId="{FF16AC52-D473-4AE6-8258-D8FBA7307B38}">
      <dgm:prSet/>
      <dgm:spPr/>
      <dgm:t>
        <a:bodyPr/>
        <a:lstStyle/>
        <a:p>
          <a:r>
            <a:rPr lang="en-US"/>
            <a:t>Ethical Constraints: We are making sure that user data is protected because we need to guarantee the user that their data will not be misused.</a:t>
          </a:r>
        </a:p>
      </dgm:t>
    </dgm:pt>
    <dgm:pt modelId="{7AF06941-EA71-443D-9BD7-0D76100FA259}" type="parTrans" cxnId="{5699B9BC-68FE-4AE3-A3CD-444CEA25C1C9}">
      <dgm:prSet/>
      <dgm:spPr/>
      <dgm:t>
        <a:bodyPr/>
        <a:lstStyle/>
        <a:p>
          <a:endParaRPr lang="en-US"/>
        </a:p>
      </dgm:t>
    </dgm:pt>
    <dgm:pt modelId="{5BA12E88-A3DC-432C-A470-45C60121C3C6}" type="sibTrans" cxnId="{5699B9BC-68FE-4AE3-A3CD-444CEA25C1C9}">
      <dgm:prSet/>
      <dgm:spPr/>
      <dgm:t>
        <a:bodyPr/>
        <a:lstStyle/>
        <a:p>
          <a:endParaRPr lang="en-US"/>
        </a:p>
      </dgm:t>
    </dgm:pt>
    <dgm:pt modelId="{C6F3C606-2680-4D98-9161-6A2957FD334B}">
      <dgm:prSet/>
      <dgm:spPr/>
      <dgm:t>
        <a:bodyPr/>
        <a:lstStyle/>
        <a:p>
          <a:r>
            <a:rPr lang="en-US"/>
            <a:t>Social Constraints: Our system needs to be readily accessible to all users because our original goal is to detect cheating and make gaming, and using other applications, fair for everyone.</a:t>
          </a:r>
        </a:p>
      </dgm:t>
    </dgm:pt>
    <dgm:pt modelId="{896D89BF-ED48-4034-916A-80545A308D9A}" type="parTrans" cxnId="{315CF74D-BE06-4B3B-9B26-7A609B205076}">
      <dgm:prSet/>
      <dgm:spPr/>
      <dgm:t>
        <a:bodyPr/>
        <a:lstStyle/>
        <a:p>
          <a:endParaRPr lang="en-US"/>
        </a:p>
      </dgm:t>
    </dgm:pt>
    <dgm:pt modelId="{1A81345C-7975-4D45-9ADC-63B3D968CAF8}" type="sibTrans" cxnId="{315CF74D-BE06-4B3B-9B26-7A609B205076}">
      <dgm:prSet/>
      <dgm:spPr/>
      <dgm:t>
        <a:bodyPr/>
        <a:lstStyle/>
        <a:p>
          <a:endParaRPr lang="en-US"/>
        </a:p>
      </dgm:t>
    </dgm:pt>
    <dgm:pt modelId="{1E353491-AF56-425A-89B2-208A31ADDC75}" type="pres">
      <dgm:prSet presAssocID="{78430FB5-7A7E-4607-89BB-B944D932D156}" presName="root" presStyleCnt="0">
        <dgm:presLayoutVars>
          <dgm:dir/>
          <dgm:resizeHandles val="exact"/>
        </dgm:presLayoutVars>
      </dgm:prSet>
      <dgm:spPr/>
    </dgm:pt>
    <dgm:pt modelId="{85715A1C-B4A2-4ECE-8526-6B80BDA46FAB}" type="pres">
      <dgm:prSet presAssocID="{EDD16D76-7D32-47C8-9865-5B3F3D559914}" presName="compNode" presStyleCnt="0"/>
      <dgm:spPr/>
    </dgm:pt>
    <dgm:pt modelId="{4D549071-606E-4F3D-B7A2-225D64FB0C13}" type="pres">
      <dgm:prSet presAssocID="{EDD16D76-7D32-47C8-9865-5B3F3D55991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E79DE24C-8413-4F91-B818-EFB8B56D5AFD}" type="pres">
      <dgm:prSet presAssocID="{EDD16D76-7D32-47C8-9865-5B3F3D559914}" presName="spaceRect" presStyleCnt="0"/>
      <dgm:spPr/>
    </dgm:pt>
    <dgm:pt modelId="{0E765441-4133-4839-AE20-B8A0EE12CF02}" type="pres">
      <dgm:prSet presAssocID="{EDD16D76-7D32-47C8-9865-5B3F3D559914}" presName="textRect" presStyleLbl="revTx" presStyleIdx="0" presStyleCnt="4">
        <dgm:presLayoutVars>
          <dgm:chMax val="1"/>
          <dgm:chPref val="1"/>
        </dgm:presLayoutVars>
      </dgm:prSet>
      <dgm:spPr/>
    </dgm:pt>
    <dgm:pt modelId="{9FD00177-3776-411A-93D6-7E6E1B220420}" type="pres">
      <dgm:prSet presAssocID="{9F054145-806E-4C6A-AC43-70424C346E4F}" presName="sibTrans" presStyleCnt="0"/>
      <dgm:spPr/>
    </dgm:pt>
    <dgm:pt modelId="{5071E938-962C-4B77-8137-EE903C3A1A4C}" type="pres">
      <dgm:prSet presAssocID="{B71C6E07-E3CA-4A6F-A63F-100493CFBA6B}" presName="compNode" presStyleCnt="0"/>
      <dgm:spPr/>
    </dgm:pt>
    <dgm:pt modelId="{18F5F606-E4E5-4C19-B08B-5847A40CBF2B}" type="pres">
      <dgm:prSet presAssocID="{B71C6E07-E3CA-4A6F-A63F-100493CFBA6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vel"/>
        </a:ext>
      </dgm:extLst>
    </dgm:pt>
    <dgm:pt modelId="{F852F52D-1A03-4ED2-872C-5C40A5C3CD85}" type="pres">
      <dgm:prSet presAssocID="{B71C6E07-E3CA-4A6F-A63F-100493CFBA6B}" presName="spaceRect" presStyleCnt="0"/>
      <dgm:spPr/>
    </dgm:pt>
    <dgm:pt modelId="{E68F443A-ECDE-4171-96F7-B8322FEC95A4}" type="pres">
      <dgm:prSet presAssocID="{B71C6E07-E3CA-4A6F-A63F-100493CFBA6B}" presName="textRect" presStyleLbl="revTx" presStyleIdx="1" presStyleCnt="4">
        <dgm:presLayoutVars>
          <dgm:chMax val="1"/>
          <dgm:chPref val="1"/>
        </dgm:presLayoutVars>
      </dgm:prSet>
      <dgm:spPr/>
    </dgm:pt>
    <dgm:pt modelId="{8BF97947-1938-4A7A-956C-757D55171A2B}" type="pres">
      <dgm:prSet presAssocID="{5B429AC8-68B0-4D32-96F2-99BA83BDC26C}" presName="sibTrans" presStyleCnt="0"/>
      <dgm:spPr/>
    </dgm:pt>
    <dgm:pt modelId="{371C3FD7-98D0-43F6-A273-334ACB80A19A}" type="pres">
      <dgm:prSet presAssocID="{FF16AC52-D473-4AE6-8258-D8FBA7307B38}" presName="compNode" presStyleCnt="0"/>
      <dgm:spPr/>
    </dgm:pt>
    <dgm:pt modelId="{F13BE71B-025B-4089-83A8-3DB822D295FC}" type="pres">
      <dgm:prSet presAssocID="{FF16AC52-D473-4AE6-8258-D8FBA7307B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3FD40FB8-DB5C-4A5F-94B3-81B92BDCAE4E}" type="pres">
      <dgm:prSet presAssocID="{FF16AC52-D473-4AE6-8258-D8FBA7307B38}" presName="spaceRect" presStyleCnt="0"/>
      <dgm:spPr/>
    </dgm:pt>
    <dgm:pt modelId="{FEDF766A-0852-4ABD-9B8D-BBA79A4CB29D}" type="pres">
      <dgm:prSet presAssocID="{FF16AC52-D473-4AE6-8258-D8FBA7307B38}" presName="textRect" presStyleLbl="revTx" presStyleIdx="2" presStyleCnt="4">
        <dgm:presLayoutVars>
          <dgm:chMax val="1"/>
          <dgm:chPref val="1"/>
        </dgm:presLayoutVars>
      </dgm:prSet>
      <dgm:spPr/>
    </dgm:pt>
    <dgm:pt modelId="{FE512FF9-FE4D-4C7D-BDA0-11B304F958A7}" type="pres">
      <dgm:prSet presAssocID="{5BA12E88-A3DC-432C-A470-45C60121C3C6}" presName="sibTrans" presStyleCnt="0"/>
      <dgm:spPr/>
    </dgm:pt>
    <dgm:pt modelId="{14F2F209-68EB-4257-AA3A-7D300F4B8B57}" type="pres">
      <dgm:prSet presAssocID="{C6F3C606-2680-4D98-9161-6A2957FD334B}" presName="compNode" presStyleCnt="0"/>
      <dgm:spPr/>
    </dgm:pt>
    <dgm:pt modelId="{B2DD4A15-1382-4B53-9351-F11CF327EEA6}" type="pres">
      <dgm:prSet presAssocID="{C6F3C606-2680-4D98-9161-6A2957FD33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me controller"/>
        </a:ext>
      </dgm:extLst>
    </dgm:pt>
    <dgm:pt modelId="{8E83C0C4-4EAA-4C6E-B860-9B946A1C789F}" type="pres">
      <dgm:prSet presAssocID="{C6F3C606-2680-4D98-9161-6A2957FD334B}" presName="spaceRect" presStyleCnt="0"/>
      <dgm:spPr/>
    </dgm:pt>
    <dgm:pt modelId="{430F131B-A7A3-4381-BE85-CDD25A2E2FBB}" type="pres">
      <dgm:prSet presAssocID="{C6F3C606-2680-4D98-9161-6A2957FD334B}" presName="textRect" presStyleLbl="revTx" presStyleIdx="3" presStyleCnt="4">
        <dgm:presLayoutVars>
          <dgm:chMax val="1"/>
          <dgm:chPref val="1"/>
        </dgm:presLayoutVars>
      </dgm:prSet>
      <dgm:spPr/>
    </dgm:pt>
  </dgm:ptLst>
  <dgm:cxnLst>
    <dgm:cxn modelId="{5180B61C-BAE3-4EDB-9189-1916D51ED253}" type="presOf" srcId="{EDD16D76-7D32-47C8-9865-5B3F3D559914}" destId="{0E765441-4133-4839-AE20-B8A0EE12CF02}" srcOrd="0" destOrd="0" presId="urn:microsoft.com/office/officeart/2018/2/layout/IconLabelList"/>
    <dgm:cxn modelId="{315CF74D-BE06-4B3B-9B26-7A609B205076}" srcId="{78430FB5-7A7E-4607-89BB-B944D932D156}" destId="{C6F3C606-2680-4D98-9161-6A2957FD334B}" srcOrd="3" destOrd="0" parTransId="{896D89BF-ED48-4034-916A-80545A308D9A}" sibTransId="{1A81345C-7975-4D45-9ADC-63B3D968CAF8}"/>
    <dgm:cxn modelId="{D5BF1B68-A919-4E2C-A46F-BA51A532C3F7}" type="presOf" srcId="{FF16AC52-D473-4AE6-8258-D8FBA7307B38}" destId="{FEDF766A-0852-4ABD-9B8D-BBA79A4CB29D}" srcOrd="0" destOrd="0" presId="urn:microsoft.com/office/officeart/2018/2/layout/IconLabelList"/>
    <dgm:cxn modelId="{681B2888-C3AA-4AFD-8AB7-88B6121407F1}" type="presOf" srcId="{C6F3C606-2680-4D98-9161-6A2957FD334B}" destId="{430F131B-A7A3-4381-BE85-CDD25A2E2FBB}" srcOrd="0" destOrd="0" presId="urn:microsoft.com/office/officeart/2018/2/layout/IconLabelList"/>
    <dgm:cxn modelId="{3E63BD89-3B3C-4292-8D02-0E1C43A40AF0}" srcId="{78430FB5-7A7E-4607-89BB-B944D932D156}" destId="{B71C6E07-E3CA-4A6F-A63F-100493CFBA6B}" srcOrd="1" destOrd="0" parTransId="{129F10DB-180D-416E-AF32-7BB34B32971D}" sibTransId="{5B429AC8-68B0-4D32-96F2-99BA83BDC26C}"/>
    <dgm:cxn modelId="{5699B9BC-68FE-4AE3-A3CD-444CEA25C1C9}" srcId="{78430FB5-7A7E-4607-89BB-B944D932D156}" destId="{FF16AC52-D473-4AE6-8258-D8FBA7307B38}" srcOrd="2" destOrd="0" parTransId="{7AF06941-EA71-443D-9BD7-0D76100FA259}" sibTransId="{5BA12E88-A3DC-432C-A470-45C60121C3C6}"/>
    <dgm:cxn modelId="{DAE8ACE2-5CFE-4ABD-83BA-849AFB7BC0C8}" type="presOf" srcId="{78430FB5-7A7E-4607-89BB-B944D932D156}" destId="{1E353491-AF56-425A-89B2-208A31ADDC75}" srcOrd="0" destOrd="0" presId="urn:microsoft.com/office/officeart/2018/2/layout/IconLabelList"/>
    <dgm:cxn modelId="{2F50C2F2-7E63-4E5F-9670-2E856456F6E9}" srcId="{78430FB5-7A7E-4607-89BB-B944D932D156}" destId="{EDD16D76-7D32-47C8-9865-5B3F3D559914}" srcOrd="0" destOrd="0" parTransId="{57A35546-51A7-4E23-9103-39FC5CE3E2F8}" sibTransId="{9F054145-806E-4C6A-AC43-70424C346E4F}"/>
    <dgm:cxn modelId="{04E125FD-9431-494F-BDBF-B34575F77BDE}" type="presOf" srcId="{B71C6E07-E3CA-4A6F-A63F-100493CFBA6B}" destId="{E68F443A-ECDE-4171-96F7-B8322FEC95A4}" srcOrd="0" destOrd="0" presId="urn:microsoft.com/office/officeart/2018/2/layout/IconLabelList"/>
    <dgm:cxn modelId="{C6BCD2D7-4BAC-42F7-B6CC-4D2E3DBA48D6}" type="presParOf" srcId="{1E353491-AF56-425A-89B2-208A31ADDC75}" destId="{85715A1C-B4A2-4ECE-8526-6B80BDA46FAB}" srcOrd="0" destOrd="0" presId="urn:microsoft.com/office/officeart/2018/2/layout/IconLabelList"/>
    <dgm:cxn modelId="{AC76544C-B08E-42BE-8260-10574B80F454}" type="presParOf" srcId="{85715A1C-B4A2-4ECE-8526-6B80BDA46FAB}" destId="{4D549071-606E-4F3D-B7A2-225D64FB0C13}" srcOrd="0" destOrd="0" presId="urn:microsoft.com/office/officeart/2018/2/layout/IconLabelList"/>
    <dgm:cxn modelId="{FA6A6C62-8246-4B37-8BFA-ECE6225007A2}" type="presParOf" srcId="{85715A1C-B4A2-4ECE-8526-6B80BDA46FAB}" destId="{E79DE24C-8413-4F91-B818-EFB8B56D5AFD}" srcOrd="1" destOrd="0" presId="urn:microsoft.com/office/officeart/2018/2/layout/IconLabelList"/>
    <dgm:cxn modelId="{3617EBC5-AFB7-4805-80B3-BFE49C41A41C}" type="presParOf" srcId="{85715A1C-B4A2-4ECE-8526-6B80BDA46FAB}" destId="{0E765441-4133-4839-AE20-B8A0EE12CF02}" srcOrd="2" destOrd="0" presId="urn:microsoft.com/office/officeart/2018/2/layout/IconLabelList"/>
    <dgm:cxn modelId="{5CC798A0-C75D-4248-B3E0-36650382300A}" type="presParOf" srcId="{1E353491-AF56-425A-89B2-208A31ADDC75}" destId="{9FD00177-3776-411A-93D6-7E6E1B220420}" srcOrd="1" destOrd="0" presId="urn:microsoft.com/office/officeart/2018/2/layout/IconLabelList"/>
    <dgm:cxn modelId="{C1B5D0B2-711D-4AF5-8CEE-7F84982DD274}" type="presParOf" srcId="{1E353491-AF56-425A-89B2-208A31ADDC75}" destId="{5071E938-962C-4B77-8137-EE903C3A1A4C}" srcOrd="2" destOrd="0" presId="urn:microsoft.com/office/officeart/2018/2/layout/IconLabelList"/>
    <dgm:cxn modelId="{C3A759ED-3CC3-4B36-A498-CC1FB2C22FD5}" type="presParOf" srcId="{5071E938-962C-4B77-8137-EE903C3A1A4C}" destId="{18F5F606-E4E5-4C19-B08B-5847A40CBF2B}" srcOrd="0" destOrd="0" presId="urn:microsoft.com/office/officeart/2018/2/layout/IconLabelList"/>
    <dgm:cxn modelId="{724B7FF5-D873-46C8-A336-AF85FD7065DE}" type="presParOf" srcId="{5071E938-962C-4B77-8137-EE903C3A1A4C}" destId="{F852F52D-1A03-4ED2-872C-5C40A5C3CD85}" srcOrd="1" destOrd="0" presId="urn:microsoft.com/office/officeart/2018/2/layout/IconLabelList"/>
    <dgm:cxn modelId="{E2FC4228-831D-4821-8E37-75BD5291D90A}" type="presParOf" srcId="{5071E938-962C-4B77-8137-EE903C3A1A4C}" destId="{E68F443A-ECDE-4171-96F7-B8322FEC95A4}" srcOrd="2" destOrd="0" presId="urn:microsoft.com/office/officeart/2018/2/layout/IconLabelList"/>
    <dgm:cxn modelId="{73B776ED-605B-423C-8C13-86E4C6D3D6DB}" type="presParOf" srcId="{1E353491-AF56-425A-89B2-208A31ADDC75}" destId="{8BF97947-1938-4A7A-956C-757D55171A2B}" srcOrd="3" destOrd="0" presId="urn:microsoft.com/office/officeart/2018/2/layout/IconLabelList"/>
    <dgm:cxn modelId="{22956D07-40B2-4FE2-9AC6-919219E8FE0F}" type="presParOf" srcId="{1E353491-AF56-425A-89B2-208A31ADDC75}" destId="{371C3FD7-98D0-43F6-A273-334ACB80A19A}" srcOrd="4" destOrd="0" presId="urn:microsoft.com/office/officeart/2018/2/layout/IconLabelList"/>
    <dgm:cxn modelId="{23C18793-DAE3-4E0D-88F6-4D2C44E11836}" type="presParOf" srcId="{371C3FD7-98D0-43F6-A273-334ACB80A19A}" destId="{F13BE71B-025B-4089-83A8-3DB822D295FC}" srcOrd="0" destOrd="0" presId="urn:microsoft.com/office/officeart/2018/2/layout/IconLabelList"/>
    <dgm:cxn modelId="{EC5281DA-87EF-475F-842D-959677819D31}" type="presParOf" srcId="{371C3FD7-98D0-43F6-A273-334ACB80A19A}" destId="{3FD40FB8-DB5C-4A5F-94B3-81B92BDCAE4E}" srcOrd="1" destOrd="0" presId="urn:microsoft.com/office/officeart/2018/2/layout/IconLabelList"/>
    <dgm:cxn modelId="{188865E9-C550-454E-8791-CB7ECC751295}" type="presParOf" srcId="{371C3FD7-98D0-43F6-A273-334ACB80A19A}" destId="{FEDF766A-0852-4ABD-9B8D-BBA79A4CB29D}" srcOrd="2" destOrd="0" presId="urn:microsoft.com/office/officeart/2018/2/layout/IconLabelList"/>
    <dgm:cxn modelId="{F81B3EE2-75A9-4E8E-8DA8-4375013ADE8C}" type="presParOf" srcId="{1E353491-AF56-425A-89B2-208A31ADDC75}" destId="{FE512FF9-FE4D-4C7D-BDA0-11B304F958A7}" srcOrd="5" destOrd="0" presId="urn:microsoft.com/office/officeart/2018/2/layout/IconLabelList"/>
    <dgm:cxn modelId="{5946E945-3954-48FB-91F9-6C84E7502459}" type="presParOf" srcId="{1E353491-AF56-425A-89B2-208A31ADDC75}" destId="{14F2F209-68EB-4257-AA3A-7D300F4B8B57}" srcOrd="6" destOrd="0" presId="urn:microsoft.com/office/officeart/2018/2/layout/IconLabelList"/>
    <dgm:cxn modelId="{BB1B997F-2929-47F5-A661-CF0D085FD0CE}" type="presParOf" srcId="{14F2F209-68EB-4257-AA3A-7D300F4B8B57}" destId="{B2DD4A15-1382-4B53-9351-F11CF327EEA6}" srcOrd="0" destOrd="0" presId="urn:microsoft.com/office/officeart/2018/2/layout/IconLabelList"/>
    <dgm:cxn modelId="{972C822A-9162-48E7-86E0-25B8509C2C7F}" type="presParOf" srcId="{14F2F209-68EB-4257-AA3A-7D300F4B8B57}" destId="{8E83C0C4-4EAA-4C6E-B860-9B946A1C789F}" srcOrd="1" destOrd="0" presId="urn:microsoft.com/office/officeart/2018/2/layout/IconLabelList"/>
    <dgm:cxn modelId="{A51D5737-567C-471D-BC64-DA4ACE106C1C}" type="presParOf" srcId="{14F2F209-68EB-4257-AA3A-7D300F4B8B57}" destId="{430F131B-A7A3-4381-BE85-CDD25A2E2FB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549071-606E-4F3D-B7A2-225D64FB0C13}">
      <dsp:nvSpPr>
        <dsp:cNvPr id="0" name=""/>
        <dsp:cNvSpPr/>
      </dsp:nvSpPr>
      <dsp:spPr>
        <a:xfrm>
          <a:off x="972143" y="620647"/>
          <a:ext cx="927205" cy="9272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765441-4133-4839-AE20-B8A0EE12CF02}">
      <dsp:nvSpPr>
        <dsp:cNvPr id="0" name=""/>
        <dsp:cNvSpPr/>
      </dsp:nvSpPr>
      <dsp:spPr>
        <a:xfrm>
          <a:off x="405517" y="1862518"/>
          <a:ext cx="2060456"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Economic Constraint: Our limited budget will restrict use from creating advanced features, this means that for our project currently, we will be using mostly open-source tools.</a:t>
          </a:r>
        </a:p>
      </dsp:txBody>
      <dsp:txXfrm>
        <a:off x="405517" y="1862518"/>
        <a:ext cx="2060456" cy="855000"/>
      </dsp:txXfrm>
    </dsp:sp>
    <dsp:sp modelId="{18F5F606-E4E5-4C19-B08B-5847A40CBF2B}">
      <dsp:nvSpPr>
        <dsp:cNvPr id="0" name=""/>
        <dsp:cNvSpPr/>
      </dsp:nvSpPr>
      <dsp:spPr>
        <a:xfrm>
          <a:off x="3393179" y="620647"/>
          <a:ext cx="927205" cy="9272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8F443A-ECDE-4171-96F7-B8322FEC95A4}">
      <dsp:nvSpPr>
        <dsp:cNvPr id="0" name=""/>
        <dsp:cNvSpPr/>
      </dsp:nvSpPr>
      <dsp:spPr>
        <a:xfrm>
          <a:off x="2826553" y="1862518"/>
          <a:ext cx="2060456"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Legal Constraints: We must look into and follow all privacy laws when using user data. We must make sure that this data is properly protected</a:t>
          </a:r>
        </a:p>
      </dsp:txBody>
      <dsp:txXfrm>
        <a:off x="2826553" y="1862518"/>
        <a:ext cx="2060456" cy="855000"/>
      </dsp:txXfrm>
    </dsp:sp>
    <dsp:sp modelId="{F13BE71B-025B-4089-83A8-3DB822D295FC}">
      <dsp:nvSpPr>
        <dsp:cNvPr id="0" name=""/>
        <dsp:cNvSpPr/>
      </dsp:nvSpPr>
      <dsp:spPr>
        <a:xfrm>
          <a:off x="5814215" y="620647"/>
          <a:ext cx="927205" cy="9272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DF766A-0852-4ABD-9B8D-BBA79A4CB29D}">
      <dsp:nvSpPr>
        <dsp:cNvPr id="0" name=""/>
        <dsp:cNvSpPr/>
      </dsp:nvSpPr>
      <dsp:spPr>
        <a:xfrm>
          <a:off x="5247589" y="1862518"/>
          <a:ext cx="2060456"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Ethical Constraints: We are making sure that user data is protected because we need to guarantee the user that their data will not be misused.</a:t>
          </a:r>
        </a:p>
      </dsp:txBody>
      <dsp:txXfrm>
        <a:off x="5247589" y="1862518"/>
        <a:ext cx="2060456" cy="855000"/>
      </dsp:txXfrm>
    </dsp:sp>
    <dsp:sp modelId="{B2DD4A15-1382-4B53-9351-F11CF327EEA6}">
      <dsp:nvSpPr>
        <dsp:cNvPr id="0" name=""/>
        <dsp:cNvSpPr/>
      </dsp:nvSpPr>
      <dsp:spPr>
        <a:xfrm>
          <a:off x="8235251" y="620647"/>
          <a:ext cx="927205" cy="9272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0F131B-A7A3-4381-BE85-CDD25A2E2FBB}">
      <dsp:nvSpPr>
        <dsp:cNvPr id="0" name=""/>
        <dsp:cNvSpPr/>
      </dsp:nvSpPr>
      <dsp:spPr>
        <a:xfrm>
          <a:off x="7668626" y="1862518"/>
          <a:ext cx="2060456" cy="8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Social Constraints: Our system needs to be readily accessible to all users because our original goal is to detect cheating and make gaming, and using other applications, fair for everyone.</a:t>
          </a:r>
        </a:p>
      </dsp:txBody>
      <dsp:txXfrm>
        <a:off x="7668626" y="1862518"/>
        <a:ext cx="2060456" cy="85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10/27/24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66329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10/27/24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2053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10/27/24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58186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10/27/24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38310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10/27/24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89739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10/27/24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99091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10/27/24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11179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10/27/24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09728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10/27/24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03962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10/27/24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021009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10/27/24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70248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10/27/24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846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kawalkba@mail.uc.edu" TargetMode="External"/><Relationship Id="rId2" Type="http://schemas.openxmlformats.org/officeDocument/2006/relationships/hyperlink" Target="mailto:nitinfu@ucmail.uc.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159026"/>
            <a:ext cx="5938866"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9C9831-0DF6-9DA3-0FC0-92586728C4A2}"/>
              </a:ext>
            </a:extLst>
          </p:cNvPr>
          <p:cNvSpPr>
            <a:spLocks noGrp="1"/>
          </p:cNvSpPr>
          <p:nvPr>
            <p:ph type="ctrTitle"/>
          </p:nvPr>
        </p:nvSpPr>
        <p:spPr>
          <a:xfrm>
            <a:off x="6759295" y="1066801"/>
            <a:ext cx="4612277" cy="2077328"/>
          </a:xfrm>
        </p:spPr>
        <p:txBody>
          <a:bodyPr>
            <a:normAutofit/>
          </a:bodyPr>
          <a:lstStyle/>
          <a:p>
            <a:r>
              <a:rPr lang="en-US"/>
              <a:t>Windows process protector</a:t>
            </a:r>
          </a:p>
        </p:txBody>
      </p:sp>
      <p:sp>
        <p:nvSpPr>
          <p:cNvPr id="3" name="Subtitle 2">
            <a:extLst>
              <a:ext uri="{FF2B5EF4-FFF2-40B4-BE49-F238E27FC236}">
                <a16:creationId xmlns:a16="http://schemas.microsoft.com/office/drawing/2014/main" id="{6EE20C05-9623-63A3-87C9-90FC4428A34A}"/>
              </a:ext>
            </a:extLst>
          </p:cNvPr>
          <p:cNvSpPr>
            <a:spLocks noGrp="1"/>
          </p:cNvSpPr>
          <p:nvPr>
            <p:ph type="subTitle" idx="1"/>
          </p:nvPr>
        </p:nvSpPr>
        <p:spPr>
          <a:xfrm>
            <a:off x="6944896" y="4876803"/>
            <a:ext cx="4241074" cy="1233323"/>
          </a:xfrm>
        </p:spPr>
        <p:txBody>
          <a:bodyPr anchor="t">
            <a:normAutofit/>
          </a:bodyPr>
          <a:lstStyle/>
          <a:p>
            <a:r>
              <a:rPr lang="en-US"/>
              <a:t>Fall 2024 Senior Design Project</a:t>
            </a:r>
          </a:p>
        </p:txBody>
      </p:sp>
      <p:pic>
        <p:nvPicPr>
          <p:cNvPr id="4" name="Picture 3" descr="A colorful light bulb with business icons">
            <a:extLst>
              <a:ext uri="{FF2B5EF4-FFF2-40B4-BE49-F238E27FC236}">
                <a16:creationId xmlns:a16="http://schemas.microsoft.com/office/drawing/2014/main" id="{829F0961-6209-0096-12D6-3A5E80B4B446}"/>
              </a:ext>
            </a:extLst>
          </p:cNvPr>
          <p:cNvPicPr>
            <a:picLocks noChangeAspect="1"/>
          </p:cNvPicPr>
          <p:nvPr/>
        </p:nvPicPr>
        <p:blipFill>
          <a:blip r:embed="rId2"/>
          <a:srcRect l="15598" r="23784" b="1"/>
          <a:stretch/>
        </p:blipFill>
        <p:spPr>
          <a:xfrm>
            <a:off x="20" y="10"/>
            <a:ext cx="5938847" cy="6857990"/>
          </a:xfrm>
          <a:prstGeom prst="rect">
            <a:avLst/>
          </a:prstGeom>
        </p:spPr>
      </p:pic>
      <p:grpSp>
        <p:nvGrpSpPr>
          <p:cNvPr id="13" name="Group 12">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31691" y="4237480"/>
            <a:ext cx="867485" cy="115439"/>
            <a:chOff x="8910933" y="1861308"/>
            <a:chExt cx="867485" cy="115439"/>
          </a:xfrm>
        </p:grpSpPr>
        <p:sp>
          <p:nvSpPr>
            <p:cNvPr id="14" name="Rectangle 13">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8151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9B6A4-5C29-FD51-BF0C-6C2CCEA5ACF7}"/>
              </a:ext>
            </a:extLst>
          </p:cNvPr>
          <p:cNvSpPr>
            <a:spLocks noGrp="1"/>
          </p:cNvSpPr>
          <p:nvPr>
            <p:ph type="title"/>
          </p:nvPr>
        </p:nvSpPr>
        <p:spPr>
          <a:xfrm>
            <a:off x="6849264" y="733100"/>
            <a:ext cx="4618836" cy="1275669"/>
          </a:xfrm>
        </p:spPr>
        <p:txBody>
          <a:bodyPr anchor="b">
            <a:normAutofit/>
          </a:bodyPr>
          <a:lstStyle/>
          <a:p>
            <a:pPr algn="ctr"/>
            <a:r>
              <a:rPr lang="en-US"/>
              <a:t>Expected Accomplishments</a:t>
            </a:r>
          </a:p>
        </p:txBody>
      </p:sp>
      <p:sp>
        <p:nvSpPr>
          <p:cNvPr id="3" name="Content Placeholder 2">
            <a:extLst>
              <a:ext uri="{FF2B5EF4-FFF2-40B4-BE49-F238E27FC236}">
                <a16:creationId xmlns:a16="http://schemas.microsoft.com/office/drawing/2014/main" id="{3A180432-D01E-AA69-EE93-335D48A2B9D6}"/>
              </a:ext>
            </a:extLst>
          </p:cNvPr>
          <p:cNvSpPr>
            <a:spLocks noGrp="1"/>
          </p:cNvSpPr>
          <p:nvPr>
            <p:ph idx="1"/>
          </p:nvPr>
        </p:nvSpPr>
        <p:spPr>
          <a:xfrm>
            <a:off x="7182615" y="2216151"/>
            <a:ext cx="3943575" cy="3390900"/>
          </a:xfrm>
        </p:spPr>
        <p:txBody>
          <a:bodyPr vert="horz" lIns="91440" tIns="45720" rIns="91440" bIns="45720" rtlCol="0" anchor="t">
            <a:normAutofit/>
          </a:bodyPr>
          <a:lstStyle/>
          <a:p>
            <a:pPr algn="ctr">
              <a:lnSpc>
                <a:spcPct val="100000"/>
              </a:lnSpc>
            </a:pPr>
            <a:r>
              <a:rPr lang="en-US" sz="1600">
                <a:ea typeface="+mn-lt"/>
                <a:cs typeface="+mn-lt"/>
              </a:rPr>
              <a:t>By the end of this term, we expect to have a working prototype demonstrating core protection features including memory protection and code integrity checking. The web interface will be capable of displaying basic monitoring data, and we'll have completed initial integration between the process protector and web components. This will serve as the foundation for further development in the spring semester, focusing on the most critical security features while maintaining system stability and performance.</a:t>
            </a:r>
            <a:endParaRPr lang="en-US" sz="1600"/>
          </a:p>
        </p:txBody>
      </p:sp>
      <p:pic>
        <p:nvPicPr>
          <p:cNvPr id="23" name="Picture 22" descr="Blue blocks and networks technology background">
            <a:extLst>
              <a:ext uri="{FF2B5EF4-FFF2-40B4-BE49-F238E27FC236}">
                <a16:creationId xmlns:a16="http://schemas.microsoft.com/office/drawing/2014/main" id="{7348D99D-BDB8-CD96-EA4B-7679094B23C7}"/>
              </a:ext>
            </a:extLst>
          </p:cNvPr>
          <p:cNvPicPr>
            <a:picLocks noChangeAspect="1"/>
          </p:cNvPicPr>
          <p:nvPr/>
        </p:nvPicPr>
        <p:blipFill>
          <a:blip r:embed="rId2">
            <a:alphaModFix/>
          </a:blip>
          <a:srcRect l="8903" r="41096" b="-438"/>
          <a:stretch/>
        </p:blipFill>
        <p:spPr>
          <a:xfrm>
            <a:off x="1682" y="10"/>
            <a:ext cx="6096000" cy="6857990"/>
          </a:xfrm>
          <a:prstGeom prst="rect">
            <a:avLst/>
          </a:prstGeom>
        </p:spPr>
      </p:pic>
      <p:grpSp>
        <p:nvGrpSpPr>
          <p:cNvPr id="24" name="Group 23">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16" name="Rectangle 15">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4584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B6A4-5C29-FD51-BF0C-6C2CCEA5ACF7}"/>
              </a:ext>
            </a:extLst>
          </p:cNvPr>
          <p:cNvSpPr>
            <a:spLocks noGrp="1"/>
          </p:cNvSpPr>
          <p:nvPr>
            <p:ph type="title"/>
          </p:nvPr>
        </p:nvSpPr>
        <p:spPr>
          <a:xfrm>
            <a:off x="823547" y="320919"/>
            <a:ext cx="10193215" cy="629066"/>
          </a:xfrm>
        </p:spPr>
        <p:txBody>
          <a:bodyPr>
            <a:normAutofit/>
          </a:bodyPr>
          <a:lstStyle/>
          <a:p>
            <a:r>
              <a:rPr lang="en-US"/>
              <a:t>Division Of  Work</a:t>
            </a:r>
          </a:p>
        </p:txBody>
      </p:sp>
      <p:pic>
        <p:nvPicPr>
          <p:cNvPr id="4" name="Content Placeholder 3" descr="A screenshot of a computer screen&#10;&#10;Description automatically generated">
            <a:extLst>
              <a:ext uri="{FF2B5EF4-FFF2-40B4-BE49-F238E27FC236}">
                <a16:creationId xmlns:a16="http://schemas.microsoft.com/office/drawing/2014/main" id="{EDF70FDA-868C-454C-850C-17A855C7AF05}"/>
              </a:ext>
            </a:extLst>
          </p:cNvPr>
          <p:cNvPicPr>
            <a:picLocks noGrp="1" noChangeAspect="1"/>
          </p:cNvPicPr>
          <p:nvPr>
            <p:ph idx="1"/>
          </p:nvPr>
        </p:nvPicPr>
        <p:blipFill>
          <a:blip r:embed="rId2"/>
          <a:stretch>
            <a:fillRect/>
          </a:stretch>
        </p:blipFill>
        <p:spPr>
          <a:xfrm>
            <a:off x="932707" y="938307"/>
            <a:ext cx="6274798" cy="5507996"/>
          </a:xfrm>
        </p:spPr>
      </p:pic>
      <p:sp>
        <p:nvSpPr>
          <p:cNvPr id="5" name="TextBox 4">
            <a:extLst>
              <a:ext uri="{FF2B5EF4-FFF2-40B4-BE49-F238E27FC236}">
                <a16:creationId xmlns:a16="http://schemas.microsoft.com/office/drawing/2014/main" id="{98D4ACF7-36DA-7226-D8BF-2B679500F81E}"/>
              </a:ext>
            </a:extLst>
          </p:cNvPr>
          <p:cNvSpPr txBox="1"/>
          <p:nvPr/>
        </p:nvSpPr>
        <p:spPr>
          <a:xfrm>
            <a:off x="7391400" y="936381"/>
            <a:ext cx="4523642"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Our project work distribution leverages each team member's core strengths.</a:t>
            </a:r>
          </a:p>
          <a:p>
            <a:endParaRPr lang="en-US" dirty="0"/>
          </a:p>
          <a:p>
            <a:r>
              <a:rPr lang="en-US" dirty="0"/>
              <a:t>Bartosz takes the lead on the technical implementation of core protection mechanisms and kernel-level components, while Harshil focuses primarily on the web interface development and user-mode protection </a:t>
            </a:r>
            <a:r>
              <a:rPr lang="en-US"/>
              <a:t>features.</a:t>
            </a:r>
          </a:p>
          <a:p>
            <a:endParaRPr lang="en-US" dirty="0"/>
          </a:p>
          <a:p>
            <a:r>
              <a:rPr lang="en-US" dirty="0"/>
              <a:t>Harshil will also be responsible for implementing various Ring 3 protection mechanisms to complement the kernel-level security features. Both team members maintain active involvement across all project areas, with shared responsibility for testing and documentation.</a:t>
            </a:r>
          </a:p>
        </p:txBody>
      </p:sp>
    </p:spTree>
    <p:extLst>
      <p:ext uri="{BB962C8B-B14F-4D97-AF65-F5344CB8AC3E}">
        <p14:creationId xmlns:p14="http://schemas.microsoft.com/office/powerpoint/2010/main" val="1737038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B6A4-5C29-FD51-BF0C-6C2CCEA5ACF7}"/>
              </a:ext>
            </a:extLst>
          </p:cNvPr>
          <p:cNvSpPr>
            <a:spLocks noGrp="1"/>
          </p:cNvSpPr>
          <p:nvPr>
            <p:ph type="title"/>
          </p:nvPr>
        </p:nvSpPr>
        <p:spPr/>
        <p:txBody>
          <a:bodyPr/>
          <a:lstStyle/>
          <a:p>
            <a:r>
              <a:rPr lang="en-US"/>
              <a:t>Demo</a:t>
            </a:r>
          </a:p>
        </p:txBody>
      </p:sp>
      <p:sp>
        <p:nvSpPr>
          <p:cNvPr id="3" name="Content Placeholder 2">
            <a:extLst>
              <a:ext uri="{FF2B5EF4-FFF2-40B4-BE49-F238E27FC236}">
                <a16:creationId xmlns:a16="http://schemas.microsoft.com/office/drawing/2014/main" id="{3A180432-D01E-AA69-EE93-335D48A2B9D6}"/>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At the expo, we plan to demonstrate a proof-of-concept implementation of our Windows Process Protector system. While not all planned features will be fully implemented, we aim to showcase the core functionality including:</a:t>
            </a:r>
            <a:endParaRPr lang="en-US" dirty="0"/>
          </a:p>
          <a:p>
            <a:pPr marL="285750" indent="-285750">
              <a:buFont typeface="Arial"/>
              <a:buChar char="•"/>
            </a:pPr>
            <a:r>
              <a:rPr lang="en-US" dirty="0">
                <a:ea typeface="+mn-lt"/>
                <a:cs typeface="+mn-lt"/>
              </a:rPr>
              <a:t>Basic process protection mechanisms demonstrating memory access prevention</a:t>
            </a:r>
            <a:endParaRPr lang="en-US" dirty="0"/>
          </a:p>
          <a:p>
            <a:pPr marL="285750" indent="-285750">
              <a:buFont typeface="Arial"/>
              <a:buChar char="•"/>
            </a:pPr>
            <a:r>
              <a:rPr lang="en-US" dirty="0">
                <a:ea typeface="+mn-lt"/>
                <a:cs typeface="+mn-lt"/>
              </a:rPr>
              <a:t>A simplified version of our web monitoring interface showing real-time process status</a:t>
            </a:r>
            <a:endParaRPr lang="en-US" dirty="0"/>
          </a:p>
          <a:p>
            <a:pPr marL="285750" indent="-285750">
              <a:buFont typeface="Arial"/>
              <a:buChar char="•"/>
            </a:pPr>
            <a:r>
              <a:rPr lang="en-US" dirty="0">
                <a:ea typeface="+mn-lt"/>
                <a:cs typeface="+mn-lt"/>
              </a:rPr>
              <a:t>Basic threat detection capabilities</a:t>
            </a:r>
            <a:endParaRPr lang="en-US" dirty="0"/>
          </a:p>
          <a:p>
            <a:pPr marL="285750" indent="-285750">
              <a:buFont typeface="Arial"/>
              <a:buChar char="•"/>
            </a:pPr>
            <a:r>
              <a:rPr lang="en-US" dirty="0">
                <a:ea typeface="+mn-lt"/>
                <a:cs typeface="+mn-lt"/>
              </a:rPr>
              <a:t>Integration between the process protector and web components</a:t>
            </a:r>
            <a:endParaRPr lang="en-US" dirty="0"/>
          </a:p>
          <a:p>
            <a:r>
              <a:rPr lang="en-US" dirty="0">
                <a:ea typeface="+mn-lt"/>
                <a:cs typeface="+mn-lt"/>
              </a:rPr>
              <a:t>Our goal is to demonstrate the fundamental concepts and architecture of our system, proving the viability of our approach while acknowledging that some advanced features will require additional development beyond the scope of this semester's work. This prototype will serve as a foundation for future development and feature implementation.</a:t>
            </a:r>
          </a:p>
          <a:p>
            <a:endParaRPr lang="en-US" dirty="0"/>
          </a:p>
        </p:txBody>
      </p:sp>
    </p:spTree>
    <p:extLst>
      <p:ext uri="{BB962C8B-B14F-4D97-AF65-F5344CB8AC3E}">
        <p14:creationId xmlns:p14="http://schemas.microsoft.com/office/powerpoint/2010/main" val="4051034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B6A4-5C29-FD51-BF0C-6C2CCEA5ACF7}"/>
              </a:ext>
            </a:extLst>
          </p:cNvPr>
          <p:cNvSpPr>
            <a:spLocks noGrp="1"/>
          </p:cNvSpPr>
          <p:nvPr>
            <p:ph type="title"/>
          </p:nvPr>
        </p:nvSpPr>
        <p:spPr/>
        <p:txBody>
          <a:bodyPr/>
          <a:lstStyle/>
          <a:p>
            <a:r>
              <a:rPr lang="en-US"/>
              <a:t>Meet The Team</a:t>
            </a:r>
          </a:p>
        </p:txBody>
      </p:sp>
      <p:sp>
        <p:nvSpPr>
          <p:cNvPr id="3" name="Content Placeholder 2">
            <a:extLst>
              <a:ext uri="{FF2B5EF4-FFF2-40B4-BE49-F238E27FC236}">
                <a16:creationId xmlns:a16="http://schemas.microsoft.com/office/drawing/2014/main" id="{3A180432-D01E-AA69-EE93-335D48A2B9D6}"/>
              </a:ext>
            </a:extLst>
          </p:cNvPr>
          <p:cNvSpPr>
            <a:spLocks noGrp="1"/>
          </p:cNvSpPr>
          <p:nvPr>
            <p:ph idx="1"/>
          </p:nvPr>
        </p:nvSpPr>
        <p:spPr>
          <a:xfrm>
            <a:off x="6096000" y="2132468"/>
            <a:ext cx="4740467" cy="3969342"/>
          </a:xfrm>
        </p:spPr>
        <p:txBody>
          <a:bodyPr/>
          <a:lstStyle/>
          <a:p>
            <a:r>
              <a:rPr lang="en-US"/>
              <a:t>Academic Advisor</a:t>
            </a:r>
            <a:br>
              <a:rPr lang="en-US"/>
            </a:br>
            <a:br>
              <a:rPr lang="en-US"/>
            </a:br>
            <a:r>
              <a:rPr lang="en-US"/>
              <a:t>Nitin Nitin</a:t>
            </a:r>
          </a:p>
          <a:p>
            <a:pPr marL="342900" indent="-342900">
              <a:buFont typeface="Arial" panose="020B0604020202020204" pitchFamily="34" charset="0"/>
              <a:buChar char="•"/>
            </a:pPr>
            <a:r>
              <a:rPr lang="en-US"/>
              <a:t>Email: </a:t>
            </a:r>
            <a:r>
              <a:rPr lang="en-US">
                <a:hlinkClick r:id="rId2"/>
              </a:rPr>
              <a:t>nitinfu@ucmail.uc.edu</a:t>
            </a:r>
            <a:endParaRPr lang="en-US"/>
          </a:p>
          <a:p>
            <a:endParaRPr lang="en-US"/>
          </a:p>
        </p:txBody>
      </p:sp>
      <p:sp>
        <p:nvSpPr>
          <p:cNvPr id="7" name="Content Placeholder 2">
            <a:extLst>
              <a:ext uri="{FF2B5EF4-FFF2-40B4-BE49-F238E27FC236}">
                <a16:creationId xmlns:a16="http://schemas.microsoft.com/office/drawing/2014/main" id="{EC0B102D-45C8-A624-02C2-B11B3ED9DCE3}"/>
              </a:ext>
            </a:extLst>
          </p:cNvPr>
          <p:cNvSpPr txBox="1">
            <a:spLocks/>
          </p:cNvSpPr>
          <p:nvPr/>
        </p:nvSpPr>
        <p:spPr>
          <a:xfrm>
            <a:off x="1181099" y="2314303"/>
            <a:ext cx="4740467" cy="3969342"/>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Developers</a:t>
            </a:r>
            <a:br>
              <a:rPr lang="en-US"/>
            </a:br>
            <a:br>
              <a:rPr lang="en-US"/>
            </a:br>
            <a:r>
              <a:rPr lang="en-US"/>
              <a:t>Bartosz </a:t>
            </a:r>
            <a:r>
              <a:rPr lang="en-US" err="1"/>
              <a:t>Kawalkowski</a:t>
            </a:r>
            <a:endParaRPr lang="en-US"/>
          </a:p>
          <a:p>
            <a:pPr marL="342900" indent="-342900">
              <a:buFont typeface="Arial" panose="020B0604020202020204" pitchFamily="34" charset="0"/>
              <a:buChar char="•"/>
            </a:pPr>
            <a:r>
              <a:rPr lang="en-US"/>
              <a:t>Email: </a:t>
            </a:r>
            <a:r>
              <a:rPr lang="en-US">
                <a:hlinkClick r:id="rId3"/>
              </a:rPr>
              <a:t>kawalkba@mail.uc.edu</a:t>
            </a:r>
            <a:endParaRPr lang="en-US"/>
          </a:p>
          <a:p>
            <a:pPr marL="342900" indent="-342900">
              <a:buFont typeface="Arial" panose="020B0604020202020204" pitchFamily="34" charset="0"/>
              <a:buChar char="•"/>
            </a:pPr>
            <a:endParaRPr lang="en-US"/>
          </a:p>
          <a:p>
            <a:r>
              <a:rPr lang="en-US"/>
              <a:t>Harshil Patel</a:t>
            </a:r>
          </a:p>
          <a:p>
            <a:pPr marL="342900" indent="-342900">
              <a:buFont typeface="Arial" panose="020B0604020202020204" pitchFamily="34" charset="0"/>
              <a:buChar char="•"/>
            </a:pPr>
            <a:r>
              <a:rPr lang="en-US"/>
              <a:t>Email: patel3hs@mail.uc.edu</a:t>
            </a:r>
          </a:p>
        </p:txBody>
      </p:sp>
    </p:spTree>
    <p:extLst>
      <p:ext uri="{BB962C8B-B14F-4D97-AF65-F5344CB8AC3E}">
        <p14:creationId xmlns:p14="http://schemas.microsoft.com/office/powerpoint/2010/main" val="2405579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7B4854C3-58CC-4A2C-B4CA-926819F0C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
            <a:extLst>
              <a:ext uri="{FF2B5EF4-FFF2-40B4-BE49-F238E27FC236}">
                <a16:creationId xmlns:a16="http://schemas.microsoft.com/office/drawing/2014/main" id="{FA7B9933-15AE-4ACB-B091-21C9F3853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DE57BB50-0A5D-4AD7-87AB-5904B788BC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52" name="Rectangle 51">
              <a:extLst>
                <a:ext uri="{FF2B5EF4-FFF2-40B4-BE49-F238E27FC236}">
                  <a16:creationId xmlns:a16="http://schemas.microsoft.com/office/drawing/2014/main" id="{1CD5E7CE-8430-4ED8-87F2-AF5C660CF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D4A1AC28-5B9C-4D41-95E9-675EDF3F4B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E446F29-8D76-46EF-B0AF-41066F65AA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9D9B6A4-5C29-FD51-BF0C-6C2CCEA5ACF7}"/>
              </a:ext>
            </a:extLst>
          </p:cNvPr>
          <p:cNvSpPr>
            <a:spLocks noGrp="1"/>
          </p:cNvSpPr>
          <p:nvPr>
            <p:ph type="title"/>
          </p:nvPr>
        </p:nvSpPr>
        <p:spPr>
          <a:xfrm>
            <a:off x="1411357" y="1351429"/>
            <a:ext cx="3369365" cy="2871320"/>
          </a:xfrm>
        </p:spPr>
        <p:txBody>
          <a:bodyPr anchor="ctr">
            <a:normAutofit/>
          </a:bodyPr>
          <a:lstStyle/>
          <a:p>
            <a:pPr algn="ctr"/>
            <a:r>
              <a:rPr lang="en-US"/>
              <a:t>Project Abstract</a:t>
            </a:r>
          </a:p>
        </p:txBody>
      </p:sp>
      <p:sp>
        <p:nvSpPr>
          <p:cNvPr id="3" name="Content Placeholder 2">
            <a:extLst>
              <a:ext uri="{FF2B5EF4-FFF2-40B4-BE49-F238E27FC236}">
                <a16:creationId xmlns:a16="http://schemas.microsoft.com/office/drawing/2014/main" id="{3A180432-D01E-AA69-EE93-335D48A2B9D6}"/>
              </a:ext>
            </a:extLst>
          </p:cNvPr>
          <p:cNvSpPr>
            <a:spLocks noGrp="1"/>
          </p:cNvSpPr>
          <p:nvPr>
            <p:ph idx="1"/>
          </p:nvPr>
        </p:nvSpPr>
        <p:spPr>
          <a:xfrm>
            <a:off x="6389825" y="723900"/>
            <a:ext cx="4735375" cy="5410200"/>
          </a:xfrm>
        </p:spPr>
        <p:txBody>
          <a:bodyPr vert="horz" lIns="91440" tIns="45720" rIns="91440" bIns="45720" rtlCol="0" anchor="ctr">
            <a:normAutofit/>
          </a:bodyPr>
          <a:lstStyle/>
          <a:p>
            <a:pPr algn="ctr">
              <a:lnSpc>
                <a:spcPct val="100000"/>
              </a:lnSpc>
            </a:pPr>
            <a:r>
              <a:rPr lang="en-US" sz="1700">
                <a:ea typeface="+mn-lt"/>
                <a:cs typeface="+mn-lt"/>
              </a:rPr>
              <a:t>The Windows Process Protector is an advanced security solution that provides comprehensive protection for 64-bit Windows applications through kernel-level process monitoring and real-time web-based surveillance. This system implements multiple protection mechanisms including memory access prevention, code integrity verification, DLL injection blocking, and remote thread creation prevention. The project combines low-level system programming with modern web technologies to create a scalable security platform. Key innovations include real-time threat detection, encrypted data transmission between the process protector and web interface, and minimal performance impact on protected processes. This solution addresses critical needs in both gaming anti-cheat and enterprise security applications.</a:t>
            </a:r>
          </a:p>
          <a:p>
            <a:pPr algn="ctr">
              <a:lnSpc>
                <a:spcPct val="100000"/>
              </a:lnSpc>
            </a:pPr>
            <a:endParaRPr lang="en-US" sz="1700"/>
          </a:p>
        </p:txBody>
      </p:sp>
    </p:spTree>
    <p:extLst>
      <p:ext uri="{BB962C8B-B14F-4D97-AF65-F5344CB8AC3E}">
        <p14:creationId xmlns:p14="http://schemas.microsoft.com/office/powerpoint/2010/main" val="936691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9B6A4-5C29-FD51-BF0C-6C2CCEA5ACF7}"/>
              </a:ext>
            </a:extLst>
          </p:cNvPr>
          <p:cNvSpPr>
            <a:spLocks noGrp="1"/>
          </p:cNvSpPr>
          <p:nvPr>
            <p:ph type="title"/>
          </p:nvPr>
        </p:nvSpPr>
        <p:spPr>
          <a:xfrm>
            <a:off x="1077426" y="723901"/>
            <a:ext cx="5465148" cy="1288884"/>
          </a:xfrm>
        </p:spPr>
        <p:txBody>
          <a:bodyPr anchor="b">
            <a:normAutofit/>
          </a:bodyPr>
          <a:lstStyle/>
          <a:p>
            <a:pPr algn="ctr"/>
            <a:r>
              <a:rPr lang="en-US" dirty="0"/>
              <a:t>User Stories</a:t>
            </a:r>
            <a:endParaRPr lang="en-US"/>
          </a:p>
        </p:txBody>
      </p:sp>
      <p:sp>
        <p:nvSpPr>
          <p:cNvPr id="43" name="Content Placeholder 2">
            <a:extLst>
              <a:ext uri="{FF2B5EF4-FFF2-40B4-BE49-F238E27FC236}">
                <a16:creationId xmlns:a16="http://schemas.microsoft.com/office/drawing/2014/main" id="{3A180432-D01E-AA69-EE93-335D48A2B9D6}"/>
              </a:ext>
            </a:extLst>
          </p:cNvPr>
          <p:cNvSpPr>
            <a:spLocks noGrp="1"/>
          </p:cNvSpPr>
          <p:nvPr>
            <p:ph idx="1"/>
          </p:nvPr>
        </p:nvSpPr>
        <p:spPr>
          <a:xfrm>
            <a:off x="1077426" y="2732545"/>
            <a:ext cx="5465149" cy="3232826"/>
          </a:xfrm>
        </p:spPr>
        <p:txBody>
          <a:bodyPr anchor="t">
            <a:normAutofit/>
          </a:bodyPr>
          <a:lstStyle/>
          <a:p>
            <a:pPr marL="342900" indent="-342900" algn="ctr">
              <a:lnSpc>
                <a:spcPct val="100000"/>
              </a:lnSpc>
              <a:buFont typeface="Arial" panose="020B0604020202020204" pitchFamily="34" charset="0"/>
              <a:buChar char="•"/>
            </a:pPr>
            <a:r>
              <a:rPr lang="en-US" sz="1100"/>
              <a:t>As a game developer, I want to detect and block any unauthorized access attempts to my running processes so that I can protect the integrity of the game that I am developing.</a:t>
            </a:r>
          </a:p>
          <a:p>
            <a:pPr marL="342900" indent="-342900" algn="ctr">
              <a:lnSpc>
                <a:spcPct val="100000"/>
              </a:lnSpc>
              <a:buFont typeface="Arial" panose="020B0604020202020204" pitchFamily="34" charset="0"/>
              <a:buChar char="•"/>
            </a:pPr>
            <a:r>
              <a:rPr lang="en-US" sz="1100"/>
              <a:t>As a cybersecurity analyst, I want to view the activity of processes running so that I can detect and analyze any security threats and improve our system.</a:t>
            </a:r>
          </a:p>
          <a:p>
            <a:pPr marL="342900" indent="-342900" algn="ctr">
              <a:lnSpc>
                <a:spcPct val="100000"/>
              </a:lnSpc>
              <a:buFont typeface="Arial" panose="020B0604020202020204" pitchFamily="34" charset="0"/>
              <a:buChar char="•"/>
            </a:pPr>
            <a:r>
              <a:rPr lang="en-US" sz="1100"/>
              <a:t>As a software tester, I want to use different cheating techniques to test the system's response to see how effective it is in detecting and preventing this type of behavior.</a:t>
            </a:r>
          </a:p>
          <a:p>
            <a:pPr marL="342900" indent="-342900" algn="ctr">
              <a:lnSpc>
                <a:spcPct val="100000"/>
              </a:lnSpc>
              <a:buFont typeface="Arial" panose="020B0604020202020204" pitchFamily="34" charset="0"/>
              <a:buChar char="•"/>
            </a:pPr>
            <a:r>
              <a:rPr lang="en-US" sz="1100"/>
              <a:t>As a power user, I want to customize protection settings for different types of processes so that I can balance security needs with performance requirements for various applications.</a:t>
            </a:r>
          </a:p>
          <a:p>
            <a:pPr marL="342900" indent="-342900" algn="ctr">
              <a:lnSpc>
                <a:spcPct val="100000"/>
              </a:lnSpc>
              <a:buFont typeface="Arial" panose="020B0604020202020204" pitchFamily="34" charset="0"/>
              <a:buChar char="•"/>
            </a:pPr>
            <a:r>
              <a:rPr lang="en-US" sz="1100"/>
              <a:t>As a support technician, I want to troubleshoot issues related to protected processes using diagnostic tools provided by the system so that I can quickly resolve problems and minimize downtime.</a:t>
            </a:r>
          </a:p>
        </p:txBody>
      </p:sp>
      <p:pic>
        <p:nvPicPr>
          <p:cNvPr id="5" name="Picture 4" descr="Gadgets on a desk">
            <a:extLst>
              <a:ext uri="{FF2B5EF4-FFF2-40B4-BE49-F238E27FC236}">
                <a16:creationId xmlns:a16="http://schemas.microsoft.com/office/drawing/2014/main" id="{36A6C19A-1380-0D13-7807-E4751A8451DC}"/>
              </a:ext>
            </a:extLst>
          </p:cNvPr>
          <p:cNvPicPr>
            <a:picLocks noChangeAspect="1"/>
          </p:cNvPicPr>
          <p:nvPr/>
        </p:nvPicPr>
        <p:blipFill>
          <a:blip r:embed="rId2">
            <a:alphaModFix/>
          </a:blip>
          <a:srcRect l="9812" r="40188"/>
          <a:stretch/>
        </p:blipFill>
        <p:spPr>
          <a:xfrm>
            <a:off x="7620000" y="10"/>
            <a:ext cx="4572000" cy="6857990"/>
          </a:xfrm>
          <a:prstGeom prst="rect">
            <a:avLst/>
          </a:prstGeom>
        </p:spPr>
      </p:pic>
      <p:grpSp>
        <p:nvGrpSpPr>
          <p:cNvPr id="44" name="Group 43">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30" name="Rectangle 29">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1" name="Straight Connector 30">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9900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9B6A4-5C29-FD51-BF0C-6C2CCEA5ACF7}"/>
              </a:ext>
            </a:extLst>
          </p:cNvPr>
          <p:cNvSpPr>
            <a:spLocks noGrp="1"/>
          </p:cNvSpPr>
          <p:nvPr>
            <p:ph type="title"/>
          </p:nvPr>
        </p:nvSpPr>
        <p:spPr>
          <a:xfrm>
            <a:off x="1038883" y="1000366"/>
            <a:ext cx="3995397" cy="1239627"/>
          </a:xfrm>
        </p:spPr>
        <p:txBody>
          <a:bodyPr anchor="b">
            <a:normAutofit/>
          </a:bodyPr>
          <a:lstStyle/>
          <a:p>
            <a:pPr algn="ctr"/>
            <a:r>
              <a:rPr lang="en-US" dirty="0"/>
              <a:t>Design Diagrams – D0</a:t>
            </a:r>
            <a:endParaRPr lang="en-US"/>
          </a:p>
        </p:txBody>
      </p:sp>
      <p:sp>
        <p:nvSpPr>
          <p:cNvPr id="13" name="Content Placeholder 2">
            <a:extLst>
              <a:ext uri="{FF2B5EF4-FFF2-40B4-BE49-F238E27FC236}">
                <a16:creationId xmlns:a16="http://schemas.microsoft.com/office/drawing/2014/main" id="{3A180432-D01E-AA69-EE93-335D48A2B9D6}"/>
              </a:ext>
            </a:extLst>
          </p:cNvPr>
          <p:cNvSpPr>
            <a:spLocks noGrp="1"/>
          </p:cNvSpPr>
          <p:nvPr>
            <p:ph idx="1"/>
          </p:nvPr>
        </p:nvSpPr>
        <p:spPr>
          <a:xfrm>
            <a:off x="1096144" y="2884395"/>
            <a:ext cx="3862062" cy="2469140"/>
          </a:xfrm>
        </p:spPr>
        <p:txBody>
          <a:bodyPr>
            <a:normAutofit/>
          </a:bodyPr>
          <a:lstStyle/>
          <a:p>
            <a:pPr marL="342900" indent="-342900" algn="ctr">
              <a:lnSpc>
                <a:spcPct val="100000"/>
              </a:lnSpc>
              <a:buFont typeface="Arial" panose="020B0604020202020204" pitchFamily="34" charset="0"/>
              <a:buChar char="•"/>
            </a:pPr>
            <a:r>
              <a:rPr lang="en-US" sz="1000"/>
              <a:t>There are two systems in the top boxes: Windows 64 bit and the Cheat Detection Software (CDS).</a:t>
            </a:r>
          </a:p>
          <a:p>
            <a:pPr marL="342900" indent="-342900" algn="ctr">
              <a:lnSpc>
                <a:spcPct val="100000"/>
              </a:lnSpc>
              <a:buFont typeface="Arial" panose="020B0604020202020204" pitchFamily="34" charset="0"/>
              <a:buChar char="•"/>
            </a:pPr>
            <a:r>
              <a:rPr lang="en-US" sz="1000"/>
              <a:t>We see the processes running on Windows and any unauthorized access attempts being made. These are both the inputs used in the CDS.</a:t>
            </a:r>
          </a:p>
          <a:p>
            <a:pPr marL="342900" indent="-342900" algn="ctr">
              <a:lnSpc>
                <a:spcPct val="100000"/>
              </a:lnSpc>
              <a:buFont typeface="Arial" panose="020B0604020202020204" pitchFamily="34" charset="0"/>
              <a:buChar char="•"/>
            </a:pPr>
            <a:r>
              <a:rPr lang="en-US" sz="1000"/>
              <a:t>CDS then outputs a message that alerts the user about unauthorized access attempt and displays it on the web interface.</a:t>
            </a:r>
          </a:p>
          <a:p>
            <a:pPr marL="342900" indent="-342900" algn="ctr">
              <a:lnSpc>
                <a:spcPct val="100000"/>
              </a:lnSpc>
              <a:buFont typeface="Arial" panose="020B0604020202020204" pitchFamily="34" charset="0"/>
              <a:buChar char="•"/>
            </a:pPr>
            <a:r>
              <a:rPr lang="en-US" sz="1000"/>
              <a:t>The boxes show running systems, the ovals show what the software is doing.</a:t>
            </a:r>
          </a:p>
          <a:p>
            <a:pPr marL="342900" indent="-342900" algn="ctr">
              <a:lnSpc>
                <a:spcPct val="100000"/>
              </a:lnSpc>
              <a:buFont typeface="Arial" panose="020B0604020202020204" pitchFamily="34" charset="0"/>
              <a:buChar char="•"/>
            </a:pPr>
            <a:r>
              <a:rPr lang="en-US" sz="1000"/>
              <a:t>The lines connect the System to its running process, the arrows show the flow of CDS.</a:t>
            </a:r>
          </a:p>
          <a:p>
            <a:pPr algn="ctr">
              <a:lnSpc>
                <a:spcPct val="100000"/>
              </a:lnSpc>
            </a:pPr>
            <a:endParaRPr lang="en-US" sz="1000"/>
          </a:p>
          <a:p>
            <a:pPr algn="ctr">
              <a:lnSpc>
                <a:spcPct val="100000"/>
              </a:lnSpc>
            </a:pPr>
            <a:endParaRPr lang="en-US" sz="1000"/>
          </a:p>
        </p:txBody>
      </p:sp>
      <p:pic>
        <p:nvPicPr>
          <p:cNvPr id="5" name="Picture 4" descr="A diagram of a software system&#10;&#10;Description automatically generated">
            <a:extLst>
              <a:ext uri="{FF2B5EF4-FFF2-40B4-BE49-F238E27FC236}">
                <a16:creationId xmlns:a16="http://schemas.microsoft.com/office/drawing/2014/main" id="{439CDF1D-9EA2-0CE4-6F19-50310EE508D8}"/>
              </a:ext>
            </a:extLst>
          </p:cNvPr>
          <p:cNvPicPr>
            <a:picLocks noChangeAspect="1"/>
          </p:cNvPicPr>
          <p:nvPr/>
        </p:nvPicPr>
        <p:blipFill>
          <a:blip r:embed="rId2"/>
          <a:stretch>
            <a:fillRect/>
          </a:stretch>
        </p:blipFill>
        <p:spPr>
          <a:xfrm>
            <a:off x="5905500" y="2013922"/>
            <a:ext cx="5715000" cy="2914649"/>
          </a:xfrm>
          <a:prstGeom prst="rect">
            <a:avLst/>
          </a:prstGeom>
        </p:spPr>
      </p:pic>
      <p:grpSp>
        <p:nvGrpSpPr>
          <p:cNvPr id="18" name="Group 17">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2542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5899"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9B6A4-5C29-FD51-BF0C-6C2CCEA5ACF7}"/>
              </a:ext>
            </a:extLst>
          </p:cNvPr>
          <p:cNvSpPr>
            <a:spLocks noGrp="1"/>
          </p:cNvSpPr>
          <p:nvPr>
            <p:ph type="title"/>
          </p:nvPr>
        </p:nvSpPr>
        <p:spPr>
          <a:xfrm>
            <a:off x="7150882" y="1000366"/>
            <a:ext cx="3995397" cy="1239627"/>
          </a:xfrm>
        </p:spPr>
        <p:txBody>
          <a:bodyPr anchor="b">
            <a:normAutofit/>
          </a:bodyPr>
          <a:lstStyle/>
          <a:p>
            <a:pPr algn="ctr"/>
            <a:r>
              <a:rPr lang="en-US" dirty="0"/>
              <a:t>Design Diagrams – D1</a:t>
            </a:r>
            <a:endParaRPr lang="en-US"/>
          </a:p>
        </p:txBody>
      </p:sp>
      <p:sp>
        <p:nvSpPr>
          <p:cNvPr id="3" name="Content Placeholder 2">
            <a:extLst>
              <a:ext uri="{FF2B5EF4-FFF2-40B4-BE49-F238E27FC236}">
                <a16:creationId xmlns:a16="http://schemas.microsoft.com/office/drawing/2014/main" id="{3A180432-D01E-AA69-EE93-335D48A2B9D6}"/>
              </a:ext>
            </a:extLst>
          </p:cNvPr>
          <p:cNvSpPr>
            <a:spLocks noGrp="1"/>
          </p:cNvSpPr>
          <p:nvPr>
            <p:ph idx="1"/>
          </p:nvPr>
        </p:nvSpPr>
        <p:spPr>
          <a:xfrm>
            <a:off x="7279965" y="2884395"/>
            <a:ext cx="3766670" cy="2469140"/>
          </a:xfrm>
        </p:spPr>
        <p:txBody>
          <a:bodyPr>
            <a:normAutofit/>
          </a:bodyPr>
          <a:lstStyle/>
          <a:p>
            <a:pPr marL="342900" indent="-342900" algn="ctr">
              <a:lnSpc>
                <a:spcPct val="100000"/>
              </a:lnSpc>
              <a:buFont typeface="Arial" panose="020B0604020202020204" pitchFamily="34" charset="0"/>
              <a:buChar char="•"/>
            </a:pPr>
            <a:r>
              <a:rPr lang="en-US" sz="1000"/>
              <a:t>After further expansion, we have a windows memory protection stage that is an expansion of the input being made in CDS. This module detects any suspicious activity that is being detected in the memory and inputs it into CDS.</a:t>
            </a:r>
          </a:p>
          <a:p>
            <a:pPr marL="342900" indent="-342900" algn="ctr">
              <a:lnSpc>
                <a:spcPct val="100000"/>
              </a:lnSpc>
              <a:buFont typeface="Arial" panose="020B0604020202020204" pitchFamily="34" charset="0"/>
              <a:buChar char="•"/>
            </a:pPr>
            <a:r>
              <a:rPr lang="en-US" sz="1000"/>
              <a:t>We also show a Code Checker component in CDS to check the integrity of the code. This is to detect any unauthorized alterations being made in the code.</a:t>
            </a:r>
          </a:p>
          <a:p>
            <a:pPr marL="342900" indent="-342900" algn="ctr">
              <a:lnSpc>
                <a:spcPct val="100000"/>
              </a:lnSpc>
              <a:buFont typeface="Arial" panose="020B0604020202020204" pitchFamily="34" charset="0"/>
              <a:buChar char="•"/>
            </a:pPr>
            <a:r>
              <a:rPr lang="en-US" sz="1000"/>
              <a:t>Any unauthorized alterations get forwarded to the detection logger.</a:t>
            </a:r>
          </a:p>
          <a:p>
            <a:pPr marL="342900" indent="-342900" algn="ctr">
              <a:lnSpc>
                <a:spcPct val="100000"/>
              </a:lnSpc>
              <a:buFont typeface="Arial" panose="020B0604020202020204" pitchFamily="34" charset="0"/>
              <a:buChar char="•"/>
            </a:pPr>
            <a:r>
              <a:rPr lang="en-US" sz="1000"/>
              <a:t>The outputs we see going to the user web interface is the alert message and a logged message.</a:t>
            </a:r>
          </a:p>
        </p:txBody>
      </p:sp>
      <p:pic>
        <p:nvPicPr>
          <p:cNvPr id="5" name="Picture 4" descr="A diagram of a software&#10;&#10;Description automatically generated">
            <a:extLst>
              <a:ext uri="{FF2B5EF4-FFF2-40B4-BE49-F238E27FC236}">
                <a16:creationId xmlns:a16="http://schemas.microsoft.com/office/drawing/2014/main" id="{D3DEACC1-B2B5-9DE5-A203-2228C06DA3D1}"/>
              </a:ext>
            </a:extLst>
          </p:cNvPr>
          <p:cNvPicPr>
            <a:picLocks noChangeAspect="1"/>
          </p:cNvPicPr>
          <p:nvPr/>
        </p:nvPicPr>
        <p:blipFill>
          <a:blip r:embed="rId2"/>
          <a:stretch>
            <a:fillRect/>
          </a:stretch>
        </p:blipFill>
        <p:spPr>
          <a:xfrm>
            <a:off x="723901" y="2322961"/>
            <a:ext cx="5372100" cy="2296572"/>
          </a:xfrm>
          <a:prstGeom prst="rect">
            <a:avLst/>
          </a:prstGeom>
        </p:spPr>
      </p:pic>
      <p:grpSp>
        <p:nvGrpSpPr>
          <p:cNvPr id="26" name="Group 25">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92478" y="2543656"/>
            <a:ext cx="867485" cy="115439"/>
            <a:chOff x="8910933" y="1861308"/>
            <a:chExt cx="867485" cy="115439"/>
          </a:xfrm>
        </p:grpSpPr>
        <p:sp>
          <p:nvSpPr>
            <p:cNvPr id="15" name="Rectangle 14">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50783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B6A4-5C29-FD51-BF0C-6C2CCEA5ACF7}"/>
              </a:ext>
            </a:extLst>
          </p:cNvPr>
          <p:cNvSpPr>
            <a:spLocks noGrp="1"/>
          </p:cNvSpPr>
          <p:nvPr>
            <p:ph type="title"/>
          </p:nvPr>
        </p:nvSpPr>
        <p:spPr>
          <a:xfrm>
            <a:off x="1028700" y="723900"/>
            <a:ext cx="10134600" cy="554057"/>
          </a:xfrm>
        </p:spPr>
        <p:txBody>
          <a:bodyPr>
            <a:normAutofit fontScale="90000"/>
          </a:bodyPr>
          <a:lstStyle/>
          <a:p>
            <a:r>
              <a:rPr lang="en-US" dirty="0"/>
              <a:t>Design Diagrams – D2</a:t>
            </a:r>
          </a:p>
        </p:txBody>
      </p:sp>
      <p:sp>
        <p:nvSpPr>
          <p:cNvPr id="3" name="Content Placeholder 2">
            <a:extLst>
              <a:ext uri="{FF2B5EF4-FFF2-40B4-BE49-F238E27FC236}">
                <a16:creationId xmlns:a16="http://schemas.microsoft.com/office/drawing/2014/main" id="{3A180432-D01E-AA69-EE93-335D48A2B9D6}"/>
              </a:ext>
            </a:extLst>
          </p:cNvPr>
          <p:cNvSpPr>
            <a:spLocks noGrp="1"/>
          </p:cNvSpPr>
          <p:nvPr>
            <p:ph idx="1"/>
          </p:nvPr>
        </p:nvSpPr>
        <p:spPr>
          <a:xfrm>
            <a:off x="412474" y="1424031"/>
            <a:ext cx="6445526" cy="4710069"/>
          </a:xfrm>
        </p:spPr>
        <p:txBody>
          <a:bodyPr>
            <a:normAutofit fontScale="85000" lnSpcReduction="20000"/>
          </a:bodyPr>
          <a:lstStyle/>
          <a:p>
            <a:pPr marL="342900" indent="-342900">
              <a:buFont typeface="Arial" panose="020B0604020202020204" pitchFamily="34" charset="0"/>
              <a:buChar char="•"/>
            </a:pPr>
            <a:r>
              <a:rPr lang="en-US" dirty="0"/>
              <a:t>Within CDS, we first go through the Trust List. This checks to see if any detected processes were previously detected or if they are already trusted and marked as safe.</a:t>
            </a:r>
          </a:p>
          <a:p>
            <a:pPr marL="342900" indent="-342900">
              <a:buFont typeface="Arial" panose="020B0604020202020204" pitchFamily="34" charset="0"/>
              <a:buChar char="•"/>
            </a:pPr>
            <a:r>
              <a:rPr lang="en-US" dirty="0"/>
              <a:t>Further expanding on CDS:</a:t>
            </a:r>
          </a:p>
          <a:p>
            <a:pPr marL="617220" lvl="1" indent="-342900"/>
            <a:r>
              <a:rPr lang="en-US" dirty="0"/>
              <a:t>Injection Detection: Detects any cheating happening through memory injection.</a:t>
            </a:r>
          </a:p>
          <a:p>
            <a:pPr marL="617220" lvl="1" indent="-342900"/>
            <a:r>
              <a:rPr lang="en-US" dirty="0"/>
              <a:t>Memory Signature Detection: Collects the memory signature for further analysis. </a:t>
            </a:r>
          </a:p>
          <a:p>
            <a:pPr marL="617220" lvl="1" indent="-342900"/>
            <a:r>
              <a:rPr lang="en-US" dirty="0"/>
              <a:t>Memory Verifier: Identifies if the suspicious activity happening in memory has been detected before.</a:t>
            </a:r>
          </a:p>
          <a:p>
            <a:pPr marL="342900" indent="-342900">
              <a:buFont typeface="Arial" panose="020B0604020202020204" pitchFamily="34" charset="0"/>
              <a:buChar char="•"/>
            </a:pPr>
            <a:r>
              <a:rPr lang="en-US" dirty="0"/>
              <a:t>After these components have been executed, they output the unauthorized access being made in any running processes and forwards them to the Detection Logger.</a:t>
            </a:r>
          </a:p>
          <a:p>
            <a:pPr marL="342900" indent="-342900">
              <a:buFont typeface="Arial" panose="020B0604020202020204" pitchFamily="34" charset="0"/>
              <a:buChar char="•"/>
            </a:pPr>
            <a:r>
              <a:rPr lang="en-US" dirty="0"/>
              <a:t>Then the alert message is created and outputted to the Web Interface.</a:t>
            </a:r>
          </a:p>
          <a:p>
            <a:pPr marL="342900" indent="-342900">
              <a:buFont typeface="Arial" panose="020B0604020202020204" pitchFamily="34" charset="0"/>
              <a:buChar char="•"/>
            </a:pPr>
            <a:r>
              <a:rPr lang="en-US" dirty="0"/>
              <a:t>A Dashboard Updater component updated the list of detected process on the Web Interface, as well as adding the alert message. </a:t>
            </a:r>
          </a:p>
          <a:p>
            <a:endParaRPr lang="en-US" dirty="0"/>
          </a:p>
          <a:p>
            <a:endParaRPr lang="en-US" dirty="0"/>
          </a:p>
        </p:txBody>
      </p:sp>
      <p:pic>
        <p:nvPicPr>
          <p:cNvPr id="5" name="Picture 4" descr="A diagram of a software&#10;&#10;Description automatically generated">
            <a:extLst>
              <a:ext uri="{FF2B5EF4-FFF2-40B4-BE49-F238E27FC236}">
                <a16:creationId xmlns:a16="http://schemas.microsoft.com/office/drawing/2014/main" id="{7A1F1584-AA9E-B900-D0DD-2441B286125E}"/>
              </a:ext>
            </a:extLst>
          </p:cNvPr>
          <p:cNvPicPr>
            <a:picLocks noChangeAspect="1"/>
          </p:cNvPicPr>
          <p:nvPr/>
        </p:nvPicPr>
        <p:blipFill>
          <a:blip r:embed="rId2"/>
          <a:stretch>
            <a:fillRect/>
          </a:stretch>
        </p:blipFill>
        <p:spPr>
          <a:xfrm>
            <a:off x="7025033" y="1885950"/>
            <a:ext cx="4940300" cy="3086100"/>
          </a:xfrm>
          <a:prstGeom prst="rect">
            <a:avLst/>
          </a:prstGeom>
        </p:spPr>
      </p:pic>
    </p:spTree>
    <p:extLst>
      <p:ext uri="{BB962C8B-B14F-4D97-AF65-F5344CB8AC3E}">
        <p14:creationId xmlns:p14="http://schemas.microsoft.com/office/powerpoint/2010/main" val="1368909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9B6A4-5C29-FD51-BF0C-6C2CCEA5ACF7}"/>
              </a:ext>
            </a:extLst>
          </p:cNvPr>
          <p:cNvSpPr>
            <a:spLocks noGrp="1"/>
          </p:cNvSpPr>
          <p:nvPr>
            <p:ph type="title"/>
          </p:nvPr>
        </p:nvSpPr>
        <p:spPr>
          <a:xfrm>
            <a:off x="1028701" y="963919"/>
            <a:ext cx="10134600" cy="1036994"/>
          </a:xfrm>
        </p:spPr>
        <p:txBody>
          <a:bodyPr anchor="b">
            <a:normAutofit/>
          </a:bodyPr>
          <a:lstStyle/>
          <a:p>
            <a:pPr algn="ctr"/>
            <a:r>
              <a:rPr lang="en-US"/>
              <a:t>Project Constraints</a:t>
            </a:r>
          </a:p>
        </p:txBody>
      </p:sp>
      <p:grpSp>
        <p:nvGrpSpPr>
          <p:cNvPr id="15"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6"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6347AD21-6823-F04B-FD1E-FFA51D5BBC01}"/>
              </a:ext>
            </a:extLst>
          </p:cNvPr>
          <p:cNvGraphicFramePr>
            <a:graphicFrameLocks noGrp="1"/>
          </p:cNvGraphicFramePr>
          <p:nvPr>
            <p:ph idx="1"/>
            <p:extLst>
              <p:ext uri="{D42A27DB-BD31-4B8C-83A1-F6EECF244321}">
                <p14:modId xmlns:p14="http://schemas.microsoft.com/office/powerpoint/2010/main" val="59116188"/>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3297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B6A4-5C29-FD51-BF0C-6C2CCEA5ACF7}"/>
              </a:ext>
            </a:extLst>
          </p:cNvPr>
          <p:cNvSpPr>
            <a:spLocks noGrp="1"/>
          </p:cNvSpPr>
          <p:nvPr>
            <p:ph type="title"/>
          </p:nvPr>
        </p:nvSpPr>
        <p:spPr/>
        <p:txBody>
          <a:bodyPr/>
          <a:lstStyle/>
          <a:p>
            <a:r>
              <a:rPr lang="en-US"/>
              <a:t>Current Project Update</a:t>
            </a:r>
          </a:p>
        </p:txBody>
      </p:sp>
      <p:sp>
        <p:nvSpPr>
          <p:cNvPr id="3" name="Content Placeholder 2">
            <a:extLst>
              <a:ext uri="{FF2B5EF4-FFF2-40B4-BE49-F238E27FC236}">
                <a16:creationId xmlns:a16="http://schemas.microsoft.com/office/drawing/2014/main" id="{3A180432-D01E-AA69-EE93-335D48A2B9D6}"/>
              </a:ext>
            </a:extLst>
          </p:cNvPr>
          <p:cNvSpPr>
            <a:spLocks noGrp="1"/>
          </p:cNvSpPr>
          <p:nvPr>
            <p:ph idx="1"/>
          </p:nvPr>
        </p:nvSpPr>
        <p:spPr/>
        <p:txBody>
          <a:bodyPr vert="horz" lIns="91440" tIns="45720" rIns="91440" bIns="45720" rtlCol="0" anchor="t">
            <a:normAutofit fontScale="77500" lnSpcReduction="20000"/>
          </a:bodyPr>
          <a:lstStyle/>
          <a:p>
            <a:r>
              <a:rPr lang="en-US" dirty="0">
                <a:ea typeface="+mn-lt"/>
                <a:cs typeface="+mn-lt"/>
              </a:rPr>
              <a:t>Let me update you on our current project status. We've successfully completed our initial research phase, which involved extensive analysis of existing anti-cheat solutions and process protection mechanisms. Our system architecture design has been finalized, establishing a solid foundation for both the kernel-level components and web interface integration.</a:t>
            </a:r>
          </a:p>
          <a:p>
            <a:r>
              <a:rPr lang="en-US" dirty="0">
                <a:ea typeface="+mn-lt"/>
                <a:cs typeface="+mn-lt"/>
              </a:rPr>
              <a:t>We've made significant progress in mapping out our core protection mechanisms, with particular attention to memory protection strategies and code integrity verification approaches. The preliminary design of our web interface components is taking shape, focusing on creating an intuitive dashboard for real-time monitoring.</a:t>
            </a:r>
          </a:p>
          <a:p>
            <a:r>
              <a:rPr lang="en-US" dirty="0">
                <a:ea typeface="+mn-lt"/>
                <a:cs typeface="+mn-lt"/>
              </a:rPr>
              <a:t>Our team has begun exploring Windows kernel driver development requirements and establishing our development environment. We've also started working on proof-of-concept implementations for several key components, allowing us to validate our architectural decisions early in the development process.</a:t>
            </a:r>
          </a:p>
          <a:p>
            <a:r>
              <a:rPr lang="en-US" dirty="0">
                <a:ea typeface="+mn-lt"/>
                <a:cs typeface="+mn-lt"/>
              </a:rPr>
              <a:t>Currently, we're focusing on:</a:t>
            </a:r>
            <a:endParaRPr lang="en-US" dirty="0"/>
          </a:p>
          <a:p>
            <a:pPr marL="285750" indent="-285750">
              <a:buFont typeface="Arial"/>
              <a:buChar char="•"/>
            </a:pPr>
            <a:r>
              <a:rPr lang="en-US" dirty="0">
                <a:ea typeface="+mn-lt"/>
                <a:cs typeface="+mn-lt"/>
              </a:rPr>
              <a:t>Refining our technical specifications</a:t>
            </a:r>
            <a:endParaRPr lang="en-US" dirty="0"/>
          </a:p>
          <a:p>
            <a:pPr marL="285750" indent="-285750">
              <a:buFont typeface="Arial"/>
              <a:buChar char="•"/>
            </a:pPr>
            <a:r>
              <a:rPr lang="en-US" dirty="0">
                <a:ea typeface="+mn-lt"/>
                <a:cs typeface="+mn-lt"/>
              </a:rPr>
              <a:t>Developing initial prototypes of core components</a:t>
            </a:r>
            <a:endParaRPr lang="en-US" dirty="0"/>
          </a:p>
          <a:p>
            <a:pPr marL="285750" indent="-285750">
              <a:buFont typeface="Arial"/>
              <a:buChar char="•"/>
            </a:pPr>
            <a:r>
              <a:rPr lang="en-US" dirty="0">
                <a:ea typeface="+mn-lt"/>
                <a:cs typeface="+mn-lt"/>
              </a:rPr>
              <a:t>Establishing the framework for our web monitoring interface</a:t>
            </a:r>
            <a:endParaRPr lang="en-US" dirty="0"/>
          </a:p>
          <a:p>
            <a:endParaRPr lang="en-US" dirty="0">
              <a:ea typeface="+mn-lt"/>
              <a:cs typeface="+mn-lt"/>
            </a:endParaRPr>
          </a:p>
        </p:txBody>
      </p:sp>
    </p:spTree>
    <p:extLst>
      <p:ext uri="{BB962C8B-B14F-4D97-AF65-F5344CB8AC3E}">
        <p14:creationId xmlns:p14="http://schemas.microsoft.com/office/powerpoint/2010/main" val="2036884101"/>
      </p:ext>
    </p:extLst>
  </p:cSld>
  <p:clrMapOvr>
    <a:masterClrMapping/>
  </p:clrMapOvr>
</p:sld>
</file>

<file path=ppt/theme/theme1.xml><?xml version="1.0" encoding="utf-8"?>
<a:theme xmlns:a="http://schemas.openxmlformats.org/drawingml/2006/main" name="Adorn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20</TotalTime>
  <Words>1245</Words>
  <Application>Microsoft Macintosh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Bembo</vt:lpstr>
      <vt:lpstr>AdornVTI</vt:lpstr>
      <vt:lpstr>Windows process protector</vt:lpstr>
      <vt:lpstr>Meet The Team</vt:lpstr>
      <vt:lpstr>Project Abstract</vt:lpstr>
      <vt:lpstr>User Stories</vt:lpstr>
      <vt:lpstr>Design Diagrams – D0</vt:lpstr>
      <vt:lpstr>Design Diagrams – D1</vt:lpstr>
      <vt:lpstr>Design Diagrams – D2</vt:lpstr>
      <vt:lpstr>Project Constraints</vt:lpstr>
      <vt:lpstr>Current Project Update</vt:lpstr>
      <vt:lpstr>Expected Accomplishments</vt:lpstr>
      <vt:lpstr>Division Of  Work</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process protector</dc:title>
  <dc:creator>Patel, Harshil (patel3hs)</dc:creator>
  <cp:lastModifiedBy>Patel, Harshil (patel3hs)</cp:lastModifiedBy>
  <cp:revision>2</cp:revision>
  <dcterms:created xsi:type="dcterms:W3CDTF">2024-10-27T14:30:02Z</dcterms:created>
  <dcterms:modified xsi:type="dcterms:W3CDTF">2024-10-28T00:32:24Z</dcterms:modified>
</cp:coreProperties>
</file>