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4" r:id="rId4"/>
    <p:sldId id="274" r:id="rId5"/>
    <p:sldId id="283" r:id="rId6"/>
    <p:sldId id="291" r:id="rId7"/>
    <p:sldId id="286" r:id="rId8"/>
    <p:sldId id="289" r:id="rId9"/>
    <p:sldId id="290" r:id="rId10"/>
    <p:sldId id="28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66" d="100"/>
          <a:sy n="66" d="100"/>
        </p:scale>
        <p:origin x="151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91CBABE-5567-46B6-9C1B-D1E85B0EA4E6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A35AEBB-D6EB-4776-86A0-8C8A530D015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2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7AC6B5-0A95-49D6-8700-50E4198D4D22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ＭＳ Ｐゴシック" pitchFamily="34"/>
            </a:endParaRP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Rectangle 3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18C8F7-1F1A-4343-91ED-2F1647F7E6E5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E183E8-776A-4531-B2BB-2DE309E4F19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D156AE-A7DA-4CBD-AB93-E60B352D1B79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CA855E-D431-43BA-8F86-C878A30355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711636-F6C4-4B39-9DA6-0310496ED4DC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3A164A-336C-404A-A83E-50DAE19A93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154F40-7C8E-4AB2-B517-D8C0C320F959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82D4F7-868B-4603-BAB2-5CC213AD9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81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7B7D09-A327-4857-9AD4-CAECA12D9B78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CF09FD-814B-44AA-ADF0-FCFE73CC64A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43B672-88B3-4161-A027-50677A6D3B13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AB456B-DDBC-463E-A40E-197DEC11C08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B03A23-F475-4F9E-A792-8E7B63E381A3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0F5A29-CDBD-4278-A398-75A402E06FC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9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F0A858-878C-475B-B008-ADAFC2B3368B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3CE3AC-EAB4-449B-89B2-BCED9C318FE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05BF72-5673-4621-8AEC-E21D959B4806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C5D31F-F5D3-4CAB-85CF-16C2B84C39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1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E5DCA7-2E2A-4545-A47C-634BA01FB4F0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6AE21D-8FDC-4EEA-A2CC-B0C05783427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CB46D5-8003-4A15-87B3-A77B0EC39CC7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8F70A7-90DB-4F57-9F04-E9601C3CD5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5B7BB6F-6E67-405D-A86B-DEFE37D9E0C1}" type="datetime1">
              <a:rPr lang="en-GB"/>
              <a:pPr lvl="0"/>
              <a:t>30/04/2018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01FEA4F-417D-4326-9403-DCC838EF5F9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UMKC-ppt0707-firstp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1640"/>
            <a:ext cx="9144000" cy="68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 txBox="1">
            <a:spLocks noGrp="1"/>
          </p:cNvSpPr>
          <p:nvPr>
            <p:ph type="ctrTitle"/>
          </p:nvPr>
        </p:nvSpPr>
        <p:spPr>
          <a:xfrm>
            <a:off x="1657350" y="962891"/>
            <a:ext cx="5829300" cy="1304921"/>
          </a:xfrm>
        </p:spPr>
        <p:txBody>
          <a:bodyPr anchor="t"/>
          <a:lstStyle/>
          <a:p>
            <a:pPr lvl="0"/>
            <a:r>
              <a:rPr lang="en-US" b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  <a:t>VQA: </a:t>
            </a:r>
            <a:r>
              <a:rPr lang="en-US" sz="2800" b="1" i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  <a:t/>
            </a:r>
            <a:br>
              <a:rPr lang="en-US" sz="2800" b="1" i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</a:br>
            <a:r>
              <a:rPr lang="en-US" sz="3200" b="1" dirty="0" smtClean="0">
                <a:solidFill>
                  <a:srgbClr val="4F81BD"/>
                </a:solidFill>
                <a:latin typeface="Arial" pitchFamily="34"/>
                <a:cs typeface="Arial" pitchFamily="34"/>
              </a:rPr>
              <a:t>Visual Question Answering</a:t>
            </a:r>
            <a:endParaRPr lang="en-US" sz="3200" b="1" dirty="0">
              <a:solidFill>
                <a:srgbClr val="4F81BD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4" name="Rectangle 3"/>
          <p:cNvSpPr txBox="1">
            <a:spLocks noGrp="1"/>
          </p:cNvSpPr>
          <p:nvPr>
            <p:ph type="subTitle" idx="1"/>
          </p:nvPr>
        </p:nvSpPr>
        <p:spPr>
          <a:xfrm>
            <a:off x="3989672" y="3439052"/>
            <a:ext cx="5154328" cy="1790166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02060"/>
                </a:solidFill>
              </a:rPr>
              <a:t>        Team :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0" algn="r"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Avni </a:t>
            </a:r>
            <a:r>
              <a:rPr lang="en-US" sz="2400" dirty="0" smtClean="0">
                <a:solidFill>
                  <a:srgbClr val="002060"/>
                </a:solidFill>
              </a:rPr>
              <a:t>Mehta</a:t>
            </a:r>
          </a:p>
          <a:p>
            <a:pPr lvl="0" algn="r"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Harshil Patel</a:t>
            </a:r>
          </a:p>
          <a:p>
            <a:pPr algn="r"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Raji </a:t>
            </a:r>
            <a:r>
              <a:rPr lang="en-US" sz="2400" dirty="0">
                <a:solidFill>
                  <a:srgbClr val="002060"/>
                </a:solidFill>
              </a:rPr>
              <a:t>Muppala</a:t>
            </a:r>
          </a:p>
          <a:p>
            <a:pPr lvl="0" algn="r"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Santosh Jada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0"/>
            <a:endParaRPr lang="en-US" sz="3000" dirty="0">
              <a:solidFill>
                <a:srgbClr val="002060"/>
              </a:solidFill>
            </a:endParaRPr>
          </a:p>
          <a:p>
            <a:pPr lvl="0">
              <a:spcBef>
                <a:spcPts val="500"/>
              </a:spcBef>
            </a:pPr>
            <a:endParaRPr lang="en-US" sz="3000" dirty="0">
              <a:solidFill>
                <a:srgbClr val="948A54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0480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u="sng" dirty="0"/>
              <a:t>Ref:</a:t>
            </a:r>
            <a:r>
              <a:rPr lang="en-US" sz="1200" dirty="0"/>
              <a:t> VQA: Visual Question Answering {</a:t>
            </a:r>
            <a:r>
              <a:rPr lang="en-US" sz="1200" dirty="0" err="1"/>
              <a:t>santol</a:t>
            </a:r>
            <a:r>
              <a:rPr lang="en-US" sz="1200" dirty="0"/>
              <a:t>, </a:t>
            </a:r>
            <a:r>
              <a:rPr lang="en-US" sz="1200" dirty="0" err="1"/>
              <a:t>aish</a:t>
            </a:r>
            <a:r>
              <a:rPr lang="en-US" sz="1200" dirty="0"/>
              <a:t>, </a:t>
            </a:r>
            <a:r>
              <a:rPr lang="en-US" sz="1200" dirty="0" err="1"/>
              <a:t>jiasenlu</a:t>
            </a:r>
            <a:r>
              <a:rPr lang="en-US" sz="1200" dirty="0"/>
              <a:t>, </a:t>
            </a:r>
            <a:r>
              <a:rPr lang="en-US" sz="1200" dirty="0" err="1"/>
              <a:t>dbatra</a:t>
            </a:r>
            <a:r>
              <a:rPr lang="en-US" sz="1200" dirty="0"/>
              <a:t>, </a:t>
            </a:r>
            <a:r>
              <a:rPr lang="en-US" sz="1200" dirty="0" err="1"/>
              <a:t>parikh</a:t>
            </a:r>
            <a:r>
              <a:rPr lang="en-US" sz="1200" dirty="0"/>
              <a:t>}@vt.edu 2 {</a:t>
            </a:r>
            <a:r>
              <a:rPr lang="en-US" sz="1200" dirty="0" err="1"/>
              <a:t>memitc</a:t>
            </a:r>
            <a:r>
              <a:rPr lang="en-US" sz="1200" dirty="0"/>
              <a:t>, </a:t>
            </a:r>
            <a:r>
              <a:rPr lang="en-US" sz="1200" dirty="0" err="1"/>
              <a:t>larryz</a:t>
            </a:r>
            <a:r>
              <a:rPr lang="en-US" sz="1200" dirty="0"/>
              <a:t>} @microsoft.com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Conclusion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Experiments on various methods for Image Classification for our dataset.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VQA is achieved for the following types of questions: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“Where is…?” via. bounding box using </a:t>
            </a:r>
            <a:r>
              <a:rPr lang="en-US" sz="1600" dirty="0" err="1" smtClean="0"/>
              <a:t>Darknet</a:t>
            </a:r>
            <a:r>
              <a:rPr lang="en-US" sz="1600" dirty="0" smtClean="0"/>
              <a:t>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“How many…?” using Mask R-CNN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“Is there…?” using Mask R-CNN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Challenges: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Implementing a pure android application for our VQA model, Spark REST API and TensorFlow REST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Building various VQA models on CPU only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 smtClean="0"/>
              <a:t>Training the existing VQA model developed by MIT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539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References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04801" y="1284517"/>
            <a:ext cx="8534397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https</a:t>
            </a:r>
            <a:r>
              <a:rPr lang="en-US" sz="2200" dirty="0"/>
              <a:t>://</a:t>
            </a:r>
            <a:r>
              <a:rPr lang="en-US" sz="2200" dirty="0"/>
              <a:t>arxiv.org/pdf/1702.01923.pdf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https://</a:t>
            </a:r>
            <a:r>
              <a:rPr lang="en-US" sz="2200" dirty="0" smtClean="0"/>
              <a:t>www.slideshare.net/xavigiro/openended-visual-questionanswering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https</a:t>
            </a:r>
            <a:r>
              <a:rPr lang="en-US" sz="2200" dirty="0"/>
              <a:t>://pjreddie.com/media/files/papers/YOLOv3.pdf</a:t>
            </a:r>
          </a:p>
          <a:p>
            <a:pPr lvl="0">
              <a:spcBef>
                <a:spcPts val="600"/>
              </a:spcBef>
            </a:pPr>
            <a:r>
              <a:rPr lang="en-US" sz="2200" dirty="0"/>
              <a:t>https://mc.ai/yolo3-a-huge-improvement/</a:t>
            </a:r>
          </a:p>
          <a:p>
            <a:pPr lvl="0">
              <a:spcBef>
                <a:spcPts val="600"/>
              </a:spcBef>
            </a:pPr>
            <a:r>
              <a:rPr lang="en-US" sz="2200" dirty="0"/>
              <a:t>https://pjreddie.com/darknet/yolo/</a:t>
            </a:r>
          </a:p>
          <a:p>
            <a:pPr lvl="0">
              <a:spcBef>
                <a:spcPts val="600"/>
              </a:spcBef>
            </a:pPr>
            <a:r>
              <a:rPr lang="en-US" sz="2200" dirty="0"/>
              <a:t>https://research.fb.com/wp-content/uploads/2017/08/maskrcnn.pdf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1337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Outline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200" dirty="0" smtClean="0"/>
              <a:t>Introduction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Dataset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Feature Specification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Image Classification</a:t>
            </a:r>
            <a:endParaRPr lang="en-US" sz="2200" dirty="0" smtClean="0"/>
          </a:p>
          <a:p>
            <a:pPr lvl="0">
              <a:spcBef>
                <a:spcPts val="500"/>
              </a:spcBef>
            </a:pPr>
            <a:r>
              <a:rPr lang="en-US" sz="2200" dirty="0" smtClean="0"/>
              <a:t>VQA using Localization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VQA using Mask R-CNN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VQA using Yolo - </a:t>
            </a:r>
            <a:r>
              <a:rPr lang="en-US" sz="2200" dirty="0" err="1" smtClean="0"/>
              <a:t>Darknet</a:t>
            </a:r>
            <a:endParaRPr lang="en-US" sz="2200" dirty="0" smtClean="0"/>
          </a:p>
          <a:p>
            <a:pPr lvl="0">
              <a:spcBef>
                <a:spcPts val="500"/>
              </a:spcBef>
            </a:pPr>
            <a:r>
              <a:rPr lang="en-US" sz="2200" dirty="0" smtClean="0"/>
              <a:t>Challenges</a:t>
            </a:r>
            <a:endParaRPr lang="en-US" sz="2200" dirty="0" smtClean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Introduction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7" name="Slide"/>
          <p:cNvPicPr>
            <a:picLocks noChangeAspect="1"/>
          </p:cNvPicPr>
          <p:nvPr/>
        </p:nvPicPr>
        <p:blipFill rotWithShape="1">
          <a:blip r:embed="rId2"/>
          <a:srcRect r="8485" b="14750"/>
          <a:stretch/>
        </p:blipFill>
        <p:spPr>
          <a:xfrm>
            <a:off x="1939645" y="1094514"/>
            <a:ext cx="5070762" cy="26570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6364" y="3704212"/>
            <a:ext cx="8562109" cy="2779708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200" dirty="0" smtClean="0"/>
              <a:t>Predict the answer of a given question related to an image</a:t>
            </a:r>
          </a:p>
          <a:p>
            <a:pPr lvl="0">
              <a:spcBef>
                <a:spcPts val="500"/>
              </a:spcBef>
            </a:pPr>
            <a:r>
              <a:rPr lang="en-US" sz="2200" dirty="0" smtClean="0"/>
              <a:t>Multi-disciplinary task: combines Computer Vision, NLP and KRR</a:t>
            </a:r>
            <a:endParaRPr lang="en-US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04256"/>
              </p:ext>
            </p:extLst>
          </p:nvPr>
        </p:nvGraphicFramePr>
        <p:xfrm>
          <a:off x="2590807" y="4569684"/>
          <a:ext cx="3810000" cy="22250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313709">
                  <a:extLst>
                    <a:ext uri="{9D8B030D-6E8A-4147-A177-3AD203B41FA5}">
                      <a16:colId xmlns:a16="http://schemas.microsoft.com/office/drawing/2014/main" val="411839751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238804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Type of Questions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Our model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67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What is…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62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Is there…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95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How many…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6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Where is…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Does the…</a:t>
                      </a:r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85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5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Dataset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43348" y="1288476"/>
            <a:ext cx="8229600" cy="4525959"/>
          </a:xfrm>
        </p:spPr>
        <p:txBody>
          <a:bodyPr/>
          <a:lstStyle/>
          <a:p>
            <a:pPr marL="0" lvl="0" indent="0">
              <a:spcBef>
                <a:spcPts val="500"/>
              </a:spcBef>
              <a:buNone/>
            </a:pPr>
            <a:r>
              <a:rPr lang="en-US" sz="2200" u="sng" dirty="0" smtClean="0"/>
              <a:t>MS COCO Dataset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sz="2200" dirty="0" smtClean="0"/>
              <a:t>~205K </a:t>
            </a:r>
            <a:r>
              <a:rPr lang="en-US" sz="2200" dirty="0"/>
              <a:t>Images, </a:t>
            </a:r>
            <a:r>
              <a:rPr lang="en-US" sz="2200" dirty="0" smtClean="0"/>
              <a:t>~615K Questions </a:t>
            </a:r>
            <a:r>
              <a:rPr lang="en-US" sz="2200" dirty="0"/>
              <a:t>and </a:t>
            </a:r>
            <a:r>
              <a:rPr lang="en-US" sz="2200" dirty="0" smtClean="0"/>
              <a:t>~3700K Answers</a:t>
            </a:r>
          </a:p>
          <a:p>
            <a:pPr marL="0" lvl="0" indent="0">
              <a:spcBef>
                <a:spcPts val="50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500"/>
              </a:spcBef>
              <a:buNone/>
            </a:pPr>
            <a:endParaRPr lang="en-US" sz="2200" dirty="0" smtClean="0"/>
          </a:p>
          <a:p>
            <a:pPr marL="0" lvl="0" indent="0">
              <a:spcBef>
                <a:spcPts val="500"/>
              </a:spcBef>
              <a:buNone/>
            </a:pPr>
            <a:endParaRPr lang="en-US" sz="2200" u="sng" dirty="0" smtClean="0"/>
          </a:p>
          <a:p>
            <a:pPr marL="0" lvl="0" indent="0">
              <a:spcBef>
                <a:spcPts val="500"/>
              </a:spcBef>
              <a:buNone/>
            </a:pPr>
            <a:r>
              <a:rPr lang="en-US" sz="2200" u="sng" dirty="0" smtClean="0"/>
              <a:t>Selected Domain</a:t>
            </a:r>
            <a:endParaRPr lang="en-US" sz="22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sz="2200" dirty="0" smtClean="0"/>
              <a:t>Home Interiors</a:t>
            </a:r>
          </a:p>
          <a:p>
            <a:pPr marL="0" indent="0">
              <a:spcBef>
                <a:spcPts val="500"/>
              </a:spcBef>
              <a:buNone/>
            </a:pPr>
            <a:endParaRPr lang="en-US" sz="2200" dirty="0"/>
          </a:p>
          <a:p>
            <a:pPr marL="0" lvl="0" indent="0">
              <a:spcBef>
                <a:spcPts val="500"/>
              </a:spcBef>
              <a:buNone/>
            </a:pPr>
            <a:r>
              <a:rPr lang="en-US" sz="2200" u="sng" dirty="0" smtClean="0"/>
              <a:t>Categories</a:t>
            </a:r>
            <a:endParaRPr lang="en-US" sz="22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sz="2200" dirty="0" smtClean="0"/>
              <a:t>Living Room, Bedroom, Bathroom and Kitchen</a:t>
            </a:r>
            <a:endParaRPr lang="en-US" sz="2200" dirty="0"/>
          </a:p>
          <a:p>
            <a:pPr lvl="0">
              <a:spcBef>
                <a:spcPts val="500"/>
              </a:spcBef>
            </a:pP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9144000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5" name="Slide"/>
          <p:cNvPicPr>
            <a:picLocks noChangeAspect="1"/>
          </p:cNvPicPr>
          <p:nvPr/>
        </p:nvPicPr>
        <p:blipFill rotWithShape="1">
          <a:blip r:embed="rId2"/>
          <a:srcRect l="21950" t="72315" r="22917" b="17340"/>
          <a:stretch/>
        </p:blipFill>
        <p:spPr>
          <a:xfrm>
            <a:off x="249390" y="2189028"/>
            <a:ext cx="5250874" cy="5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Feature Specifications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Image classification using Shallow Learning (Decision Tree, Naïve Bayes and Random Forest)</a:t>
            </a:r>
          </a:p>
          <a:p>
            <a:r>
              <a:rPr lang="en-US" sz="2400" dirty="0" smtClean="0"/>
              <a:t>Image classification using Deep Learning ( Softmax, CNN, Inception)</a:t>
            </a:r>
            <a:endParaRPr lang="en-US" sz="2400" dirty="0" smtClean="0"/>
          </a:p>
          <a:p>
            <a:r>
              <a:rPr lang="en-US" sz="2400" dirty="0" smtClean="0"/>
              <a:t>Image classification using </a:t>
            </a:r>
            <a:r>
              <a:rPr lang="en-US" sz="2400" dirty="0" err="1" smtClean="0"/>
              <a:t>Clarifai</a:t>
            </a:r>
            <a:r>
              <a:rPr lang="en-US" sz="2400" dirty="0" smtClean="0"/>
              <a:t> and TensorFlow Lite</a:t>
            </a:r>
            <a:endParaRPr lang="en-US" sz="2400" dirty="0" smtClean="0"/>
          </a:p>
          <a:p>
            <a:r>
              <a:rPr lang="en-US" sz="2400" dirty="0" smtClean="0"/>
              <a:t>VQA using Mask R-CNN for “Is there” and “How many” types of questions</a:t>
            </a:r>
          </a:p>
          <a:p>
            <a:r>
              <a:rPr lang="en-US" sz="2400" dirty="0" smtClean="0"/>
              <a:t>Bounding box using </a:t>
            </a:r>
            <a:r>
              <a:rPr lang="en-US" sz="2400" dirty="0" err="1" smtClean="0"/>
              <a:t>Darknet</a:t>
            </a:r>
            <a:r>
              <a:rPr lang="en-US" sz="2400" dirty="0" smtClean="0"/>
              <a:t> for “Where is” type of question</a:t>
            </a:r>
          </a:p>
          <a:p>
            <a:r>
              <a:rPr lang="en-US" sz="2400" dirty="0" smtClean="0"/>
              <a:t>Web application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0143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 smtClean="0">
                <a:solidFill>
                  <a:srgbClr val="0070C0"/>
                </a:solidFill>
              </a:rPr>
              <a:t>Web Application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5" y="1395064"/>
            <a:ext cx="7674333" cy="43691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1" y="1389333"/>
            <a:ext cx="8096339" cy="43749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8" y="1387752"/>
            <a:ext cx="8100402" cy="43696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98" y="1395064"/>
            <a:ext cx="8221474" cy="43712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93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>
                <a:solidFill>
                  <a:srgbClr val="0070C0"/>
                </a:solidFill>
              </a:rPr>
              <a:t>VQA using Localization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sp>
        <p:nvSpPr>
          <p:cNvPr id="7" name="object 18"/>
          <p:cNvSpPr txBox="1"/>
          <p:nvPr/>
        </p:nvSpPr>
        <p:spPr>
          <a:xfrm>
            <a:off x="5889175" y="4545495"/>
            <a:ext cx="2174991" cy="2898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Bounding Box</a:t>
            </a:r>
          </a:p>
        </p:txBody>
      </p:sp>
      <p:sp>
        <p:nvSpPr>
          <p:cNvPr id="8" name="object 18"/>
          <p:cNvSpPr txBox="1"/>
          <p:nvPr/>
        </p:nvSpPr>
        <p:spPr>
          <a:xfrm>
            <a:off x="1985752" y="4562066"/>
            <a:ext cx="2174991" cy="2898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Segmentation</a:t>
            </a:r>
          </a:p>
        </p:txBody>
      </p:sp>
      <p:pic>
        <p:nvPicPr>
          <p:cNvPr id="9" name="Picture 3" descr="C:\Users\mraje_000\Documents\Bigdataanalytics\project\boundingbox\sofas.PNG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9" t="9512" r="8142" b="3649"/>
          <a:stretch/>
        </p:blipFill>
        <p:spPr>
          <a:xfrm>
            <a:off x="4827479" y="1536992"/>
            <a:ext cx="3756261" cy="281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2"/>
          <p:cNvSpPr txBox="1"/>
          <p:nvPr/>
        </p:nvSpPr>
        <p:spPr>
          <a:xfrm>
            <a:off x="845005" y="5627651"/>
            <a:ext cx="3897831" cy="4437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ctr" anchorCtr="1" compatLnSpc="1">
            <a:spAutoFit/>
          </a:bodyPr>
          <a:lstStyle/>
          <a:p>
            <a:pPr marL="12701" marR="0" lvl="0" indent="0" algn="ctr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-5" baseline="0" dirty="0">
                <a:solidFill>
                  <a:srgbClr val="000000"/>
                </a:solidFill>
                <a:uFillTx/>
                <a:latin typeface="Calibri"/>
              </a:rPr>
              <a:t>Where is </a:t>
            </a:r>
            <a:r>
              <a:rPr lang="en-US" sz="2800" b="0" i="0" u="none" strike="noStrike" kern="1200" cap="none" spc="-5" baseline="0" dirty="0" smtClean="0">
                <a:solidFill>
                  <a:srgbClr val="000000"/>
                </a:solidFill>
                <a:uFillTx/>
                <a:latin typeface="Calibri"/>
              </a:rPr>
              <a:t>the bed </a:t>
            </a:r>
            <a:r>
              <a:rPr lang="en-US" sz="2800" b="0" i="0" u="none" strike="noStrike" kern="1200" cap="none" spc="-5" baseline="0" dirty="0">
                <a:solidFill>
                  <a:srgbClr val="000000"/>
                </a:solidFill>
                <a:uFillTx/>
                <a:latin typeface="Calibri"/>
              </a:rPr>
              <a:t>?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5488792" y="5627651"/>
            <a:ext cx="2662458" cy="4437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ctr" anchorCtr="1" compatLnSpc="1">
            <a:spAutoFit/>
          </a:bodyPr>
          <a:lstStyle/>
          <a:p>
            <a:pPr marL="12701" marR="0" lvl="0" indent="0" algn="ctr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-5" baseline="0" dirty="0">
                <a:solidFill>
                  <a:srgbClr val="000000"/>
                </a:solidFill>
                <a:uFillTx/>
                <a:latin typeface="Calibri"/>
              </a:rPr>
              <a:t>How many sofas ?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4742" y="1558763"/>
            <a:ext cx="3744685" cy="2791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93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>
                <a:solidFill>
                  <a:srgbClr val="0070C0"/>
                </a:solidFill>
              </a:rPr>
              <a:t>VQA using Mask </a:t>
            </a:r>
            <a:r>
              <a:rPr lang="en-US" sz="4000" b="1" dirty="0" smtClean="0">
                <a:solidFill>
                  <a:srgbClr val="0070C0"/>
                </a:solidFill>
              </a:rPr>
              <a:t>R-CNN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5201" y="2397928"/>
            <a:ext cx="5109027" cy="281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547D041-D4E3-4790-BE1E-18503CB83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2" t="11152" r="28139" b="27902"/>
          <a:stretch/>
        </p:blipFill>
        <p:spPr>
          <a:xfrm>
            <a:off x="747892" y="1601960"/>
            <a:ext cx="8083644" cy="40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381003"/>
            <a:ext cx="8229600" cy="685800"/>
          </a:xfrm>
        </p:spPr>
        <p:txBody>
          <a:bodyPr/>
          <a:lstStyle/>
          <a:p>
            <a:pPr lvl="0"/>
            <a:r>
              <a:rPr lang="en-US" sz="4000" b="1" dirty="0">
                <a:solidFill>
                  <a:srgbClr val="0070C0"/>
                </a:solidFill>
              </a:rPr>
              <a:t>VQA using Yolo - </a:t>
            </a:r>
            <a:r>
              <a:rPr lang="en-US" sz="4000" b="1" dirty="0" err="1">
                <a:solidFill>
                  <a:srgbClr val="0070C0"/>
                </a:solidFill>
              </a:rPr>
              <a:t>Darknet</a:t>
            </a:r>
            <a:endParaRPr lang="en-GB" sz="4000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3" y="1066803"/>
            <a:ext cx="8753602" cy="158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solid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7" t="3448" r="986"/>
          <a:stretch/>
        </p:blipFill>
        <p:spPr>
          <a:xfrm>
            <a:off x="348342" y="1828799"/>
            <a:ext cx="4296228" cy="2264229"/>
          </a:xfr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" t="11565" b="1"/>
          <a:stretch/>
        </p:blipFill>
        <p:spPr>
          <a:xfrm>
            <a:off x="4905828" y="1828799"/>
            <a:ext cx="3896715" cy="226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23808" y="4548641"/>
            <a:ext cx="4933946" cy="1752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1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332</Words>
  <Application>Microsoft Office PowerPoint</Application>
  <PresentationFormat>On-screen Show (4:3)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Wingdings</vt:lpstr>
      <vt:lpstr>Office Theme</vt:lpstr>
      <vt:lpstr>VQA:  Visual Question Answering</vt:lpstr>
      <vt:lpstr>Outline</vt:lpstr>
      <vt:lpstr>Introduction</vt:lpstr>
      <vt:lpstr>Dataset</vt:lpstr>
      <vt:lpstr>Feature Specifications</vt:lpstr>
      <vt:lpstr>Web Application</vt:lpstr>
      <vt:lpstr>VQA using Localization</vt:lpstr>
      <vt:lpstr>VQA using Mask R-CNN</vt:lpstr>
      <vt:lpstr>VQA using Yolo - Darknet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Critique presentation</dc:title>
  <dc:creator>Avni Mehta</dc:creator>
  <cp:lastModifiedBy>Avni Mehta</cp:lastModifiedBy>
  <cp:revision>78</cp:revision>
  <dcterms:created xsi:type="dcterms:W3CDTF">2018-01-29T00:08:21Z</dcterms:created>
  <dcterms:modified xsi:type="dcterms:W3CDTF">2018-04-30T17:03:28Z</dcterms:modified>
</cp:coreProperties>
</file>