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72" r:id="rId15"/>
    <p:sldId id="267" r:id="rId16"/>
    <p:sldId id="268"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67"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B44B2-A5D8-4A18-B174-3D23C71E178C}"/>
              </a:ext>
            </a:extLst>
          </p:cNvPr>
          <p:cNvSpPr>
            <a:spLocks noGrp="1"/>
          </p:cNvSpPr>
          <p:nvPr>
            <p:ph type="ctrTitle"/>
          </p:nvPr>
        </p:nvSpPr>
        <p:spPr>
          <a:xfrm>
            <a:off x="548054" y="6651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9DB82C9-4C3B-448E-98E3-550122F8D514}"/>
              </a:ext>
            </a:extLst>
          </p:cNvPr>
          <p:cNvSpPr>
            <a:spLocks noGrp="1"/>
          </p:cNvSpPr>
          <p:nvPr>
            <p:ph type="subTitle" idx="1"/>
          </p:nvPr>
        </p:nvSpPr>
        <p:spPr>
          <a:xfrm>
            <a:off x="548054" y="3429000"/>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2BD465-1A52-40C2-B25A-01823057E91E}"/>
              </a:ext>
            </a:extLst>
          </p:cNvPr>
          <p:cNvSpPr>
            <a:spLocks noGrp="1"/>
          </p:cNvSpPr>
          <p:nvPr>
            <p:ph type="dt" sz="half" idx="10"/>
          </p:nvPr>
        </p:nvSpPr>
        <p:spPr>
          <a:xfrm>
            <a:off x="164490" y="6466332"/>
            <a:ext cx="2446825" cy="227082"/>
          </a:xfrm>
          <a:prstGeom prst="rect">
            <a:avLst/>
          </a:prstGeom>
        </p:spPr>
        <p:txBody>
          <a:bodyPr/>
          <a:lstStyle/>
          <a:p>
            <a:fld id="{91E5E2B3-283E-43BB-B719-BD5747106BDE}" type="datetimeFigureOut">
              <a:rPr lang="en-IN" smtClean="0"/>
              <a:t>23-12-2018</a:t>
            </a:fld>
            <a:endParaRPr lang="en-IN"/>
          </a:p>
        </p:txBody>
      </p:sp>
      <p:sp>
        <p:nvSpPr>
          <p:cNvPr id="5" name="Footer Placeholder 4">
            <a:extLst>
              <a:ext uri="{FF2B5EF4-FFF2-40B4-BE49-F238E27FC236}">
                <a16:creationId xmlns:a16="http://schemas.microsoft.com/office/drawing/2014/main" id="{9E02875B-2C29-422D-8221-71DB9E60E9C1}"/>
              </a:ext>
            </a:extLst>
          </p:cNvPr>
          <p:cNvSpPr>
            <a:spLocks noGrp="1"/>
          </p:cNvSpPr>
          <p:nvPr>
            <p:ph type="ftr" sz="quarter" idx="11"/>
          </p:nvPr>
        </p:nvSpPr>
        <p:spPr>
          <a:xfrm>
            <a:off x="4038600" y="5618285"/>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5540EB-9B50-4847-AFFE-854E6C38F552}"/>
              </a:ext>
            </a:extLst>
          </p:cNvPr>
          <p:cNvSpPr>
            <a:spLocks noGrp="1"/>
          </p:cNvSpPr>
          <p:nvPr>
            <p:ph type="sldNum" sz="quarter" idx="12"/>
          </p:nvPr>
        </p:nvSpPr>
        <p:spPr>
          <a:xfrm>
            <a:off x="6245469" y="3901753"/>
            <a:ext cx="2743200" cy="365125"/>
          </a:xfrm>
          <a:prstGeom prst="rect">
            <a:avLst/>
          </a:prstGeom>
        </p:spPr>
        <p:txBody>
          <a:bodyPr/>
          <a:lstStyle/>
          <a:p>
            <a:fld id="{EAD0201F-51D7-4C9A-B24D-29F439197159}" type="slidenum">
              <a:rPr lang="en-IN" smtClean="0"/>
              <a:t>‹#›</a:t>
            </a:fld>
            <a:endParaRPr lang="en-IN"/>
          </a:p>
        </p:txBody>
      </p:sp>
    </p:spTree>
    <p:extLst>
      <p:ext uri="{BB962C8B-B14F-4D97-AF65-F5344CB8AC3E}">
        <p14:creationId xmlns:p14="http://schemas.microsoft.com/office/powerpoint/2010/main" val="186203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F79D9-ED00-4580-A7AF-61C476283F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BFDE70-7CBD-4924-9558-05BBBC39D4B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E1E169-BC53-4B15-92CC-C8DAB70EBDAB}"/>
              </a:ext>
            </a:extLst>
          </p:cNvPr>
          <p:cNvSpPr>
            <a:spLocks noGrp="1"/>
          </p:cNvSpPr>
          <p:nvPr>
            <p:ph type="dt" sz="half" idx="10"/>
          </p:nvPr>
        </p:nvSpPr>
        <p:spPr>
          <a:xfrm>
            <a:off x="164490" y="6466332"/>
            <a:ext cx="2446825" cy="227082"/>
          </a:xfrm>
          <a:prstGeom prst="rect">
            <a:avLst/>
          </a:prstGeom>
        </p:spPr>
        <p:txBody>
          <a:bodyPr/>
          <a:lstStyle/>
          <a:p>
            <a:fld id="{91E5E2B3-283E-43BB-B719-BD5747106BDE}" type="datetimeFigureOut">
              <a:rPr lang="en-IN" smtClean="0"/>
              <a:t>23-12-2018</a:t>
            </a:fld>
            <a:endParaRPr lang="en-IN"/>
          </a:p>
        </p:txBody>
      </p:sp>
      <p:sp>
        <p:nvSpPr>
          <p:cNvPr id="5" name="Footer Placeholder 4">
            <a:extLst>
              <a:ext uri="{FF2B5EF4-FFF2-40B4-BE49-F238E27FC236}">
                <a16:creationId xmlns:a16="http://schemas.microsoft.com/office/drawing/2014/main" id="{6FED61E4-80EB-4C13-99DC-4C511E73290E}"/>
              </a:ext>
            </a:extLst>
          </p:cNvPr>
          <p:cNvSpPr>
            <a:spLocks noGrp="1"/>
          </p:cNvSpPr>
          <p:nvPr>
            <p:ph type="ftr" sz="quarter" idx="11"/>
          </p:nvPr>
        </p:nvSpPr>
        <p:spPr>
          <a:xfrm>
            <a:off x="4038600" y="5618285"/>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4B0FF24F-19D4-43D9-A312-4BE9CADE32A2}"/>
              </a:ext>
            </a:extLst>
          </p:cNvPr>
          <p:cNvSpPr>
            <a:spLocks noGrp="1"/>
          </p:cNvSpPr>
          <p:nvPr>
            <p:ph type="sldNum" sz="quarter" idx="12"/>
          </p:nvPr>
        </p:nvSpPr>
        <p:spPr>
          <a:xfrm>
            <a:off x="6245469" y="3901753"/>
            <a:ext cx="2743200" cy="365125"/>
          </a:xfrm>
          <a:prstGeom prst="rect">
            <a:avLst/>
          </a:prstGeom>
        </p:spPr>
        <p:txBody>
          <a:bodyPr/>
          <a:lstStyle/>
          <a:p>
            <a:fld id="{EAD0201F-51D7-4C9A-B24D-29F439197159}" type="slidenum">
              <a:rPr lang="en-IN" smtClean="0"/>
              <a:t>‹#›</a:t>
            </a:fld>
            <a:endParaRPr lang="en-IN"/>
          </a:p>
        </p:txBody>
      </p:sp>
    </p:spTree>
    <p:extLst>
      <p:ext uri="{BB962C8B-B14F-4D97-AF65-F5344CB8AC3E}">
        <p14:creationId xmlns:p14="http://schemas.microsoft.com/office/powerpoint/2010/main" val="1035483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5DBA42-BB8A-4884-8CB7-B0100966AF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8B3132-9451-4CFA-B342-0216DC1A70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3BBC09-4188-4080-A7C8-B6F22052ECA5}"/>
              </a:ext>
            </a:extLst>
          </p:cNvPr>
          <p:cNvSpPr>
            <a:spLocks noGrp="1"/>
          </p:cNvSpPr>
          <p:nvPr>
            <p:ph type="dt" sz="half" idx="10"/>
          </p:nvPr>
        </p:nvSpPr>
        <p:spPr>
          <a:xfrm>
            <a:off x="164490" y="6466332"/>
            <a:ext cx="2446825" cy="227082"/>
          </a:xfrm>
          <a:prstGeom prst="rect">
            <a:avLst/>
          </a:prstGeom>
        </p:spPr>
        <p:txBody>
          <a:bodyPr/>
          <a:lstStyle/>
          <a:p>
            <a:fld id="{91E5E2B3-283E-43BB-B719-BD5747106BDE}" type="datetimeFigureOut">
              <a:rPr lang="en-IN" smtClean="0"/>
              <a:t>23-12-2018</a:t>
            </a:fld>
            <a:endParaRPr lang="en-IN"/>
          </a:p>
        </p:txBody>
      </p:sp>
      <p:sp>
        <p:nvSpPr>
          <p:cNvPr id="5" name="Footer Placeholder 4">
            <a:extLst>
              <a:ext uri="{FF2B5EF4-FFF2-40B4-BE49-F238E27FC236}">
                <a16:creationId xmlns:a16="http://schemas.microsoft.com/office/drawing/2014/main" id="{D8F1EA54-B785-4E5A-8D93-859B44F7023E}"/>
              </a:ext>
            </a:extLst>
          </p:cNvPr>
          <p:cNvSpPr>
            <a:spLocks noGrp="1"/>
          </p:cNvSpPr>
          <p:nvPr>
            <p:ph type="ftr" sz="quarter" idx="11"/>
          </p:nvPr>
        </p:nvSpPr>
        <p:spPr>
          <a:xfrm>
            <a:off x="4038600" y="5618285"/>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F64E363-1782-4B24-A732-88434CF3EFF1}"/>
              </a:ext>
            </a:extLst>
          </p:cNvPr>
          <p:cNvSpPr>
            <a:spLocks noGrp="1"/>
          </p:cNvSpPr>
          <p:nvPr>
            <p:ph type="sldNum" sz="quarter" idx="12"/>
          </p:nvPr>
        </p:nvSpPr>
        <p:spPr>
          <a:xfrm>
            <a:off x="6245469" y="3901753"/>
            <a:ext cx="2743200" cy="365125"/>
          </a:xfrm>
          <a:prstGeom prst="rect">
            <a:avLst/>
          </a:prstGeom>
        </p:spPr>
        <p:txBody>
          <a:bodyPr/>
          <a:lstStyle/>
          <a:p>
            <a:fld id="{EAD0201F-51D7-4C9A-B24D-29F439197159}" type="slidenum">
              <a:rPr lang="en-IN" smtClean="0"/>
              <a:t>‹#›</a:t>
            </a:fld>
            <a:endParaRPr lang="en-IN"/>
          </a:p>
        </p:txBody>
      </p:sp>
    </p:spTree>
    <p:extLst>
      <p:ext uri="{BB962C8B-B14F-4D97-AF65-F5344CB8AC3E}">
        <p14:creationId xmlns:p14="http://schemas.microsoft.com/office/powerpoint/2010/main" val="62911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B22A7-6128-4164-89B9-7F0E28F1D7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8A5CD8-EBA7-45DF-B030-5D526002787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FC4309-1C96-4C6E-A6B0-05C4A075BC71}"/>
              </a:ext>
            </a:extLst>
          </p:cNvPr>
          <p:cNvSpPr>
            <a:spLocks noGrp="1"/>
          </p:cNvSpPr>
          <p:nvPr>
            <p:ph type="dt" sz="half" idx="10"/>
          </p:nvPr>
        </p:nvSpPr>
        <p:spPr>
          <a:xfrm>
            <a:off x="164490" y="6466332"/>
            <a:ext cx="2446825" cy="227082"/>
          </a:xfrm>
          <a:prstGeom prst="rect">
            <a:avLst/>
          </a:prstGeom>
        </p:spPr>
        <p:txBody>
          <a:bodyPr/>
          <a:lstStyle/>
          <a:p>
            <a:fld id="{91E5E2B3-283E-43BB-B719-BD5747106BDE}" type="datetimeFigureOut">
              <a:rPr lang="en-IN" smtClean="0"/>
              <a:t>23-12-2018</a:t>
            </a:fld>
            <a:endParaRPr lang="en-IN"/>
          </a:p>
        </p:txBody>
      </p:sp>
      <p:sp>
        <p:nvSpPr>
          <p:cNvPr id="5" name="Footer Placeholder 4">
            <a:extLst>
              <a:ext uri="{FF2B5EF4-FFF2-40B4-BE49-F238E27FC236}">
                <a16:creationId xmlns:a16="http://schemas.microsoft.com/office/drawing/2014/main" id="{EE34D842-20BD-4C6A-8AE5-9CB5F23B7DE7}"/>
              </a:ext>
            </a:extLst>
          </p:cNvPr>
          <p:cNvSpPr>
            <a:spLocks noGrp="1"/>
          </p:cNvSpPr>
          <p:nvPr>
            <p:ph type="ftr" sz="quarter" idx="11"/>
          </p:nvPr>
        </p:nvSpPr>
        <p:spPr>
          <a:xfrm>
            <a:off x="4038600" y="5618285"/>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E1A05A3A-4545-4988-9661-2DE5FCBF5CC7}"/>
              </a:ext>
            </a:extLst>
          </p:cNvPr>
          <p:cNvSpPr>
            <a:spLocks noGrp="1"/>
          </p:cNvSpPr>
          <p:nvPr>
            <p:ph type="sldNum" sz="quarter" idx="12"/>
          </p:nvPr>
        </p:nvSpPr>
        <p:spPr>
          <a:xfrm>
            <a:off x="6245469" y="3901753"/>
            <a:ext cx="2743200" cy="365125"/>
          </a:xfrm>
          <a:prstGeom prst="rect">
            <a:avLst/>
          </a:prstGeom>
        </p:spPr>
        <p:txBody>
          <a:bodyPr/>
          <a:lstStyle/>
          <a:p>
            <a:fld id="{EAD0201F-51D7-4C9A-B24D-29F439197159}" type="slidenum">
              <a:rPr lang="en-IN" smtClean="0"/>
              <a:t>‹#›</a:t>
            </a:fld>
            <a:endParaRPr lang="en-IN"/>
          </a:p>
        </p:txBody>
      </p:sp>
    </p:spTree>
    <p:extLst>
      <p:ext uri="{BB962C8B-B14F-4D97-AF65-F5344CB8AC3E}">
        <p14:creationId xmlns:p14="http://schemas.microsoft.com/office/powerpoint/2010/main" val="2232446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3D22D-2709-4CE0-947A-928BE705B6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6D581B1-8B4D-4E52-9328-527E5331D1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0683175-2CD0-41DB-8604-E61FE57DA082}"/>
              </a:ext>
            </a:extLst>
          </p:cNvPr>
          <p:cNvSpPr>
            <a:spLocks noGrp="1"/>
          </p:cNvSpPr>
          <p:nvPr>
            <p:ph type="dt" sz="half" idx="10"/>
          </p:nvPr>
        </p:nvSpPr>
        <p:spPr>
          <a:xfrm>
            <a:off x="164490" y="6466332"/>
            <a:ext cx="2446825" cy="227082"/>
          </a:xfrm>
          <a:prstGeom prst="rect">
            <a:avLst/>
          </a:prstGeom>
        </p:spPr>
        <p:txBody>
          <a:bodyPr/>
          <a:lstStyle/>
          <a:p>
            <a:fld id="{91E5E2B3-283E-43BB-B719-BD5747106BDE}" type="datetimeFigureOut">
              <a:rPr lang="en-IN" smtClean="0"/>
              <a:t>23-12-2018</a:t>
            </a:fld>
            <a:endParaRPr lang="en-IN"/>
          </a:p>
        </p:txBody>
      </p:sp>
      <p:sp>
        <p:nvSpPr>
          <p:cNvPr id="5" name="Footer Placeholder 4">
            <a:extLst>
              <a:ext uri="{FF2B5EF4-FFF2-40B4-BE49-F238E27FC236}">
                <a16:creationId xmlns:a16="http://schemas.microsoft.com/office/drawing/2014/main" id="{3D498238-A1E4-41C3-8F84-6765F2813C8B}"/>
              </a:ext>
            </a:extLst>
          </p:cNvPr>
          <p:cNvSpPr>
            <a:spLocks noGrp="1"/>
          </p:cNvSpPr>
          <p:nvPr>
            <p:ph type="ftr" sz="quarter" idx="11"/>
          </p:nvPr>
        </p:nvSpPr>
        <p:spPr>
          <a:xfrm>
            <a:off x="4038600" y="5618285"/>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DA5873FC-276E-40BF-9DE0-B114D420B001}"/>
              </a:ext>
            </a:extLst>
          </p:cNvPr>
          <p:cNvSpPr>
            <a:spLocks noGrp="1"/>
          </p:cNvSpPr>
          <p:nvPr>
            <p:ph type="sldNum" sz="quarter" idx="12"/>
          </p:nvPr>
        </p:nvSpPr>
        <p:spPr>
          <a:xfrm>
            <a:off x="6245469" y="3901753"/>
            <a:ext cx="2743200" cy="365125"/>
          </a:xfrm>
          <a:prstGeom prst="rect">
            <a:avLst/>
          </a:prstGeom>
        </p:spPr>
        <p:txBody>
          <a:bodyPr/>
          <a:lstStyle/>
          <a:p>
            <a:fld id="{EAD0201F-51D7-4C9A-B24D-29F439197159}" type="slidenum">
              <a:rPr lang="en-IN" smtClean="0"/>
              <a:t>‹#›</a:t>
            </a:fld>
            <a:endParaRPr lang="en-IN"/>
          </a:p>
        </p:txBody>
      </p:sp>
    </p:spTree>
    <p:extLst>
      <p:ext uri="{BB962C8B-B14F-4D97-AF65-F5344CB8AC3E}">
        <p14:creationId xmlns:p14="http://schemas.microsoft.com/office/powerpoint/2010/main" val="4015976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5345D-0C84-427B-847D-A268CA2F6E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64DA9A-A863-4543-91C2-3D6E0436196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8EDD72-10A9-488E-863D-52CC76C0908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D9A6D0-6080-4A2F-A866-49BE1913B542}"/>
              </a:ext>
            </a:extLst>
          </p:cNvPr>
          <p:cNvSpPr>
            <a:spLocks noGrp="1"/>
          </p:cNvSpPr>
          <p:nvPr>
            <p:ph type="dt" sz="half" idx="10"/>
          </p:nvPr>
        </p:nvSpPr>
        <p:spPr>
          <a:xfrm>
            <a:off x="164490" y="6466332"/>
            <a:ext cx="2446825" cy="227082"/>
          </a:xfrm>
          <a:prstGeom prst="rect">
            <a:avLst/>
          </a:prstGeom>
        </p:spPr>
        <p:txBody>
          <a:bodyPr/>
          <a:lstStyle/>
          <a:p>
            <a:fld id="{91E5E2B3-283E-43BB-B719-BD5747106BDE}" type="datetimeFigureOut">
              <a:rPr lang="en-IN" smtClean="0"/>
              <a:t>23-12-2018</a:t>
            </a:fld>
            <a:endParaRPr lang="en-IN"/>
          </a:p>
        </p:txBody>
      </p:sp>
      <p:sp>
        <p:nvSpPr>
          <p:cNvPr id="6" name="Footer Placeholder 5">
            <a:extLst>
              <a:ext uri="{FF2B5EF4-FFF2-40B4-BE49-F238E27FC236}">
                <a16:creationId xmlns:a16="http://schemas.microsoft.com/office/drawing/2014/main" id="{0CA357A5-20B6-4626-A759-C52148192158}"/>
              </a:ext>
            </a:extLst>
          </p:cNvPr>
          <p:cNvSpPr>
            <a:spLocks noGrp="1"/>
          </p:cNvSpPr>
          <p:nvPr>
            <p:ph type="ftr" sz="quarter" idx="11"/>
          </p:nvPr>
        </p:nvSpPr>
        <p:spPr>
          <a:xfrm>
            <a:off x="4038600" y="5618285"/>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5730AF53-DF31-4A78-83E3-F0CCA151E874}"/>
              </a:ext>
            </a:extLst>
          </p:cNvPr>
          <p:cNvSpPr>
            <a:spLocks noGrp="1"/>
          </p:cNvSpPr>
          <p:nvPr>
            <p:ph type="sldNum" sz="quarter" idx="12"/>
          </p:nvPr>
        </p:nvSpPr>
        <p:spPr>
          <a:xfrm>
            <a:off x="6245469" y="3901753"/>
            <a:ext cx="2743200" cy="365125"/>
          </a:xfrm>
          <a:prstGeom prst="rect">
            <a:avLst/>
          </a:prstGeom>
        </p:spPr>
        <p:txBody>
          <a:bodyPr/>
          <a:lstStyle/>
          <a:p>
            <a:fld id="{EAD0201F-51D7-4C9A-B24D-29F439197159}" type="slidenum">
              <a:rPr lang="en-IN" smtClean="0"/>
              <a:t>‹#›</a:t>
            </a:fld>
            <a:endParaRPr lang="en-IN"/>
          </a:p>
        </p:txBody>
      </p:sp>
    </p:spTree>
    <p:extLst>
      <p:ext uri="{BB962C8B-B14F-4D97-AF65-F5344CB8AC3E}">
        <p14:creationId xmlns:p14="http://schemas.microsoft.com/office/powerpoint/2010/main" val="184819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14C18-DA39-45C6-9B9D-A037ADBB94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FC29CB-ADE7-41E5-891A-34922F0C1F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250FC20-81DD-42FC-8D3A-769C58CD2A2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8684C5A-3608-4483-8FB7-3F9E7FCDE3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978660C-3A8D-4AA7-B430-93A583C5397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EDACD4-A2D6-4147-B5AB-8CC08882C913}"/>
              </a:ext>
            </a:extLst>
          </p:cNvPr>
          <p:cNvSpPr>
            <a:spLocks noGrp="1"/>
          </p:cNvSpPr>
          <p:nvPr>
            <p:ph type="dt" sz="half" idx="10"/>
          </p:nvPr>
        </p:nvSpPr>
        <p:spPr>
          <a:xfrm>
            <a:off x="164490" y="6466332"/>
            <a:ext cx="2446825" cy="227082"/>
          </a:xfrm>
          <a:prstGeom prst="rect">
            <a:avLst/>
          </a:prstGeom>
        </p:spPr>
        <p:txBody>
          <a:bodyPr/>
          <a:lstStyle/>
          <a:p>
            <a:fld id="{91E5E2B3-283E-43BB-B719-BD5747106BDE}" type="datetimeFigureOut">
              <a:rPr lang="en-IN" smtClean="0"/>
              <a:t>23-12-2018</a:t>
            </a:fld>
            <a:endParaRPr lang="en-IN"/>
          </a:p>
        </p:txBody>
      </p:sp>
      <p:sp>
        <p:nvSpPr>
          <p:cNvPr id="8" name="Footer Placeholder 7">
            <a:extLst>
              <a:ext uri="{FF2B5EF4-FFF2-40B4-BE49-F238E27FC236}">
                <a16:creationId xmlns:a16="http://schemas.microsoft.com/office/drawing/2014/main" id="{2BF97AFA-E3DA-4F05-9EE2-0C69106409B2}"/>
              </a:ext>
            </a:extLst>
          </p:cNvPr>
          <p:cNvSpPr>
            <a:spLocks noGrp="1"/>
          </p:cNvSpPr>
          <p:nvPr>
            <p:ph type="ftr" sz="quarter" idx="11"/>
          </p:nvPr>
        </p:nvSpPr>
        <p:spPr>
          <a:xfrm>
            <a:off x="4038600" y="5618285"/>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B1F5B0F5-43C4-4B09-9958-BF43BD28BFAB}"/>
              </a:ext>
            </a:extLst>
          </p:cNvPr>
          <p:cNvSpPr>
            <a:spLocks noGrp="1"/>
          </p:cNvSpPr>
          <p:nvPr>
            <p:ph type="sldNum" sz="quarter" idx="12"/>
          </p:nvPr>
        </p:nvSpPr>
        <p:spPr>
          <a:xfrm>
            <a:off x="6245469" y="3901753"/>
            <a:ext cx="2743200" cy="365125"/>
          </a:xfrm>
          <a:prstGeom prst="rect">
            <a:avLst/>
          </a:prstGeom>
        </p:spPr>
        <p:txBody>
          <a:bodyPr/>
          <a:lstStyle/>
          <a:p>
            <a:fld id="{EAD0201F-51D7-4C9A-B24D-29F439197159}" type="slidenum">
              <a:rPr lang="en-IN" smtClean="0"/>
              <a:t>‹#›</a:t>
            </a:fld>
            <a:endParaRPr lang="en-IN"/>
          </a:p>
        </p:txBody>
      </p:sp>
    </p:spTree>
    <p:extLst>
      <p:ext uri="{BB962C8B-B14F-4D97-AF65-F5344CB8AC3E}">
        <p14:creationId xmlns:p14="http://schemas.microsoft.com/office/powerpoint/2010/main" val="1392565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37504-585F-457A-815A-111263BFD4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D84E62-9A63-4A8B-9150-AF0059CC55AC}"/>
              </a:ext>
            </a:extLst>
          </p:cNvPr>
          <p:cNvSpPr>
            <a:spLocks noGrp="1"/>
          </p:cNvSpPr>
          <p:nvPr>
            <p:ph type="dt" sz="half" idx="10"/>
          </p:nvPr>
        </p:nvSpPr>
        <p:spPr>
          <a:xfrm>
            <a:off x="164490" y="6466332"/>
            <a:ext cx="2446825" cy="227082"/>
          </a:xfrm>
          <a:prstGeom prst="rect">
            <a:avLst/>
          </a:prstGeom>
        </p:spPr>
        <p:txBody>
          <a:bodyPr/>
          <a:lstStyle/>
          <a:p>
            <a:fld id="{91E5E2B3-283E-43BB-B719-BD5747106BDE}" type="datetimeFigureOut">
              <a:rPr lang="en-IN" smtClean="0"/>
              <a:t>23-12-2018</a:t>
            </a:fld>
            <a:endParaRPr lang="en-IN"/>
          </a:p>
        </p:txBody>
      </p:sp>
      <p:sp>
        <p:nvSpPr>
          <p:cNvPr id="4" name="Footer Placeholder 3">
            <a:extLst>
              <a:ext uri="{FF2B5EF4-FFF2-40B4-BE49-F238E27FC236}">
                <a16:creationId xmlns:a16="http://schemas.microsoft.com/office/drawing/2014/main" id="{A4BDEF48-F39E-4746-92D7-8A0FBC1F0582}"/>
              </a:ext>
            </a:extLst>
          </p:cNvPr>
          <p:cNvSpPr>
            <a:spLocks noGrp="1"/>
          </p:cNvSpPr>
          <p:nvPr>
            <p:ph type="ftr" sz="quarter" idx="11"/>
          </p:nvPr>
        </p:nvSpPr>
        <p:spPr>
          <a:xfrm>
            <a:off x="4038600" y="5618285"/>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521160C6-DEE8-4F9C-B6A9-7DDEDC39B750}"/>
              </a:ext>
            </a:extLst>
          </p:cNvPr>
          <p:cNvSpPr>
            <a:spLocks noGrp="1"/>
          </p:cNvSpPr>
          <p:nvPr>
            <p:ph type="sldNum" sz="quarter" idx="12"/>
          </p:nvPr>
        </p:nvSpPr>
        <p:spPr>
          <a:xfrm>
            <a:off x="6245469" y="3901753"/>
            <a:ext cx="2743200" cy="365125"/>
          </a:xfrm>
          <a:prstGeom prst="rect">
            <a:avLst/>
          </a:prstGeom>
        </p:spPr>
        <p:txBody>
          <a:bodyPr/>
          <a:lstStyle/>
          <a:p>
            <a:fld id="{EAD0201F-51D7-4C9A-B24D-29F439197159}" type="slidenum">
              <a:rPr lang="en-IN" smtClean="0"/>
              <a:t>‹#›</a:t>
            </a:fld>
            <a:endParaRPr lang="en-IN"/>
          </a:p>
        </p:txBody>
      </p:sp>
    </p:spTree>
    <p:extLst>
      <p:ext uri="{BB962C8B-B14F-4D97-AF65-F5344CB8AC3E}">
        <p14:creationId xmlns:p14="http://schemas.microsoft.com/office/powerpoint/2010/main" val="1868086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4E2AC5-8726-4CA6-AC70-D2E04BA7A3ED}"/>
              </a:ext>
            </a:extLst>
          </p:cNvPr>
          <p:cNvSpPr>
            <a:spLocks noGrp="1"/>
          </p:cNvSpPr>
          <p:nvPr>
            <p:ph type="dt" sz="half" idx="10"/>
          </p:nvPr>
        </p:nvSpPr>
        <p:spPr>
          <a:xfrm>
            <a:off x="164490" y="6466332"/>
            <a:ext cx="2446825" cy="227082"/>
          </a:xfrm>
          <a:prstGeom prst="rect">
            <a:avLst/>
          </a:prstGeom>
        </p:spPr>
        <p:txBody>
          <a:bodyPr/>
          <a:lstStyle/>
          <a:p>
            <a:fld id="{91E5E2B3-283E-43BB-B719-BD5747106BDE}" type="datetimeFigureOut">
              <a:rPr lang="en-IN" smtClean="0"/>
              <a:t>23-12-2018</a:t>
            </a:fld>
            <a:endParaRPr lang="en-IN"/>
          </a:p>
        </p:txBody>
      </p:sp>
      <p:sp>
        <p:nvSpPr>
          <p:cNvPr id="3" name="Footer Placeholder 2">
            <a:extLst>
              <a:ext uri="{FF2B5EF4-FFF2-40B4-BE49-F238E27FC236}">
                <a16:creationId xmlns:a16="http://schemas.microsoft.com/office/drawing/2014/main" id="{87C941B2-CE74-41AE-81C2-33A62ADB552B}"/>
              </a:ext>
            </a:extLst>
          </p:cNvPr>
          <p:cNvSpPr>
            <a:spLocks noGrp="1"/>
          </p:cNvSpPr>
          <p:nvPr>
            <p:ph type="ftr" sz="quarter" idx="11"/>
          </p:nvPr>
        </p:nvSpPr>
        <p:spPr>
          <a:xfrm>
            <a:off x="4038600" y="5618285"/>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80E281BC-6D22-46A4-8B15-9CBD42F73F33}"/>
              </a:ext>
            </a:extLst>
          </p:cNvPr>
          <p:cNvSpPr>
            <a:spLocks noGrp="1"/>
          </p:cNvSpPr>
          <p:nvPr>
            <p:ph type="sldNum" sz="quarter" idx="12"/>
          </p:nvPr>
        </p:nvSpPr>
        <p:spPr>
          <a:xfrm>
            <a:off x="6245469" y="3901753"/>
            <a:ext cx="2743200" cy="365125"/>
          </a:xfrm>
          <a:prstGeom prst="rect">
            <a:avLst/>
          </a:prstGeom>
        </p:spPr>
        <p:txBody>
          <a:bodyPr/>
          <a:lstStyle/>
          <a:p>
            <a:fld id="{EAD0201F-51D7-4C9A-B24D-29F439197159}" type="slidenum">
              <a:rPr lang="en-IN" smtClean="0"/>
              <a:t>‹#›</a:t>
            </a:fld>
            <a:endParaRPr lang="en-IN"/>
          </a:p>
        </p:txBody>
      </p:sp>
    </p:spTree>
    <p:extLst>
      <p:ext uri="{BB962C8B-B14F-4D97-AF65-F5344CB8AC3E}">
        <p14:creationId xmlns:p14="http://schemas.microsoft.com/office/powerpoint/2010/main" val="1557314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DA996-7CA5-4D9F-A801-C7330E8930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9A90A82-D7A6-481A-824C-BF543117F0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379EE4-E3B6-42A6-AAF3-294CA6B8D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8CBD80-17BF-4C7B-A67A-21D73864A2A1}"/>
              </a:ext>
            </a:extLst>
          </p:cNvPr>
          <p:cNvSpPr>
            <a:spLocks noGrp="1"/>
          </p:cNvSpPr>
          <p:nvPr>
            <p:ph type="dt" sz="half" idx="10"/>
          </p:nvPr>
        </p:nvSpPr>
        <p:spPr>
          <a:xfrm>
            <a:off x="164490" y="6466332"/>
            <a:ext cx="2446825" cy="227082"/>
          </a:xfrm>
          <a:prstGeom prst="rect">
            <a:avLst/>
          </a:prstGeom>
        </p:spPr>
        <p:txBody>
          <a:bodyPr/>
          <a:lstStyle/>
          <a:p>
            <a:fld id="{91E5E2B3-283E-43BB-B719-BD5747106BDE}" type="datetimeFigureOut">
              <a:rPr lang="en-IN" smtClean="0"/>
              <a:t>23-12-2018</a:t>
            </a:fld>
            <a:endParaRPr lang="en-IN"/>
          </a:p>
        </p:txBody>
      </p:sp>
      <p:sp>
        <p:nvSpPr>
          <p:cNvPr id="6" name="Footer Placeholder 5">
            <a:extLst>
              <a:ext uri="{FF2B5EF4-FFF2-40B4-BE49-F238E27FC236}">
                <a16:creationId xmlns:a16="http://schemas.microsoft.com/office/drawing/2014/main" id="{35A905E6-8629-4B6B-930A-B2C69A61A66D}"/>
              </a:ext>
            </a:extLst>
          </p:cNvPr>
          <p:cNvSpPr>
            <a:spLocks noGrp="1"/>
          </p:cNvSpPr>
          <p:nvPr>
            <p:ph type="ftr" sz="quarter" idx="11"/>
          </p:nvPr>
        </p:nvSpPr>
        <p:spPr>
          <a:xfrm>
            <a:off x="4038600" y="5618285"/>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51C60717-A718-41C2-9D8E-EC7E2D1618CB}"/>
              </a:ext>
            </a:extLst>
          </p:cNvPr>
          <p:cNvSpPr>
            <a:spLocks noGrp="1"/>
          </p:cNvSpPr>
          <p:nvPr>
            <p:ph type="sldNum" sz="quarter" idx="12"/>
          </p:nvPr>
        </p:nvSpPr>
        <p:spPr>
          <a:xfrm>
            <a:off x="6245469" y="3901753"/>
            <a:ext cx="2743200" cy="365125"/>
          </a:xfrm>
          <a:prstGeom prst="rect">
            <a:avLst/>
          </a:prstGeom>
        </p:spPr>
        <p:txBody>
          <a:bodyPr/>
          <a:lstStyle/>
          <a:p>
            <a:fld id="{EAD0201F-51D7-4C9A-B24D-29F439197159}" type="slidenum">
              <a:rPr lang="en-IN" smtClean="0"/>
              <a:t>‹#›</a:t>
            </a:fld>
            <a:endParaRPr lang="en-IN"/>
          </a:p>
        </p:txBody>
      </p:sp>
    </p:spTree>
    <p:extLst>
      <p:ext uri="{BB962C8B-B14F-4D97-AF65-F5344CB8AC3E}">
        <p14:creationId xmlns:p14="http://schemas.microsoft.com/office/powerpoint/2010/main" val="597542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65342-D52F-43F0-96B9-1B585B4EF2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5679E8E-9E5B-49B9-8AE9-30283F46D9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48D48FC-469F-49F0-929C-40234ED75C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BB7293-B5E7-4B50-9EBB-EA5A6399627A}"/>
              </a:ext>
            </a:extLst>
          </p:cNvPr>
          <p:cNvSpPr>
            <a:spLocks noGrp="1"/>
          </p:cNvSpPr>
          <p:nvPr>
            <p:ph type="dt" sz="half" idx="10"/>
          </p:nvPr>
        </p:nvSpPr>
        <p:spPr>
          <a:xfrm>
            <a:off x="164490" y="6466332"/>
            <a:ext cx="2446825" cy="227082"/>
          </a:xfrm>
          <a:prstGeom prst="rect">
            <a:avLst/>
          </a:prstGeom>
        </p:spPr>
        <p:txBody>
          <a:bodyPr/>
          <a:lstStyle/>
          <a:p>
            <a:fld id="{91E5E2B3-283E-43BB-B719-BD5747106BDE}" type="datetimeFigureOut">
              <a:rPr lang="en-IN" smtClean="0"/>
              <a:t>23-12-2018</a:t>
            </a:fld>
            <a:endParaRPr lang="en-IN"/>
          </a:p>
        </p:txBody>
      </p:sp>
      <p:sp>
        <p:nvSpPr>
          <p:cNvPr id="6" name="Footer Placeholder 5">
            <a:extLst>
              <a:ext uri="{FF2B5EF4-FFF2-40B4-BE49-F238E27FC236}">
                <a16:creationId xmlns:a16="http://schemas.microsoft.com/office/drawing/2014/main" id="{0A72B8D7-FF1B-48EE-8FA7-D5A7B65C3D3E}"/>
              </a:ext>
            </a:extLst>
          </p:cNvPr>
          <p:cNvSpPr>
            <a:spLocks noGrp="1"/>
          </p:cNvSpPr>
          <p:nvPr>
            <p:ph type="ftr" sz="quarter" idx="11"/>
          </p:nvPr>
        </p:nvSpPr>
        <p:spPr>
          <a:xfrm>
            <a:off x="4038600" y="5618285"/>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202A92-ECF6-4EC8-B27C-C873B4449D0D}"/>
              </a:ext>
            </a:extLst>
          </p:cNvPr>
          <p:cNvSpPr>
            <a:spLocks noGrp="1"/>
          </p:cNvSpPr>
          <p:nvPr>
            <p:ph type="sldNum" sz="quarter" idx="12"/>
          </p:nvPr>
        </p:nvSpPr>
        <p:spPr>
          <a:xfrm>
            <a:off x="6245469" y="3901753"/>
            <a:ext cx="2743200" cy="365125"/>
          </a:xfrm>
          <a:prstGeom prst="rect">
            <a:avLst/>
          </a:prstGeom>
        </p:spPr>
        <p:txBody>
          <a:bodyPr/>
          <a:lstStyle/>
          <a:p>
            <a:fld id="{EAD0201F-51D7-4C9A-B24D-29F439197159}" type="slidenum">
              <a:rPr lang="en-IN" smtClean="0"/>
              <a:t>‹#›</a:t>
            </a:fld>
            <a:endParaRPr lang="en-IN"/>
          </a:p>
        </p:txBody>
      </p:sp>
    </p:spTree>
    <p:extLst>
      <p:ext uri="{BB962C8B-B14F-4D97-AF65-F5344CB8AC3E}">
        <p14:creationId xmlns:p14="http://schemas.microsoft.com/office/powerpoint/2010/main" val="4027911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A6C09D6-C7DE-4DB1-A1E8-4586113C8F50}"/>
              </a:ext>
            </a:extLst>
          </p:cNvPr>
          <p:cNvSpPr/>
          <p:nvPr userDrawn="1"/>
        </p:nvSpPr>
        <p:spPr>
          <a:xfrm>
            <a:off x="10190039" y="-9953"/>
            <a:ext cx="2000668" cy="6858000"/>
          </a:xfrm>
          <a:prstGeom prst="rect">
            <a:avLst/>
          </a:prstGeom>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IN" i="0">
              <a:latin typeface="Century Gothic" panose="020B0502020202020204" pitchFamily="34" charset="0"/>
            </a:endParaRPr>
          </a:p>
        </p:txBody>
      </p:sp>
      <p:sp>
        <p:nvSpPr>
          <p:cNvPr id="2" name="Title Placeholder 1">
            <a:extLst>
              <a:ext uri="{FF2B5EF4-FFF2-40B4-BE49-F238E27FC236}">
                <a16:creationId xmlns:a16="http://schemas.microsoft.com/office/drawing/2014/main" id="{A1D7BE5E-7472-495A-A576-FF227AF7FA19}"/>
              </a:ext>
            </a:extLst>
          </p:cNvPr>
          <p:cNvSpPr>
            <a:spLocks noGrp="1"/>
          </p:cNvSpPr>
          <p:nvPr>
            <p:ph type="title"/>
          </p:nvPr>
        </p:nvSpPr>
        <p:spPr>
          <a:xfrm>
            <a:off x="554252" y="1807230"/>
            <a:ext cx="9059009" cy="1067855"/>
          </a:xfrm>
          <a:prstGeom prst="rect">
            <a:avLst/>
          </a:prstGeom>
        </p:spPr>
        <p:txBody>
          <a:bodyPr vert="horz" lIns="91440" tIns="45720" rIns="91440" bIns="45720" rtlCol="0" anchor="ctr">
            <a:normAutofit/>
          </a:bodyPr>
          <a:lstStyle/>
          <a:p>
            <a:r>
              <a:rPr lang="en-US" dirty="0"/>
              <a:t>Are You Paying Attention?</a:t>
            </a:r>
            <a:endParaRPr lang="en-IN" dirty="0"/>
          </a:p>
        </p:txBody>
      </p:sp>
      <p:sp>
        <p:nvSpPr>
          <p:cNvPr id="3" name="Text Placeholder 2">
            <a:extLst>
              <a:ext uri="{FF2B5EF4-FFF2-40B4-BE49-F238E27FC236}">
                <a16:creationId xmlns:a16="http://schemas.microsoft.com/office/drawing/2014/main" id="{29C0904B-0BA8-4208-8C4E-9E17E768CDBB}"/>
              </a:ext>
            </a:extLst>
          </p:cNvPr>
          <p:cNvSpPr>
            <a:spLocks noGrp="1"/>
          </p:cNvSpPr>
          <p:nvPr>
            <p:ph type="body" idx="1"/>
          </p:nvPr>
        </p:nvSpPr>
        <p:spPr>
          <a:xfrm>
            <a:off x="633383" y="3611529"/>
            <a:ext cx="8979878" cy="769504"/>
          </a:xfrm>
          <a:prstGeom prst="rect">
            <a:avLst/>
          </a:prstGeom>
        </p:spPr>
        <p:txBody>
          <a:bodyPr vert="horz" lIns="91440" tIns="45720" rIns="91440" bIns="45720" rtlCol="0">
            <a:normAutofit/>
          </a:bodyPr>
          <a:lstStyle/>
          <a:p>
            <a:pPr lvl="0"/>
            <a:r>
              <a:rPr lang="en-US" dirty="0"/>
              <a:t>A comparative study on various machine learning and deep learning techniques for the classification problem of driver distraction.</a:t>
            </a:r>
            <a:endParaRPr lang="en-IN" dirty="0"/>
          </a:p>
        </p:txBody>
      </p:sp>
      <p:pic>
        <p:nvPicPr>
          <p:cNvPr id="8" name="Picture 7">
            <a:extLst>
              <a:ext uri="{FF2B5EF4-FFF2-40B4-BE49-F238E27FC236}">
                <a16:creationId xmlns:a16="http://schemas.microsoft.com/office/drawing/2014/main" id="{C01DB569-7EB0-46D7-9BEC-BE426FFDDE4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358269" y="5111724"/>
            <a:ext cx="1664208" cy="1071883"/>
          </a:xfrm>
          <a:prstGeom prst="rect">
            <a:avLst/>
          </a:prstGeom>
        </p:spPr>
      </p:pic>
      <p:pic>
        <p:nvPicPr>
          <p:cNvPr id="10" name="Picture 9">
            <a:extLst>
              <a:ext uri="{FF2B5EF4-FFF2-40B4-BE49-F238E27FC236}">
                <a16:creationId xmlns:a16="http://schemas.microsoft.com/office/drawing/2014/main" id="{B6E866CD-9BDB-494C-BFAE-F53F0CB32976}"/>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375457" y="3996281"/>
            <a:ext cx="1662870" cy="958512"/>
          </a:xfrm>
          <a:prstGeom prst="rect">
            <a:avLst/>
          </a:prstGeom>
        </p:spPr>
      </p:pic>
      <p:pic>
        <p:nvPicPr>
          <p:cNvPr id="12" name="Picture 11">
            <a:extLst>
              <a:ext uri="{FF2B5EF4-FFF2-40B4-BE49-F238E27FC236}">
                <a16:creationId xmlns:a16="http://schemas.microsoft.com/office/drawing/2014/main" id="{D0713D09-2305-456B-8F07-23A987B8ECCE}"/>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374386" y="2730056"/>
            <a:ext cx="1663941" cy="1109294"/>
          </a:xfrm>
          <a:prstGeom prst="rect">
            <a:avLst/>
          </a:prstGeom>
        </p:spPr>
      </p:pic>
      <p:pic>
        <p:nvPicPr>
          <p:cNvPr id="15" name="Picture 14">
            <a:extLst>
              <a:ext uri="{FF2B5EF4-FFF2-40B4-BE49-F238E27FC236}">
                <a16:creationId xmlns:a16="http://schemas.microsoft.com/office/drawing/2014/main" id="{00E06FCA-7015-4986-BEDF-BE9BF20AFEC7}"/>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0190038" y="-30977"/>
            <a:ext cx="1978150" cy="509954"/>
          </a:xfrm>
          <a:prstGeom prst="rect">
            <a:avLst/>
          </a:prstGeom>
        </p:spPr>
      </p:pic>
      <p:pic>
        <p:nvPicPr>
          <p:cNvPr id="16" name="Picture 15">
            <a:extLst>
              <a:ext uri="{FF2B5EF4-FFF2-40B4-BE49-F238E27FC236}">
                <a16:creationId xmlns:a16="http://schemas.microsoft.com/office/drawing/2014/main" id="{138751FD-23B6-484A-8DCB-CBE6E1CD59B4}"/>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0190036" y="6359117"/>
            <a:ext cx="1978151" cy="509954"/>
          </a:xfrm>
          <a:prstGeom prst="rect">
            <a:avLst/>
          </a:prstGeom>
        </p:spPr>
      </p:pic>
      <p:sp>
        <p:nvSpPr>
          <p:cNvPr id="17" name="TextBox 16">
            <a:extLst>
              <a:ext uri="{FF2B5EF4-FFF2-40B4-BE49-F238E27FC236}">
                <a16:creationId xmlns:a16="http://schemas.microsoft.com/office/drawing/2014/main" id="{47A7FC8C-10AE-4B76-BFA6-EE89653E7179}"/>
              </a:ext>
            </a:extLst>
          </p:cNvPr>
          <p:cNvSpPr txBox="1"/>
          <p:nvPr userDrawn="1"/>
        </p:nvSpPr>
        <p:spPr>
          <a:xfrm>
            <a:off x="10177416" y="893540"/>
            <a:ext cx="2025913" cy="1200329"/>
          </a:xfrm>
          <a:prstGeom prst="rect">
            <a:avLst/>
          </a:prstGeom>
          <a:noFill/>
        </p:spPr>
        <p:txBody>
          <a:bodyPr wrap="square" rtlCol="0">
            <a:spAutoFit/>
          </a:bodyPr>
          <a:lstStyle/>
          <a:p>
            <a:pPr algn="ctr"/>
            <a:r>
              <a:rPr lang="en-US" sz="1800" i="0" dirty="0">
                <a:solidFill>
                  <a:schemeClr val="bg1">
                    <a:lumMod val="95000"/>
                  </a:schemeClr>
                </a:solidFill>
                <a:latin typeface="Century Gothic" panose="020B0502020202020204" pitchFamily="34" charset="0"/>
              </a:rPr>
              <a:t>Are </a:t>
            </a:r>
          </a:p>
          <a:p>
            <a:pPr algn="ctr"/>
            <a:r>
              <a:rPr lang="en-US" sz="1800" i="0" dirty="0">
                <a:solidFill>
                  <a:schemeClr val="bg1">
                    <a:lumMod val="95000"/>
                  </a:schemeClr>
                </a:solidFill>
                <a:latin typeface="Century Gothic" panose="020B0502020202020204" pitchFamily="34" charset="0"/>
              </a:rPr>
              <a:t>You</a:t>
            </a:r>
          </a:p>
          <a:p>
            <a:pPr algn="ctr"/>
            <a:r>
              <a:rPr lang="en-US" sz="1800" i="0" dirty="0">
                <a:solidFill>
                  <a:schemeClr val="bg1">
                    <a:lumMod val="95000"/>
                  </a:schemeClr>
                </a:solidFill>
                <a:latin typeface="Century Gothic" panose="020B0502020202020204" pitchFamily="34" charset="0"/>
              </a:rPr>
              <a:t> Paying Attention?</a:t>
            </a:r>
            <a:endParaRPr lang="en-IN" sz="1800" i="0" dirty="0">
              <a:solidFill>
                <a:schemeClr val="bg1">
                  <a:lumMod val="95000"/>
                </a:schemeClr>
              </a:solidFill>
              <a:latin typeface="Century Gothic" panose="020B0502020202020204" pitchFamily="34" charset="0"/>
            </a:endParaRPr>
          </a:p>
        </p:txBody>
      </p:sp>
      <p:sp>
        <p:nvSpPr>
          <p:cNvPr id="19" name="Rectangle 18">
            <a:extLst>
              <a:ext uri="{FF2B5EF4-FFF2-40B4-BE49-F238E27FC236}">
                <a16:creationId xmlns:a16="http://schemas.microsoft.com/office/drawing/2014/main" id="{71AF0DDD-0895-43A5-A120-61E8C6EC69DD}"/>
              </a:ext>
            </a:extLst>
          </p:cNvPr>
          <p:cNvSpPr/>
          <p:nvPr userDrawn="1"/>
        </p:nvSpPr>
        <p:spPr>
          <a:xfrm>
            <a:off x="0" y="6567853"/>
            <a:ext cx="10167515" cy="301218"/>
          </a:xfrm>
          <a:prstGeom prst="rect">
            <a:avLst/>
          </a:prstGeom>
          <a:ln>
            <a:solidFill>
              <a:schemeClr val="tx1"/>
            </a:solidFill>
          </a:ln>
        </p:spPr>
        <p:style>
          <a:lnRef idx="3">
            <a:schemeClr val="lt1"/>
          </a:lnRef>
          <a:fillRef idx="1">
            <a:schemeClr val="dk1"/>
          </a:fillRef>
          <a:effectRef idx="1">
            <a:schemeClr val="dk1"/>
          </a:effectRef>
          <a:fontRef idx="minor">
            <a:schemeClr val="lt1"/>
          </a:fontRef>
        </p:style>
        <p:txBody>
          <a:bodyPr rtlCol="0" anchor="b"/>
          <a:lstStyle/>
          <a:p>
            <a:pPr algn="l"/>
            <a:r>
              <a:rPr lang="en-US" i="0" dirty="0">
                <a:latin typeface="Century Gothic" panose="020B0502020202020204" pitchFamily="34" charset="0"/>
              </a:rPr>
              <a:t>			                                  					                    </a:t>
            </a:r>
            <a:endParaRPr lang="en-IN" sz="1200" i="0" dirty="0">
              <a:latin typeface="Century Gothic" panose="020B0502020202020204" pitchFamily="34" charset="0"/>
            </a:endParaRPr>
          </a:p>
        </p:txBody>
      </p:sp>
    </p:spTree>
    <p:extLst>
      <p:ext uri="{BB962C8B-B14F-4D97-AF65-F5344CB8AC3E}">
        <p14:creationId xmlns:p14="http://schemas.microsoft.com/office/powerpoint/2010/main" val="1443432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b="1" i="0" kern="1200">
          <a:solidFill>
            <a:schemeClr val="tx1"/>
          </a:solidFill>
          <a:latin typeface="+mj-lt"/>
          <a:ea typeface="+mj-ea"/>
          <a:cs typeface="+mj-cs"/>
        </a:defRPr>
      </a:lvl1pPr>
    </p:titleStyle>
    <p:bodyStyle>
      <a:lvl1pPr marL="0" indent="0" algn="ctr" defTabSz="914400" rtl="0" eaLnBrk="1" latinLnBrk="0" hangingPunct="1">
        <a:lnSpc>
          <a:spcPct val="90000"/>
        </a:lnSpc>
        <a:spcBef>
          <a:spcPts val="1000"/>
        </a:spcBef>
        <a:buFont typeface="Arial" panose="020B0604020202020204" pitchFamily="34" charset="0"/>
        <a:buNone/>
        <a:defRPr lang="en-US" sz="2000" b="0" i="0" u="none" kern="1200" dirty="0" smtClean="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i="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i="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5FE09895-1627-427A-B298-C4B086263F33}"/>
              </a:ext>
            </a:extLst>
          </p:cNvPr>
          <p:cNvSpPr txBox="1">
            <a:spLocks/>
          </p:cNvSpPr>
          <p:nvPr/>
        </p:nvSpPr>
        <p:spPr>
          <a:xfrm>
            <a:off x="554252" y="1807230"/>
            <a:ext cx="9059009" cy="106785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b="1" i="0" kern="1200">
                <a:solidFill>
                  <a:schemeClr val="tx1"/>
                </a:solidFill>
                <a:latin typeface="+mj-lt"/>
                <a:ea typeface="+mj-ea"/>
                <a:cs typeface="+mj-cs"/>
              </a:defRPr>
            </a:lvl1pPr>
          </a:lstStyle>
          <a:p>
            <a:r>
              <a:rPr lang="en-US"/>
              <a:t>Are You Paying Attention?</a:t>
            </a:r>
            <a:endParaRPr lang="en-IN" dirty="0"/>
          </a:p>
        </p:txBody>
      </p:sp>
      <p:sp>
        <p:nvSpPr>
          <p:cNvPr id="7" name="Text Placeholder 2">
            <a:extLst>
              <a:ext uri="{FF2B5EF4-FFF2-40B4-BE49-F238E27FC236}">
                <a16:creationId xmlns:a16="http://schemas.microsoft.com/office/drawing/2014/main" id="{F46965EC-06D4-4A2E-B630-A2C9AB395DE6}"/>
              </a:ext>
            </a:extLst>
          </p:cNvPr>
          <p:cNvSpPr txBox="1">
            <a:spLocks/>
          </p:cNvSpPr>
          <p:nvPr/>
        </p:nvSpPr>
        <p:spPr>
          <a:xfrm>
            <a:off x="554252" y="3558188"/>
            <a:ext cx="8979878" cy="76950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400" b="0" i="0" u="none" kern="1200" dirty="0" smtClean="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i="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i="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i="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i="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i="1" dirty="0"/>
              <a:t>A comparative study on various machine learning and deep learning techniques for the classification problem of driver distraction.</a:t>
            </a:r>
          </a:p>
        </p:txBody>
      </p:sp>
      <p:sp>
        <p:nvSpPr>
          <p:cNvPr id="8" name="TextBox 7">
            <a:extLst>
              <a:ext uri="{FF2B5EF4-FFF2-40B4-BE49-F238E27FC236}">
                <a16:creationId xmlns:a16="http://schemas.microsoft.com/office/drawing/2014/main" id="{5B0314F1-BFF1-4E0C-89C2-1A8BF33C3D08}"/>
              </a:ext>
            </a:extLst>
          </p:cNvPr>
          <p:cNvSpPr txBox="1"/>
          <p:nvPr/>
        </p:nvSpPr>
        <p:spPr>
          <a:xfrm>
            <a:off x="2788425" y="2875085"/>
            <a:ext cx="4590661" cy="461665"/>
          </a:xfrm>
          <a:prstGeom prst="rect">
            <a:avLst/>
          </a:prstGeom>
          <a:noFill/>
        </p:spPr>
        <p:txBody>
          <a:bodyPr wrap="square" rtlCol="0">
            <a:spAutoFit/>
          </a:bodyPr>
          <a:lstStyle/>
          <a:p>
            <a:pPr algn="ctr"/>
            <a:r>
              <a:rPr lang="en-US" sz="2400" b="1" dirty="0"/>
              <a:t>Driver Distraction Detection</a:t>
            </a:r>
            <a:endParaRPr lang="en-IN" b="1" dirty="0"/>
          </a:p>
        </p:txBody>
      </p:sp>
    </p:spTree>
    <p:extLst>
      <p:ext uri="{BB962C8B-B14F-4D97-AF65-F5344CB8AC3E}">
        <p14:creationId xmlns:p14="http://schemas.microsoft.com/office/powerpoint/2010/main" val="1998978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988981-BFEF-4C58-9911-AF587D0628F1}"/>
              </a:ext>
            </a:extLst>
          </p:cNvPr>
          <p:cNvSpPr>
            <a:spLocks noGrp="1"/>
          </p:cNvSpPr>
          <p:nvPr>
            <p:ph idx="1"/>
          </p:nvPr>
        </p:nvSpPr>
        <p:spPr>
          <a:xfrm>
            <a:off x="581025" y="866774"/>
            <a:ext cx="9032236" cy="4714875"/>
          </a:xfrm>
        </p:spPr>
        <p:txBody>
          <a:bodyPr/>
          <a:lstStyle/>
          <a:p>
            <a:pPr marL="342900" indent="-342900" algn="just">
              <a:buFont typeface="Wingdings" panose="05000000000000000000" pitchFamily="2" charset="2"/>
              <a:buChar char="§"/>
            </a:pPr>
            <a:r>
              <a:rPr lang="en-US" dirty="0"/>
              <a:t>On these grounds, we found it safe to preprocess the images to remove the background noise which barely contributed as a prominent feature.</a:t>
            </a:r>
          </a:p>
          <a:p>
            <a:pPr marL="342900" indent="-342900" algn="just">
              <a:buFont typeface="Wingdings" panose="05000000000000000000" pitchFamily="2" charset="2"/>
              <a:buChar char="§"/>
            </a:pPr>
            <a:r>
              <a:rPr lang="en-US" dirty="0"/>
              <a:t>We wrote an </a:t>
            </a:r>
            <a:r>
              <a:rPr lang="en-US" b="1" dirty="0"/>
              <a:t>R script</a:t>
            </a:r>
            <a:r>
              <a:rPr lang="en-US" dirty="0"/>
              <a:t> to reduce all the background pixels to black by using filters.</a:t>
            </a:r>
          </a:p>
          <a:p>
            <a:pPr marL="342900" indent="-342900" algn="just">
              <a:buFont typeface="Wingdings" panose="05000000000000000000" pitchFamily="2" charset="2"/>
              <a:buChar char="§"/>
            </a:pPr>
            <a:r>
              <a:rPr lang="en-US" dirty="0"/>
              <a:t>We found a list of possible skin colors and then used the </a:t>
            </a:r>
            <a:r>
              <a:rPr lang="en-US" b="1" dirty="0" err="1"/>
              <a:t>dplyr</a:t>
            </a:r>
            <a:r>
              <a:rPr lang="en-US" dirty="0"/>
              <a:t> and </a:t>
            </a:r>
            <a:r>
              <a:rPr lang="en-US" b="1" dirty="0" err="1"/>
              <a:t>EBImage</a:t>
            </a:r>
            <a:r>
              <a:rPr lang="en-US" dirty="0"/>
              <a:t> R libraries to create filters for the same. This was followed by some smoothening to make the adjacent pixel intensities similar.</a:t>
            </a:r>
          </a:p>
          <a:p>
            <a:pPr algn="just"/>
            <a:r>
              <a:rPr lang="en-US" dirty="0"/>
              <a:t>Sample preprocessing:</a:t>
            </a:r>
            <a:endParaRPr lang="en-IN" dirty="0"/>
          </a:p>
        </p:txBody>
      </p:sp>
      <p:pic>
        <p:nvPicPr>
          <p:cNvPr id="6" name="Picture 5">
            <a:extLst>
              <a:ext uri="{FF2B5EF4-FFF2-40B4-BE49-F238E27FC236}">
                <a16:creationId xmlns:a16="http://schemas.microsoft.com/office/drawing/2014/main" id="{5234D798-2693-4B57-A405-8DF1DB78D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035" y="3652836"/>
            <a:ext cx="3978271" cy="2653810"/>
          </a:xfrm>
          <a:prstGeom prst="rect">
            <a:avLst/>
          </a:prstGeom>
        </p:spPr>
      </p:pic>
      <p:pic>
        <p:nvPicPr>
          <p:cNvPr id="8" name="Picture 7">
            <a:extLst>
              <a:ext uri="{FF2B5EF4-FFF2-40B4-BE49-F238E27FC236}">
                <a16:creationId xmlns:a16="http://schemas.microsoft.com/office/drawing/2014/main" id="{CD64BDC5-584F-4930-83D6-D5E7FC3697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8016" y="3702842"/>
            <a:ext cx="3978271" cy="2653809"/>
          </a:xfrm>
          <a:prstGeom prst="rect">
            <a:avLst/>
          </a:prstGeom>
        </p:spPr>
      </p:pic>
    </p:spTree>
    <p:extLst>
      <p:ext uri="{BB962C8B-B14F-4D97-AF65-F5344CB8AC3E}">
        <p14:creationId xmlns:p14="http://schemas.microsoft.com/office/powerpoint/2010/main" val="2009156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38D9D-B416-43B3-9D25-0A14482639DC}"/>
              </a:ext>
            </a:extLst>
          </p:cNvPr>
          <p:cNvSpPr>
            <a:spLocks noGrp="1"/>
          </p:cNvSpPr>
          <p:nvPr>
            <p:ph type="title"/>
          </p:nvPr>
        </p:nvSpPr>
        <p:spPr>
          <a:xfrm>
            <a:off x="542925" y="340381"/>
            <a:ext cx="9109901" cy="769504"/>
          </a:xfrm>
        </p:spPr>
        <p:txBody>
          <a:bodyPr/>
          <a:lstStyle/>
          <a:p>
            <a:pPr algn="l"/>
            <a:r>
              <a:rPr lang="en-US" dirty="0"/>
              <a:t>R Script:</a:t>
            </a:r>
            <a:endParaRPr lang="en-IN" dirty="0"/>
          </a:p>
        </p:txBody>
      </p:sp>
      <p:pic>
        <p:nvPicPr>
          <p:cNvPr id="5" name="Content Placeholder 4">
            <a:extLst>
              <a:ext uri="{FF2B5EF4-FFF2-40B4-BE49-F238E27FC236}">
                <a16:creationId xmlns:a16="http://schemas.microsoft.com/office/drawing/2014/main" id="{D1C64A1A-3989-4FA2-97B2-E790B812957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 t="32704" r="47977" b="9853"/>
          <a:stretch/>
        </p:blipFill>
        <p:spPr>
          <a:xfrm>
            <a:off x="2041900" y="1304924"/>
            <a:ext cx="6335440" cy="4257676"/>
          </a:xfrm>
        </p:spPr>
      </p:pic>
    </p:spTree>
    <p:extLst>
      <p:ext uri="{BB962C8B-B14F-4D97-AF65-F5344CB8AC3E}">
        <p14:creationId xmlns:p14="http://schemas.microsoft.com/office/powerpoint/2010/main" val="2533592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13AD-E7D1-491B-A599-A1C8714D55F7}"/>
              </a:ext>
            </a:extLst>
          </p:cNvPr>
          <p:cNvSpPr>
            <a:spLocks noGrp="1"/>
          </p:cNvSpPr>
          <p:nvPr>
            <p:ph type="title"/>
          </p:nvPr>
        </p:nvSpPr>
        <p:spPr>
          <a:xfrm>
            <a:off x="697127" y="2607330"/>
            <a:ext cx="9059009" cy="1067855"/>
          </a:xfrm>
        </p:spPr>
        <p:txBody>
          <a:bodyPr/>
          <a:lstStyle/>
          <a:p>
            <a:r>
              <a:rPr lang="en-US" dirty="0"/>
              <a:t>Feature Extraction</a:t>
            </a:r>
            <a:endParaRPr lang="en-IN" dirty="0"/>
          </a:p>
        </p:txBody>
      </p:sp>
    </p:spTree>
    <p:extLst>
      <p:ext uri="{BB962C8B-B14F-4D97-AF65-F5344CB8AC3E}">
        <p14:creationId xmlns:p14="http://schemas.microsoft.com/office/powerpoint/2010/main" val="1041955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7487C2-DB6E-4108-8911-09AFBC8A8C09}"/>
              </a:ext>
            </a:extLst>
          </p:cNvPr>
          <p:cNvSpPr>
            <a:spLocks noGrp="1"/>
          </p:cNvSpPr>
          <p:nvPr>
            <p:ph idx="1"/>
          </p:nvPr>
        </p:nvSpPr>
        <p:spPr>
          <a:xfrm>
            <a:off x="742950" y="1304925"/>
            <a:ext cx="8889361" cy="3905250"/>
          </a:xfrm>
        </p:spPr>
        <p:txBody>
          <a:bodyPr/>
          <a:lstStyle/>
          <a:p>
            <a:pPr marL="342900" indent="-342900" algn="just">
              <a:buFont typeface="Wingdings" panose="05000000000000000000" pitchFamily="2" charset="2"/>
              <a:buChar char="§"/>
            </a:pPr>
            <a:r>
              <a:rPr lang="en-US" dirty="0"/>
              <a:t>Having done some preprocessing by removing the noisy background pixels, we did some feature extraction. Our images till now were encoded as 30,000  </a:t>
            </a:r>
            <a:r>
              <a:rPr lang="en-US" b="1" dirty="0"/>
              <a:t>(100x100x3)</a:t>
            </a:r>
            <a:r>
              <a:rPr lang="en-US" dirty="0"/>
              <a:t> pixel values. We could feed these values directly to the model, but      training these models would have taken a lot of time as the number of dimensions is too large.</a:t>
            </a:r>
          </a:p>
          <a:p>
            <a:pPr marL="342900" indent="-342900" algn="just">
              <a:buFont typeface="Wingdings" panose="05000000000000000000" pitchFamily="2" charset="2"/>
              <a:buChar char="§"/>
            </a:pPr>
            <a:r>
              <a:rPr lang="en-US" dirty="0"/>
              <a:t>We thus performed feature extraction. For this we used </a:t>
            </a:r>
            <a:r>
              <a:rPr lang="en-US" b="1" dirty="0"/>
              <a:t>Convolutional layers</a:t>
            </a:r>
            <a:r>
              <a:rPr lang="en-US" dirty="0"/>
              <a:t>, which are widely used for extracting features out of the images.</a:t>
            </a:r>
          </a:p>
          <a:p>
            <a:pPr marL="342900" indent="-342900" algn="just">
              <a:buFont typeface="Wingdings" panose="05000000000000000000" pitchFamily="2" charset="2"/>
              <a:buChar char="§"/>
            </a:pPr>
            <a:r>
              <a:rPr lang="en-US" dirty="0"/>
              <a:t>Our convolutional network for feature extraction is the </a:t>
            </a:r>
            <a:r>
              <a:rPr lang="en-US" b="1" dirty="0"/>
              <a:t>VGG16</a:t>
            </a:r>
            <a:r>
              <a:rPr lang="en-US" dirty="0"/>
              <a:t> model that is </a:t>
            </a:r>
            <a:r>
              <a:rPr lang="en-US" b="1" dirty="0"/>
              <a:t>pre-trained on the ImageNet Dataset</a:t>
            </a:r>
            <a:r>
              <a:rPr lang="en-US" dirty="0"/>
              <a:t>. We feed-forward our images through this network to get the features. </a:t>
            </a:r>
          </a:p>
          <a:p>
            <a:pPr marL="342900" indent="-342900" algn="just">
              <a:buFont typeface="Wingdings" panose="05000000000000000000" pitchFamily="2" charset="2"/>
              <a:buChar char="§"/>
            </a:pPr>
            <a:r>
              <a:rPr lang="en-US" dirty="0"/>
              <a:t>This extraction reduced our dimension to </a:t>
            </a:r>
            <a:r>
              <a:rPr lang="en-US" b="1" dirty="0"/>
              <a:t>4,068</a:t>
            </a:r>
            <a:r>
              <a:rPr lang="en-US" dirty="0"/>
              <a:t> which is a huge drop from a </a:t>
            </a:r>
            <a:r>
              <a:rPr lang="en-US" b="1" dirty="0"/>
              <a:t>previous of 30,000 dimensions</a:t>
            </a:r>
            <a:r>
              <a:rPr lang="en-US" dirty="0"/>
              <a:t>.</a:t>
            </a:r>
          </a:p>
          <a:p>
            <a:pPr algn="just"/>
            <a:endParaRPr lang="en-US" dirty="0"/>
          </a:p>
        </p:txBody>
      </p:sp>
    </p:spTree>
    <p:extLst>
      <p:ext uri="{BB962C8B-B14F-4D97-AF65-F5344CB8AC3E}">
        <p14:creationId xmlns:p14="http://schemas.microsoft.com/office/powerpoint/2010/main" val="1293988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8513D-05FA-4762-950E-D45F7A21F197}"/>
              </a:ext>
            </a:extLst>
          </p:cNvPr>
          <p:cNvSpPr>
            <a:spLocks noGrp="1"/>
          </p:cNvSpPr>
          <p:nvPr>
            <p:ph type="title"/>
          </p:nvPr>
        </p:nvSpPr>
        <p:spPr>
          <a:xfrm>
            <a:off x="554252" y="459197"/>
            <a:ext cx="9059009" cy="769505"/>
          </a:xfrm>
        </p:spPr>
        <p:txBody>
          <a:bodyPr/>
          <a:lstStyle/>
          <a:p>
            <a:pPr algn="l"/>
            <a:r>
              <a:rPr lang="en-US" dirty="0"/>
              <a:t>Python Script</a:t>
            </a:r>
            <a:endParaRPr lang="en-IN" dirty="0"/>
          </a:p>
        </p:txBody>
      </p:sp>
      <p:pic>
        <p:nvPicPr>
          <p:cNvPr id="4" name="Content Placeholder 4">
            <a:extLst>
              <a:ext uri="{FF2B5EF4-FFF2-40B4-BE49-F238E27FC236}">
                <a16:creationId xmlns:a16="http://schemas.microsoft.com/office/drawing/2014/main" id="{7C74DEE8-6C8F-4B38-BEFF-D0E289BA9C0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777" t="15928" r="38807" b="12679"/>
          <a:stretch/>
        </p:blipFill>
        <p:spPr>
          <a:xfrm>
            <a:off x="2286143" y="1101233"/>
            <a:ext cx="5595225" cy="5297570"/>
          </a:xfrm>
        </p:spPr>
      </p:pic>
    </p:spTree>
    <p:extLst>
      <p:ext uri="{BB962C8B-B14F-4D97-AF65-F5344CB8AC3E}">
        <p14:creationId xmlns:p14="http://schemas.microsoft.com/office/powerpoint/2010/main" val="720347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C8E3-581B-4937-9F12-EB28620FB7BC}"/>
              </a:ext>
            </a:extLst>
          </p:cNvPr>
          <p:cNvSpPr>
            <a:spLocks noGrp="1"/>
          </p:cNvSpPr>
          <p:nvPr>
            <p:ph type="title"/>
          </p:nvPr>
        </p:nvSpPr>
        <p:spPr>
          <a:xfrm>
            <a:off x="582827" y="2371725"/>
            <a:ext cx="9059009" cy="1522535"/>
          </a:xfrm>
        </p:spPr>
        <p:txBody>
          <a:bodyPr/>
          <a:lstStyle/>
          <a:p>
            <a:r>
              <a:rPr lang="en-US" dirty="0"/>
              <a:t>Modelling  </a:t>
            </a:r>
            <a:endParaRPr lang="en-IN" dirty="0"/>
          </a:p>
        </p:txBody>
      </p:sp>
    </p:spTree>
    <p:extLst>
      <p:ext uri="{BB962C8B-B14F-4D97-AF65-F5344CB8AC3E}">
        <p14:creationId xmlns:p14="http://schemas.microsoft.com/office/powerpoint/2010/main" val="4273331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5E8795-05A1-4A5F-AF33-C2255FB66B28}"/>
              </a:ext>
            </a:extLst>
          </p:cNvPr>
          <p:cNvSpPr>
            <a:spLocks noGrp="1"/>
          </p:cNvSpPr>
          <p:nvPr>
            <p:ph idx="1"/>
          </p:nvPr>
        </p:nvSpPr>
        <p:spPr>
          <a:xfrm>
            <a:off x="771526" y="1057274"/>
            <a:ext cx="8994136" cy="4457701"/>
          </a:xfrm>
        </p:spPr>
        <p:txBody>
          <a:bodyPr/>
          <a:lstStyle/>
          <a:p>
            <a:pPr algn="just"/>
            <a:r>
              <a:rPr lang="en-US" dirty="0"/>
              <a:t>We have performed a  comparative analysis on various modelling techniques, including machine learning and deep learning architectures to find the best model for the problem. The models we have used are as follows: (</a:t>
            </a:r>
            <a:r>
              <a:rPr lang="en-US" b="1" dirty="0"/>
              <a:t>in order of increasing complexity</a:t>
            </a:r>
            <a:r>
              <a:rPr lang="en-US" dirty="0"/>
              <a:t>)</a:t>
            </a:r>
          </a:p>
          <a:p>
            <a:pPr algn="just"/>
            <a:endParaRPr lang="en-US" dirty="0"/>
          </a:p>
          <a:p>
            <a:pPr marL="1028700" lvl="1" indent="-342900" algn="just">
              <a:buFont typeface="Wingdings" panose="05000000000000000000" pitchFamily="2" charset="2"/>
              <a:buChar char="§"/>
            </a:pPr>
            <a:r>
              <a:rPr lang="en-US" dirty="0"/>
              <a:t>K-Nearest Neighbor Classifier</a:t>
            </a:r>
          </a:p>
          <a:p>
            <a:pPr marL="1028700" lvl="1" indent="-342900" algn="just">
              <a:buFont typeface="Wingdings" panose="05000000000000000000" pitchFamily="2" charset="2"/>
              <a:buChar char="§"/>
            </a:pPr>
            <a:r>
              <a:rPr lang="en-US" dirty="0"/>
              <a:t>Support Vector Classifier</a:t>
            </a:r>
          </a:p>
          <a:p>
            <a:pPr marL="1028700" lvl="1" indent="-342900" algn="just">
              <a:buFont typeface="Wingdings" panose="05000000000000000000" pitchFamily="2" charset="2"/>
              <a:buChar char="§"/>
            </a:pPr>
            <a:r>
              <a:rPr lang="en-US" dirty="0"/>
              <a:t>Decision Tree</a:t>
            </a:r>
          </a:p>
          <a:p>
            <a:pPr marL="1028700" lvl="1" indent="-342900" algn="just">
              <a:buFont typeface="Wingdings" panose="05000000000000000000" pitchFamily="2" charset="2"/>
              <a:buChar char="§"/>
            </a:pPr>
            <a:r>
              <a:rPr lang="en-US" dirty="0"/>
              <a:t>CNN (transfer learning on VGG16)</a:t>
            </a:r>
          </a:p>
          <a:p>
            <a:pPr marL="1028700" lvl="1" indent="-342900" algn="just">
              <a:buFont typeface="Wingdings" panose="05000000000000000000" pitchFamily="2" charset="2"/>
              <a:buChar char="§"/>
            </a:pPr>
            <a:r>
              <a:rPr lang="en-US" dirty="0"/>
              <a:t>LSTM</a:t>
            </a:r>
          </a:p>
          <a:p>
            <a:pPr algn="just"/>
            <a:endParaRPr lang="en-US" dirty="0"/>
          </a:p>
          <a:p>
            <a:pPr algn="just"/>
            <a:r>
              <a:rPr lang="en-US" dirty="0"/>
              <a:t>Each of these techniques has been discussed in detail below:</a:t>
            </a:r>
          </a:p>
          <a:p>
            <a:pPr algn="just"/>
            <a:endParaRPr lang="en-US" dirty="0"/>
          </a:p>
        </p:txBody>
      </p:sp>
    </p:spTree>
    <p:extLst>
      <p:ext uri="{BB962C8B-B14F-4D97-AF65-F5344CB8AC3E}">
        <p14:creationId xmlns:p14="http://schemas.microsoft.com/office/powerpoint/2010/main" val="2660984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D6840-D632-407A-ADA9-FB43A29F9634}"/>
              </a:ext>
            </a:extLst>
          </p:cNvPr>
          <p:cNvSpPr>
            <a:spLocks noGrp="1"/>
          </p:cNvSpPr>
          <p:nvPr>
            <p:ph type="title"/>
          </p:nvPr>
        </p:nvSpPr>
        <p:spPr>
          <a:xfrm>
            <a:off x="554252" y="553465"/>
            <a:ext cx="9059009" cy="1067855"/>
          </a:xfrm>
        </p:spPr>
        <p:txBody>
          <a:bodyPr/>
          <a:lstStyle/>
          <a:p>
            <a:r>
              <a:rPr lang="en-US" dirty="0"/>
              <a:t>LSTM</a:t>
            </a:r>
            <a:endParaRPr lang="en-IN" dirty="0"/>
          </a:p>
        </p:txBody>
      </p:sp>
      <p:sp>
        <p:nvSpPr>
          <p:cNvPr id="3" name="Content Placeholder 2">
            <a:extLst>
              <a:ext uri="{FF2B5EF4-FFF2-40B4-BE49-F238E27FC236}">
                <a16:creationId xmlns:a16="http://schemas.microsoft.com/office/drawing/2014/main" id="{77F6EE9B-7E8E-4BBC-98F0-030882B7CA3B}"/>
              </a:ext>
            </a:extLst>
          </p:cNvPr>
          <p:cNvSpPr>
            <a:spLocks noGrp="1"/>
          </p:cNvSpPr>
          <p:nvPr>
            <p:ph idx="1"/>
          </p:nvPr>
        </p:nvSpPr>
        <p:spPr>
          <a:xfrm>
            <a:off x="554252" y="1734532"/>
            <a:ext cx="9059009" cy="4270342"/>
          </a:xfrm>
        </p:spPr>
        <p:txBody>
          <a:bodyPr>
            <a:normAutofit fontScale="92500" lnSpcReduction="10000"/>
          </a:bodyPr>
          <a:lstStyle/>
          <a:p>
            <a:pPr marL="342900" indent="-342900" algn="just">
              <a:buFont typeface="Wingdings" panose="05000000000000000000" pitchFamily="2" charset="2"/>
              <a:buChar char="§"/>
            </a:pPr>
            <a:r>
              <a:rPr lang="en-US" dirty="0"/>
              <a:t>Although LSTMs are mainly used for time series and sequence data, the architecture seemed to perform unbelievably well on the image classification problem at hand.</a:t>
            </a:r>
          </a:p>
          <a:p>
            <a:pPr marL="342900" indent="-342900" algn="just">
              <a:buFont typeface="Wingdings" panose="05000000000000000000" pitchFamily="2" charset="2"/>
              <a:buChar char="§"/>
            </a:pPr>
            <a:r>
              <a:rPr lang="en-US" dirty="0"/>
              <a:t>For this model, we took raw preprocessed images.</a:t>
            </a:r>
          </a:p>
          <a:p>
            <a:pPr marL="342900" indent="-342900" algn="just">
              <a:buFont typeface="Wingdings" panose="05000000000000000000" pitchFamily="2" charset="2"/>
              <a:buChar char="§"/>
            </a:pPr>
            <a:r>
              <a:rPr lang="en-US" dirty="0"/>
              <a:t>For passing the data to the model, we reshaped our images in sequence form. We took each 100x100 images, and reshapes it to </a:t>
            </a:r>
            <a:r>
              <a:rPr lang="en-US" b="1" dirty="0"/>
              <a:t>(100, 100, 1) </a:t>
            </a:r>
            <a:r>
              <a:rPr lang="en-US" dirty="0"/>
              <a:t>so that we had 100 sequences of the shape (100, 1). </a:t>
            </a:r>
          </a:p>
          <a:p>
            <a:pPr marL="342900" indent="-342900" algn="just">
              <a:buFont typeface="Wingdings" panose="05000000000000000000" pitchFamily="2" charset="2"/>
              <a:buChar char="§"/>
            </a:pPr>
            <a:r>
              <a:rPr lang="en-US" dirty="0"/>
              <a:t>The intuition can be thought of as this way: Since when an image loads, it loads from top to bottom; first the top row pixels load, then next row and so on.</a:t>
            </a:r>
          </a:p>
          <a:p>
            <a:pPr marL="342900" indent="-342900" algn="just">
              <a:buFont typeface="Wingdings" panose="05000000000000000000" pitchFamily="2" charset="2"/>
              <a:buChar char="§"/>
            </a:pPr>
            <a:r>
              <a:rPr lang="en-US" dirty="0"/>
              <a:t>The LSTM model gets 1 row of pixels as input at a time, which it remembers using its hidden cells until it has seen all the pixel rows, after which it makes classification prediction.</a:t>
            </a:r>
          </a:p>
          <a:p>
            <a:pPr marL="342900" indent="-342900" algn="just">
              <a:buFont typeface="Wingdings" panose="05000000000000000000" pitchFamily="2" charset="2"/>
              <a:buChar char="§"/>
            </a:pPr>
            <a:r>
              <a:rPr lang="en-US" dirty="0"/>
              <a:t>The model performs really well and takes comparatively very less time for training.</a:t>
            </a:r>
            <a:endParaRPr lang="en-IN" dirty="0"/>
          </a:p>
          <a:p>
            <a:pPr marL="342900" indent="-342900" algn="just">
              <a:buFont typeface="Wingdings" panose="05000000000000000000" pitchFamily="2" charset="2"/>
              <a:buChar char="§"/>
            </a:pPr>
            <a:r>
              <a:rPr lang="en-US" dirty="0"/>
              <a:t>Each epoch took </a:t>
            </a:r>
            <a:r>
              <a:rPr lang="en-US" b="1" dirty="0"/>
              <a:t>~1min </a:t>
            </a:r>
            <a:r>
              <a:rPr lang="en-US" dirty="0"/>
              <a:t>with around 15000 data points, which is very less as compared to the large training time of VGG16 because of its deep structure.</a:t>
            </a:r>
          </a:p>
        </p:txBody>
      </p:sp>
    </p:spTree>
    <p:extLst>
      <p:ext uri="{BB962C8B-B14F-4D97-AF65-F5344CB8AC3E}">
        <p14:creationId xmlns:p14="http://schemas.microsoft.com/office/powerpoint/2010/main" val="3028245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78113-F33F-4D90-89EF-BD92538FC16F}"/>
              </a:ext>
            </a:extLst>
          </p:cNvPr>
          <p:cNvSpPr>
            <a:spLocks noGrp="1"/>
          </p:cNvSpPr>
          <p:nvPr>
            <p:ph type="title"/>
          </p:nvPr>
        </p:nvSpPr>
        <p:spPr>
          <a:xfrm>
            <a:off x="586249" y="903659"/>
            <a:ext cx="9059009" cy="1067855"/>
          </a:xfrm>
        </p:spPr>
        <p:txBody>
          <a:bodyPr>
            <a:normAutofit/>
          </a:bodyPr>
          <a:lstStyle/>
          <a:p>
            <a:pPr algn="l"/>
            <a:r>
              <a:rPr lang="en-US" sz="3600" dirty="0"/>
              <a:t>LSTM Architecture</a:t>
            </a:r>
            <a:endParaRPr lang="en-IN" sz="3600" dirty="0"/>
          </a:p>
        </p:txBody>
      </p:sp>
      <p:pic>
        <p:nvPicPr>
          <p:cNvPr id="5" name="Picture 4">
            <a:extLst>
              <a:ext uri="{FF2B5EF4-FFF2-40B4-BE49-F238E27FC236}">
                <a16:creationId xmlns:a16="http://schemas.microsoft.com/office/drawing/2014/main" id="{B3676517-C153-4011-BD56-5D62493C6E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9889" y="509047"/>
            <a:ext cx="1986669" cy="5839905"/>
          </a:xfrm>
          <a:prstGeom prst="rect">
            <a:avLst/>
          </a:prstGeom>
        </p:spPr>
      </p:pic>
      <p:sp>
        <p:nvSpPr>
          <p:cNvPr id="6" name="Content Placeholder 2">
            <a:extLst>
              <a:ext uri="{FF2B5EF4-FFF2-40B4-BE49-F238E27FC236}">
                <a16:creationId xmlns:a16="http://schemas.microsoft.com/office/drawing/2014/main" id="{DCDE6DA4-977B-4FD5-9199-97575473121E}"/>
              </a:ext>
            </a:extLst>
          </p:cNvPr>
          <p:cNvSpPr>
            <a:spLocks noGrp="1"/>
          </p:cNvSpPr>
          <p:nvPr>
            <p:ph idx="1"/>
          </p:nvPr>
        </p:nvSpPr>
        <p:spPr>
          <a:xfrm>
            <a:off x="586249" y="2328331"/>
            <a:ext cx="5955953" cy="3195777"/>
          </a:xfrm>
        </p:spPr>
        <p:txBody>
          <a:bodyPr/>
          <a:lstStyle/>
          <a:p>
            <a:pPr marL="342900" indent="-342900" algn="just">
              <a:buFont typeface="Wingdings" panose="05000000000000000000" pitchFamily="2" charset="2"/>
              <a:buChar char="§"/>
            </a:pPr>
            <a:r>
              <a:rPr lang="en-US" dirty="0"/>
              <a:t>The architecture used had </a:t>
            </a:r>
            <a:r>
              <a:rPr lang="en-US" b="1" dirty="0"/>
              <a:t>2 LSTM layers </a:t>
            </a:r>
            <a:r>
              <a:rPr lang="en-US" dirty="0"/>
              <a:t>with 50 and 25 neurons respectively.</a:t>
            </a:r>
          </a:p>
          <a:p>
            <a:pPr marL="342900" indent="-342900" algn="just">
              <a:buFont typeface="Wingdings" panose="05000000000000000000" pitchFamily="2" charset="2"/>
              <a:buChar char="§"/>
            </a:pPr>
            <a:r>
              <a:rPr lang="en-US" b="1" dirty="0"/>
              <a:t>Dropout layers </a:t>
            </a:r>
            <a:r>
              <a:rPr lang="en-US" dirty="0"/>
              <a:t>are added as a measure to avoid overfitting, to meet the overall goal of generalization.</a:t>
            </a:r>
          </a:p>
          <a:p>
            <a:pPr marL="342900" indent="-342900" algn="just">
              <a:buFont typeface="Wingdings" panose="05000000000000000000" pitchFamily="2" charset="2"/>
              <a:buChar char="§"/>
            </a:pPr>
            <a:r>
              <a:rPr lang="en-US" dirty="0"/>
              <a:t>The LSTM layers are followed by the fully connected layers. All the Dense layers use </a:t>
            </a:r>
            <a:r>
              <a:rPr lang="en-US" b="1" dirty="0" err="1"/>
              <a:t>ReLU</a:t>
            </a:r>
            <a:r>
              <a:rPr lang="en-US" dirty="0"/>
              <a:t> as the non linear function, except for the last layer which uses the </a:t>
            </a:r>
            <a:r>
              <a:rPr lang="en-US" b="1" dirty="0" err="1"/>
              <a:t>softmax</a:t>
            </a:r>
            <a:r>
              <a:rPr lang="en-US" dirty="0"/>
              <a:t> non linearity to produce the final classification output.</a:t>
            </a:r>
            <a:endParaRPr lang="en-IN" dirty="0"/>
          </a:p>
        </p:txBody>
      </p:sp>
    </p:spTree>
    <p:extLst>
      <p:ext uri="{BB962C8B-B14F-4D97-AF65-F5344CB8AC3E}">
        <p14:creationId xmlns:p14="http://schemas.microsoft.com/office/powerpoint/2010/main" val="1284067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1E59A-C6E8-4819-AA6B-D41DCD5D2654}"/>
              </a:ext>
            </a:extLst>
          </p:cNvPr>
          <p:cNvSpPr>
            <a:spLocks noGrp="1"/>
          </p:cNvSpPr>
          <p:nvPr>
            <p:ph type="title"/>
          </p:nvPr>
        </p:nvSpPr>
        <p:spPr>
          <a:xfrm>
            <a:off x="459985" y="504334"/>
            <a:ext cx="9059009" cy="1067855"/>
          </a:xfrm>
        </p:spPr>
        <p:txBody>
          <a:bodyPr>
            <a:normAutofit/>
          </a:bodyPr>
          <a:lstStyle/>
          <a:p>
            <a:pPr algn="l"/>
            <a:r>
              <a:rPr lang="en-US" sz="3600" dirty="0"/>
              <a:t>LSTM Model Training</a:t>
            </a:r>
            <a:endParaRPr lang="en-IN" sz="3600" dirty="0"/>
          </a:p>
        </p:txBody>
      </p:sp>
      <p:sp>
        <p:nvSpPr>
          <p:cNvPr id="3" name="Content Placeholder 2">
            <a:extLst>
              <a:ext uri="{FF2B5EF4-FFF2-40B4-BE49-F238E27FC236}">
                <a16:creationId xmlns:a16="http://schemas.microsoft.com/office/drawing/2014/main" id="{FBFA7E81-ACAF-48A2-BF4E-AE45C5F184BA}"/>
              </a:ext>
            </a:extLst>
          </p:cNvPr>
          <p:cNvSpPr>
            <a:spLocks noGrp="1"/>
          </p:cNvSpPr>
          <p:nvPr>
            <p:ph idx="1"/>
          </p:nvPr>
        </p:nvSpPr>
        <p:spPr>
          <a:xfrm>
            <a:off x="459985" y="1847653"/>
            <a:ext cx="4364610" cy="4506013"/>
          </a:xfrm>
        </p:spPr>
        <p:txBody>
          <a:bodyPr>
            <a:normAutofit fontScale="92500" lnSpcReduction="10000"/>
          </a:bodyPr>
          <a:lstStyle/>
          <a:p>
            <a:pPr marL="342900" indent="-342900" algn="just">
              <a:buFont typeface="Wingdings" panose="05000000000000000000" pitchFamily="2" charset="2"/>
              <a:buChar char="§"/>
            </a:pPr>
            <a:r>
              <a:rPr lang="en-US" dirty="0"/>
              <a:t>We split the data into train and test sets, with a </a:t>
            </a:r>
            <a:r>
              <a:rPr lang="en-US" b="1" dirty="0"/>
              <a:t>test split of 30%.</a:t>
            </a:r>
          </a:p>
          <a:p>
            <a:pPr marL="342900" indent="-342900" algn="just">
              <a:buFont typeface="Wingdings" panose="05000000000000000000" pitchFamily="2" charset="2"/>
              <a:buChar char="§"/>
            </a:pPr>
            <a:r>
              <a:rPr lang="en-US" dirty="0"/>
              <a:t>The loss function minimized is the </a:t>
            </a:r>
            <a:r>
              <a:rPr lang="en-US" b="1" dirty="0"/>
              <a:t>cross-entropy loss function</a:t>
            </a:r>
            <a:r>
              <a:rPr lang="en-US" dirty="0"/>
              <a:t>.</a:t>
            </a:r>
          </a:p>
          <a:p>
            <a:pPr marL="342900" indent="-342900" algn="just">
              <a:buFont typeface="Wingdings" panose="05000000000000000000" pitchFamily="2" charset="2"/>
              <a:buChar char="§"/>
            </a:pPr>
            <a:r>
              <a:rPr lang="en-US" dirty="0"/>
              <a:t>The optimizer used  </a:t>
            </a:r>
            <a:r>
              <a:rPr lang="en-US" b="1" dirty="0"/>
              <a:t>Adam Optimizer</a:t>
            </a:r>
            <a:r>
              <a:rPr lang="en-US" dirty="0"/>
              <a:t>, which is an improved version of Vanilla Gradient Descent algorithm, with added variations to overcome the affect of local minima.</a:t>
            </a:r>
          </a:p>
          <a:p>
            <a:pPr marL="342900" indent="-342900" algn="just">
              <a:buFont typeface="Wingdings" panose="05000000000000000000" pitchFamily="2" charset="2"/>
              <a:buChar char="§"/>
            </a:pPr>
            <a:r>
              <a:rPr lang="en-US" dirty="0"/>
              <a:t>While training, we look at the </a:t>
            </a:r>
            <a:r>
              <a:rPr lang="en-US" b="1" dirty="0"/>
              <a:t>accuracy as a performance metric.</a:t>
            </a:r>
          </a:p>
          <a:p>
            <a:pPr marL="342900" indent="-342900" algn="just">
              <a:buFont typeface="Wingdings" panose="05000000000000000000" pitchFamily="2" charset="2"/>
              <a:buChar char="§"/>
            </a:pPr>
            <a:r>
              <a:rPr lang="en-US" dirty="0"/>
              <a:t>Also, we used </a:t>
            </a:r>
            <a:r>
              <a:rPr lang="en-US" b="1" dirty="0"/>
              <a:t>10% </a:t>
            </a:r>
            <a:r>
              <a:rPr lang="en-US" dirty="0"/>
              <a:t>of our training set as </a:t>
            </a:r>
            <a:r>
              <a:rPr lang="en-US" b="1" dirty="0"/>
              <a:t>validation set </a:t>
            </a:r>
            <a:r>
              <a:rPr lang="en-US" dirty="0"/>
              <a:t>to see the generalized performance at the end of each epoch.</a:t>
            </a:r>
          </a:p>
          <a:p>
            <a:pPr marL="342900" indent="-342900" algn="just">
              <a:buFont typeface="Wingdings" panose="05000000000000000000" pitchFamily="2" charset="2"/>
              <a:buChar char="§"/>
            </a:pPr>
            <a:r>
              <a:rPr lang="en-US" dirty="0"/>
              <a:t>A </a:t>
            </a:r>
            <a:r>
              <a:rPr lang="en-US" b="1" dirty="0"/>
              <a:t>batch size of 32 </a:t>
            </a:r>
            <a:r>
              <a:rPr lang="en-US" dirty="0"/>
              <a:t>is used in our model.</a:t>
            </a:r>
            <a:endParaRPr lang="en-IN" dirty="0"/>
          </a:p>
        </p:txBody>
      </p:sp>
      <p:pic>
        <p:nvPicPr>
          <p:cNvPr id="7" name="Picture 6">
            <a:extLst>
              <a:ext uri="{FF2B5EF4-FFF2-40B4-BE49-F238E27FC236}">
                <a16:creationId xmlns:a16="http://schemas.microsoft.com/office/drawing/2014/main" id="{978B41DB-4183-483F-B265-7946B0F6CCD6}"/>
              </a:ext>
            </a:extLst>
          </p:cNvPr>
          <p:cNvPicPr>
            <a:picLocks noChangeAspect="1"/>
          </p:cNvPicPr>
          <p:nvPr/>
        </p:nvPicPr>
        <p:blipFill rotWithShape="1">
          <a:blip r:embed="rId2">
            <a:extLst>
              <a:ext uri="{28A0092B-C50C-407E-A947-70E740481C1C}">
                <a14:useLocalDpi xmlns:a14="http://schemas.microsoft.com/office/drawing/2010/main" val="0"/>
              </a:ext>
            </a:extLst>
          </a:blip>
          <a:srcRect l="18479" t="41374" r="42011" b="6117"/>
          <a:stretch/>
        </p:blipFill>
        <p:spPr>
          <a:xfrm>
            <a:off x="4989489" y="1998393"/>
            <a:ext cx="4817097" cy="3893271"/>
          </a:xfrm>
          <a:prstGeom prst="rect">
            <a:avLst/>
          </a:prstGeom>
        </p:spPr>
      </p:pic>
    </p:spTree>
    <p:extLst>
      <p:ext uri="{BB962C8B-B14F-4D97-AF65-F5344CB8AC3E}">
        <p14:creationId xmlns:p14="http://schemas.microsoft.com/office/powerpoint/2010/main" val="620687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97962-8818-4910-9741-0A601B23E73E}"/>
              </a:ext>
            </a:extLst>
          </p:cNvPr>
          <p:cNvSpPr>
            <a:spLocks noGrp="1"/>
          </p:cNvSpPr>
          <p:nvPr>
            <p:ph type="title"/>
          </p:nvPr>
        </p:nvSpPr>
        <p:spPr>
          <a:xfrm>
            <a:off x="633383" y="463623"/>
            <a:ext cx="8809197" cy="665381"/>
          </a:xfrm>
        </p:spPr>
        <p:txBody>
          <a:bodyPr>
            <a:normAutofit fontScale="90000"/>
          </a:bodyPr>
          <a:lstStyle/>
          <a:p>
            <a:pPr algn="l"/>
            <a:r>
              <a:rPr lang="en-US" dirty="0"/>
              <a:t>Introduction</a:t>
            </a:r>
            <a:endParaRPr lang="en-IN" dirty="0"/>
          </a:p>
        </p:txBody>
      </p:sp>
      <p:sp>
        <p:nvSpPr>
          <p:cNvPr id="3" name="Content Placeholder 2">
            <a:extLst>
              <a:ext uri="{FF2B5EF4-FFF2-40B4-BE49-F238E27FC236}">
                <a16:creationId xmlns:a16="http://schemas.microsoft.com/office/drawing/2014/main" id="{6923341F-D8E1-4D8C-8B61-606FD1951B84}"/>
              </a:ext>
            </a:extLst>
          </p:cNvPr>
          <p:cNvSpPr>
            <a:spLocks noGrp="1"/>
          </p:cNvSpPr>
          <p:nvPr>
            <p:ph idx="1"/>
          </p:nvPr>
        </p:nvSpPr>
        <p:spPr>
          <a:xfrm>
            <a:off x="633383" y="1483567"/>
            <a:ext cx="8979878" cy="3890865"/>
          </a:xfrm>
        </p:spPr>
        <p:txBody>
          <a:bodyPr>
            <a:normAutofit/>
          </a:bodyPr>
          <a:lstStyle/>
          <a:p>
            <a:pPr marL="342900" indent="-342900" algn="just" fontAlgn="base">
              <a:buFont typeface="Wingdings" panose="05000000000000000000" pitchFamily="2" charset="2"/>
              <a:buChar char="§"/>
            </a:pPr>
            <a:r>
              <a:rPr lang="en-US" dirty="0"/>
              <a:t>We've all been there: a light turns green and the car in front of you doesn't budge. Or, a previously unremarkable vehicle suddenly slows and starts swerving from side-to-side.</a:t>
            </a:r>
          </a:p>
          <a:p>
            <a:pPr marL="342900" indent="-342900" algn="just" fontAlgn="base">
              <a:buFont typeface="Wingdings" panose="05000000000000000000" pitchFamily="2" charset="2"/>
              <a:buChar char="§"/>
            </a:pPr>
            <a:r>
              <a:rPr lang="en-US" dirty="0"/>
              <a:t>When you pass the offending driver, what do you expect to see? You certainly aren't surprised when you spot a driver who is texting, seemingly enraptured by social media, or in a lively hand-held conversation on their phone.</a:t>
            </a:r>
          </a:p>
          <a:p>
            <a:pPr marL="342900" indent="-342900" algn="just">
              <a:buFont typeface="Wingdings" panose="05000000000000000000" pitchFamily="2" charset="2"/>
              <a:buChar char="§"/>
            </a:pPr>
            <a:r>
              <a:rPr lang="en-US" dirty="0"/>
              <a:t>According to the CDC motor vehicle safety division, one in five car accidents is caused by a distracted driver. Sadly, this translates to </a:t>
            </a:r>
            <a:r>
              <a:rPr lang="en-US" i="1" dirty="0"/>
              <a:t>425,000</a:t>
            </a:r>
            <a:r>
              <a:rPr lang="en-US" dirty="0"/>
              <a:t> people injured and </a:t>
            </a:r>
            <a:r>
              <a:rPr lang="en-US" i="1" dirty="0"/>
              <a:t>3,000</a:t>
            </a:r>
            <a:r>
              <a:rPr lang="en-US" dirty="0"/>
              <a:t> people killed by distracted driving every year.</a:t>
            </a:r>
          </a:p>
          <a:p>
            <a:pPr marL="342900" indent="-342900" algn="just">
              <a:buFont typeface="Wingdings" panose="05000000000000000000" pitchFamily="2" charset="2"/>
              <a:buChar char="§"/>
            </a:pPr>
            <a:r>
              <a:rPr lang="en-US" dirty="0"/>
              <a:t>The idea hopes to improve these alarming statistics, and better insure their customers, by testing whether dashboard cameras can automatically detect drivers engaging in distracted behaviors.</a:t>
            </a:r>
            <a:endParaRPr lang="en-IN" dirty="0"/>
          </a:p>
        </p:txBody>
      </p:sp>
    </p:spTree>
    <p:extLst>
      <p:ext uri="{BB962C8B-B14F-4D97-AF65-F5344CB8AC3E}">
        <p14:creationId xmlns:p14="http://schemas.microsoft.com/office/powerpoint/2010/main" val="3511876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6B5A5A7-0D01-4B6E-A842-FA0D92C5C7C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108" t="30906" r="31237" b="43005"/>
          <a:stretch/>
        </p:blipFill>
        <p:spPr>
          <a:xfrm>
            <a:off x="1186535" y="1489075"/>
            <a:ext cx="7874242" cy="2281286"/>
          </a:xfrm>
        </p:spPr>
      </p:pic>
      <p:sp>
        <p:nvSpPr>
          <p:cNvPr id="10" name="Title 1">
            <a:extLst>
              <a:ext uri="{FF2B5EF4-FFF2-40B4-BE49-F238E27FC236}">
                <a16:creationId xmlns:a16="http://schemas.microsoft.com/office/drawing/2014/main" id="{887523F0-8376-4352-BC93-C5CC10CFCA4E}"/>
              </a:ext>
            </a:extLst>
          </p:cNvPr>
          <p:cNvSpPr>
            <a:spLocks noGrp="1"/>
          </p:cNvSpPr>
          <p:nvPr>
            <p:ph type="title"/>
          </p:nvPr>
        </p:nvSpPr>
        <p:spPr>
          <a:xfrm>
            <a:off x="593725" y="422275"/>
            <a:ext cx="9059863" cy="1066800"/>
          </a:xfrm>
        </p:spPr>
        <p:txBody>
          <a:bodyPr>
            <a:normAutofit/>
          </a:bodyPr>
          <a:lstStyle/>
          <a:p>
            <a:pPr algn="l"/>
            <a:r>
              <a:rPr lang="en-US" sz="3600" dirty="0"/>
              <a:t>LSTM Model Training (contd.)</a:t>
            </a:r>
            <a:endParaRPr lang="en-IN" sz="3600" dirty="0"/>
          </a:p>
        </p:txBody>
      </p:sp>
      <p:sp>
        <p:nvSpPr>
          <p:cNvPr id="11" name="TextBox 10">
            <a:extLst>
              <a:ext uri="{FF2B5EF4-FFF2-40B4-BE49-F238E27FC236}">
                <a16:creationId xmlns:a16="http://schemas.microsoft.com/office/drawing/2014/main" id="{B794B0D0-B9E2-48D2-84B1-160A1B854032}"/>
              </a:ext>
            </a:extLst>
          </p:cNvPr>
          <p:cNvSpPr txBox="1"/>
          <p:nvPr/>
        </p:nvSpPr>
        <p:spPr>
          <a:xfrm>
            <a:off x="1186535" y="4223208"/>
            <a:ext cx="7993930" cy="1554272"/>
          </a:xfrm>
          <a:prstGeom prst="rect">
            <a:avLst/>
          </a:prstGeom>
          <a:noFill/>
        </p:spPr>
        <p:txBody>
          <a:bodyPr wrap="square" rtlCol="0">
            <a:spAutoFit/>
          </a:bodyPr>
          <a:lstStyle/>
          <a:p>
            <a:pPr marL="285750" indent="-285750">
              <a:buFont typeface="Wingdings" panose="05000000000000000000" pitchFamily="2" charset="2"/>
              <a:buChar char="§"/>
            </a:pPr>
            <a:r>
              <a:rPr lang="en-US" sz="1900" dirty="0">
                <a:latin typeface="+mj-lt"/>
              </a:rPr>
              <a:t>We trained the model for </a:t>
            </a:r>
            <a:r>
              <a:rPr lang="en-US" sz="1900" b="1" dirty="0">
                <a:latin typeface="+mj-lt"/>
              </a:rPr>
              <a:t>7 epochs</a:t>
            </a:r>
            <a:r>
              <a:rPr lang="en-US" sz="1900" dirty="0">
                <a:latin typeface="+mj-lt"/>
              </a:rPr>
              <a:t>.</a:t>
            </a:r>
          </a:p>
          <a:p>
            <a:pPr marL="285750" indent="-285750">
              <a:buFont typeface="Wingdings" panose="05000000000000000000" pitchFamily="2" charset="2"/>
              <a:buChar char="§"/>
            </a:pPr>
            <a:r>
              <a:rPr lang="en-US" sz="1900" dirty="0">
                <a:latin typeface="+mj-lt"/>
              </a:rPr>
              <a:t>The both the training and validation accuracy improved drastically.</a:t>
            </a:r>
          </a:p>
          <a:p>
            <a:pPr marL="285750" indent="-285750">
              <a:buFont typeface="Wingdings" panose="05000000000000000000" pitchFamily="2" charset="2"/>
              <a:buChar char="§"/>
            </a:pPr>
            <a:r>
              <a:rPr lang="en-US" sz="1900" b="1" dirty="0">
                <a:latin typeface="+mj-lt"/>
              </a:rPr>
              <a:t>Initial training accuracy: 0.5235</a:t>
            </a:r>
          </a:p>
          <a:p>
            <a:pPr marL="285750" indent="-285750">
              <a:buFont typeface="Wingdings" panose="05000000000000000000" pitchFamily="2" charset="2"/>
              <a:buChar char="§"/>
            </a:pPr>
            <a:r>
              <a:rPr lang="en-US" sz="1900" b="1" dirty="0">
                <a:latin typeface="+mj-lt"/>
              </a:rPr>
              <a:t>Final training accuracy: 0.9217 </a:t>
            </a:r>
          </a:p>
          <a:p>
            <a:endParaRPr lang="en-US" sz="1900" dirty="0">
              <a:latin typeface="+mj-lt"/>
            </a:endParaRPr>
          </a:p>
        </p:txBody>
      </p:sp>
    </p:spTree>
    <p:extLst>
      <p:ext uri="{BB962C8B-B14F-4D97-AF65-F5344CB8AC3E}">
        <p14:creationId xmlns:p14="http://schemas.microsoft.com/office/powerpoint/2010/main" val="738070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CBE8EA-FFB9-412F-A243-C24E952DD254}"/>
              </a:ext>
            </a:extLst>
          </p:cNvPr>
          <p:cNvSpPr>
            <a:spLocks noGrp="1"/>
          </p:cNvSpPr>
          <p:nvPr>
            <p:ph idx="1"/>
          </p:nvPr>
        </p:nvSpPr>
        <p:spPr>
          <a:xfrm>
            <a:off x="723079" y="2061753"/>
            <a:ext cx="4666269" cy="2734493"/>
          </a:xfrm>
        </p:spPr>
        <p:txBody>
          <a:bodyPr/>
          <a:lstStyle/>
          <a:p>
            <a:pPr marL="342900" indent="-342900" algn="just">
              <a:buFont typeface="Wingdings" panose="05000000000000000000" pitchFamily="2" charset="2"/>
              <a:buChar char="§"/>
            </a:pPr>
            <a:r>
              <a:rPr lang="en-US" dirty="0"/>
              <a:t>The plots show the </a:t>
            </a:r>
            <a:r>
              <a:rPr lang="en-US" b="1" dirty="0"/>
              <a:t>variation of accuracy and the loss function </a:t>
            </a:r>
            <a:r>
              <a:rPr lang="en-US" dirty="0"/>
              <a:t>with each epoch for the </a:t>
            </a:r>
            <a:r>
              <a:rPr lang="en-US" b="1" dirty="0">
                <a:solidFill>
                  <a:schemeClr val="tx2">
                    <a:lumMod val="60000"/>
                    <a:lumOff val="40000"/>
                  </a:schemeClr>
                </a:solidFill>
              </a:rPr>
              <a:t>training</a:t>
            </a:r>
            <a:r>
              <a:rPr lang="en-US" dirty="0"/>
              <a:t> and the </a:t>
            </a:r>
            <a:r>
              <a:rPr lang="en-US" b="1" dirty="0">
                <a:solidFill>
                  <a:schemeClr val="accent6">
                    <a:lumMod val="75000"/>
                  </a:schemeClr>
                </a:solidFill>
              </a:rPr>
              <a:t>validation</a:t>
            </a:r>
            <a:r>
              <a:rPr lang="en-US" dirty="0"/>
              <a:t> set.</a:t>
            </a:r>
          </a:p>
          <a:p>
            <a:pPr marL="342900" indent="-342900" algn="just">
              <a:buFont typeface="Wingdings" panose="05000000000000000000" pitchFamily="2" charset="2"/>
              <a:buChar char="§"/>
            </a:pPr>
            <a:r>
              <a:rPr lang="en-US" dirty="0"/>
              <a:t>The plots clearly show that the model performs very well on the validation set and thus has a </a:t>
            </a:r>
            <a:r>
              <a:rPr lang="en-US" b="1" dirty="0"/>
              <a:t>higher generalization (test) accuracy</a:t>
            </a:r>
            <a:r>
              <a:rPr lang="en-US" dirty="0"/>
              <a:t> and </a:t>
            </a:r>
            <a:r>
              <a:rPr lang="en-US" b="1" dirty="0"/>
              <a:t>lower generalization loss</a:t>
            </a:r>
            <a:r>
              <a:rPr lang="en-US" dirty="0"/>
              <a:t> . This is exactly what we want.</a:t>
            </a:r>
            <a:endParaRPr lang="en-IN" dirty="0"/>
          </a:p>
        </p:txBody>
      </p:sp>
      <p:sp>
        <p:nvSpPr>
          <p:cNvPr id="4" name="Title 1">
            <a:extLst>
              <a:ext uri="{FF2B5EF4-FFF2-40B4-BE49-F238E27FC236}">
                <a16:creationId xmlns:a16="http://schemas.microsoft.com/office/drawing/2014/main" id="{8E67A49A-3363-4104-BAD6-D74DAA4A5344}"/>
              </a:ext>
            </a:extLst>
          </p:cNvPr>
          <p:cNvSpPr txBox="1">
            <a:spLocks/>
          </p:cNvSpPr>
          <p:nvPr/>
        </p:nvSpPr>
        <p:spPr>
          <a:xfrm>
            <a:off x="593725" y="422275"/>
            <a:ext cx="9059863" cy="10668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i="0" kern="1200">
                <a:solidFill>
                  <a:schemeClr val="tx1"/>
                </a:solidFill>
                <a:latin typeface="+mj-lt"/>
                <a:ea typeface="+mj-ea"/>
                <a:cs typeface="+mj-cs"/>
              </a:defRPr>
            </a:lvl1pPr>
          </a:lstStyle>
          <a:p>
            <a:pPr algn="l"/>
            <a:r>
              <a:rPr lang="en-US" sz="3600"/>
              <a:t>LSTM Model Training (contd.)</a:t>
            </a:r>
            <a:endParaRPr lang="en-IN" sz="3600" dirty="0"/>
          </a:p>
        </p:txBody>
      </p:sp>
      <p:pic>
        <p:nvPicPr>
          <p:cNvPr id="6" name="Picture 5">
            <a:extLst>
              <a:ext uri="{FF2B5EF4-FFF2-40B4-BE49-F238E27FC236}">
                <a16:creationId xmlns:a16="http://schemas.microsoft.com/office/drawing/2014/main" id="{BD66D698-BF3D-4CC0-87BE-79CABF7F184D}"/>
              </a:ext>
            </a:extLst>
          </p:cNvPr>
          <p:cNvPicPr>
            <a:picLocks noChangeAspect="1"/>
          </p:cNvPicPr>
          <p:nvPr/>
        </p:nvPicPr>
        <p:blipFill rotWithShape="1">
          <a:blip r:embed="rId2">
            <a:extLst>
              <a:ext uri="{28A0092B-C50C-407E-A947-70E740481C1C}">
                <a14:useLocalDpi xmlns:a14="http://schemas.microsoft.com/office/drawing/2010/main" val="0"/>
              </a:ext>
            </a:extLst>
          </a:blip>
          <a:srcRect l="18752" t="16939" r="58444" b="8281"/>
          <a:stretch/>
        </p:blipFill>
        <p:spPr>
          <a:xfrm>
            <a:off x="6322243" y="123324"/>
            <a:ext cx="3597917" cy="6404738"/>
          </a:xfrm>
          <a:prstGeom prst="rect">
            <a:avLst/>
          </a:prstGeom>
        </p:spPr>
      </p:pic>
    </p:spTree>
    <p:extLst>
      <p:ext uri="{BB962C8B-B14F-4D97-AF65-F5344CB8AC3E}">
        <p14:creationId xmlns:p14="http://schemas.microsoft.com/office/powerpoint/2010/main" val="2735190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83C77DB-AF4E-4A8C-990E-FD83DE730A33}"/>
              </a:ext>
            </a:extLst>
          </p:cNvPr>
          <p:cNvSpPr txBox="1">
            <a:spLocks/>
          </p:cNvSpPr>
          <p:nvPr/>
        </p:nvSpPr>
        <p:spPr>
          <a:xfrm>
            <a:off x="708797" y="1304072"/>
            <a:ext cx="8979878" cy="36949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000" b="0" i="0" u="none" kern="1200" dirty="0" smtClean="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i="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i="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Having introduced the idea, we now proceed with the detailed implementation of the project, which has been divided into the following phases:</a:t>
            </a:r>
          </a:p>
          <a:p>
            <a:pPr algn="just"/>
            <a:endParaRPr lang="en-US" dirty="0"/>
          </a:p>
          <a:p>
            <a:pPr marL="342900" indent="-342900" algn="just">
              <a:buFont typeface="Wingdings" panose="05000000000000000000" pitchFamily="2" charset="2"/>
              <a:buChar char="§"/>
            </a:pPr>
            <a:r>
              <a:rPr lang="en-US" b="1" u="sng" dirty="0"/>
              <a:t>Data Understanding</a:t>
            </a:r>
            <a:r>
              <a:rPr lang="en-US" b="1" dirty="0"/>
              <a:t>- </a:t>
            </a:r>
            <a:r>
              <a:rPr lang="en-US" dirty="0"/>
              <a:t>A brief description about the dataset, source, etc.</a:t>
            </a:r>
          </a:p>
          <a:p>
            <a:pPr marL="342900" indent="-342900" algn="just">
              <a:buFont typeface="Wingdings" panose="05000000000000000000" pitchFamily="2" charset="2"/>
              <a:buChar char="§"/>
            </a:pPr>
            <a:r>
              <a:rPr lang="en-US" b="1" u="sng" dirty="0"/>
              <a:t>Data Preprocessing/Analysis</a:t>
            </a:r>
            <a:r>
              <a:rPr lang="en-US" dirty="0"/>
              <a:t>- Preprocessing and extracting features from the data.</a:t>
            </a:r>
          </a:p>
          <a:p>
            <a:pPr marL="342900" indent="-342900" algn="just">
              <a:buFont typeface="Wingdings" panose="05000000000000000000" pitchFamily="2" charset="2"/>
              <a:buChar char="§"/>
            </a:pPr>
            <a:r>
              <a:rPr lang="en-US" b="1" u="sng" dirty="0"/>
              <a:t>Modelling</a:t>
            </a:r>
            <a:r>
              <a:rPr lang="en-US" dirty="0"/>
              <a:t>- A comparative study on the various machine learning and deep learning     	          approaches used.</a:t>
            </a:r>
          </a:p>
          <a:p>
            <a:pPr marL="342900" indent="-342900" algn="just">
              <a:buFont typeface="Wingdings" panose="05000000000000000000" pitchFamily="2" charset="2"/>
              <a:buChar char="§"/>
            </a:pPr>
            <a:r>
              <a:rPr lang="en-US" b="1" u="sng" dirty="0"/>
              <a:t>Evaluation</a:t>
            </a:r>
            <a:r>
              <a:rPr lang="en-US" dirty="0"/>
              <a:t>- Assessing the performance of the model based on various classification   	          accuracy metrics</a:t>
            </a:r>
          </a:p>
          <a:p>
            <a:pPr algn="just"/>
            <a:r>
              <a:rPr lang="en-US" dirty="0"/>
              <a:t>Further, possible deployment strategies and applications have been discussed.</a:t>
            </a:r>
          </a:p>
          <a:p>
            <a:pPr algn="just"/>
            <a:endParaRPr lang="en-US" dirty="0"/>
          </a:p>
          <a:p>
            <a:pPr marL="342900" indent="-342900" algn="just">
              <a:buFont typeface="Wingdings" panose="05000000000000000000" pitchFamily="2" charset="2"/>
              <a:buChar char="§"/>
            </a:pPr>
            <a:endParaRPr lang="en-IN" dirty="0"/>
          </a:p>
        </p:txBody>
      </p:sp>
    </p:spTree>
    <p:extLst>
      <p:ext uri="{BB962C8B-B14F-4D97-AF65-F5344CB8AC3E}">
        <p14:creationId xmlns:p14="http://schemas.microsoft.com/office/powerpoint/2010/main" val="1112486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C4034-7E61-4371-8169-BFD423F6DCB8}"/>
              </a:ext>
            </a:extLst>
          </p:cNvPr>
          <p:cNvSpPr>
            <a:spLocks noGrp="1"/>
          </p:cNvSpPr>
          <p:nvPr>
            <p:ph type="title"/>
          </p:nvPr>
        </p:nvSpPr>
        <p:spPr>
          <a:xfrm>
            <a:off x="633383" y="2451903"/>
            <a:ext cx="9059009" cy="1067855"/>
          </a:xfrm>
        </p:spPr>
        <p:txBody>
          <a:bodyPr/>
          <a:lstStyle/>
          <a:p>
            <a:r>
              <a:rPr lang="en-US" dirty="0"/>
              <a:t>Data Understanding</a:t>
            </a:r>
            <a:endParaRPr lang="en-IN" dirty="0"/>
          </a:p>
        </p:txBody>
      </p:sp>
    </p:spTree>
    <p:extLst>
      <p:ext uri="{BB962C8B-B14F-4D97-AF65-F5344CB8AC3E}">
        <p14:creationId xmlns:p14="http://schemas.microsoft.com/office/powerpoint/2010/main" val="3318406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FF0DAD-2B66-4033-9D96-121039A5B2E3}"/>
              </a:ext>
            </a:extLst>
          </p:cNvPr>
          <p:cNvSpPr>
            <a:spLocks noGrp="1"/>
          </p:cNvSpPr>
          <p:nvPr>
            <p:ph idx="1"/>
          </p:nvPr>
        </p:nvSpPr>
        <p:spPr>
          <a:xfrm>
            <a:off x="530818" y="797799"/>
            <a:ext cx="9104214" cy="4699487"/>
          </a:xfrm>
        </p:spPr>
        <p:txBody>
          <a:bodyPr>
            <a:normAutofit/>
          </a:bodyPr>
          <a:lstStyle/>
          <a:p>
            <a:pPr marL="342900" indent="-342900" algn="just">
              <a:buFont typeface="Wingdings" panose="05000000000000000000" pitchFamily="2" charset="2"/>
              <a:buChar char="§"/>
            </a:pPr>
            <a:r>
              <a:rPr lang="en-US" dirty="0"/>
              <a:t>The data set we have used for our project has been taken from a </a:t>
            </a:r>
            <a:r>
              <a:rPr lang="en-US" b="1" u="sng" dirty="0"/>
              <a:t>Kaggle Challenge </a:t>
            </a:r>
            <a:r>
              <a:rPr lang="en-US" dirty="0"/>
              <a:t>for </a:t>
            </a:r>
            <a:r>
              <a:rPr lang="en-US" b="1" u="sng" dirty="0"/>
              <a:t>Distracted Driver Detection </a:t>
            </a:r>
            <a:r>
              <a:rPr lang="en-US" dirty="0"/>
              <a:t>by </a:t>
            </a:r>
            <a:r>
              <a:rPr lang="en-US" b="1" u="sng" dirty="0"/>
              <a:t>State Farm</a:t>
            </a:r>
            <a:r>
              <a:rPr lang="en-US" b="1" dirty="0"/>
              <a:t>.</a:t>
            </a:r>
          </a:p>
          <a:p>
            <a:pPr marL="342900" indent="-342900" algn="just">
              <a:buFont typeface="Wingdings" panose="05000000000000000000" pitchFamily="2" charset="2"/>
              <a:buChar char="§"/>
            </a:pPr>
            <a:r>
              <a:rPr lang="en-US" dirty="0"/>
              <a:t>In this competition, we are given driver images, each taken in a car with a driver doing something in the car (texting, eating, talking on the phone, makeup, reaching behind, etc). The goal of this </a:t>
            </a:r>
            <a:r>
              <a:rPr lang="en-US" b="1" dirty="0"/>
              <a:t>computer vision</a:t>
            </a:r>
            <a:r>
              <a:rPr lang="en-US" dirty="0"/>
              <a:t> is to </a:t>
            </a:r>
            <a:r>
              <a:rPr lang="en-US" b="1" dirty="0"/>
              <a:t>predict the likelihood of what the driver is doing</a:t>
            </a:r>
            <a:r>
              <a:rPr lang="en-US" dirty="0"/>
              <a:t> in each picture. </a:t>
            </a:r>
          </a:p>
          <a:p>
            <a:pPr marL="342900" indent="-342900" algn="just">
              <a:buFont typeface="Wingdings" panose="05000000000000000000" pitchFamily="2" charset="2"/>
              <a:buChar char="§"/>
            </a:pPr>
            <a:r>
              <a:rPr lang="en-US" dirty="0"/>
              <a:t>The 10 classes predicted are:</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endParaRPr lang="en-US" dirty="0"/>
          </a:p>
          <a:p>
            <a:pPr algn="just"/>
            <a:endParaRPr lang="en-US" dirty="0"/>
          </a:p>
          <a:p>
            <a:pPr algn="just"/>
            <a:endParaRPr lang="en-US" dirty="0"/>
          </a:p>
          <a:p>
            <a:pPr algn="just"/>
            <a:endParaRPr lang="en-IN" dirty="0"/>
          </a:p>
        </p:txBody>
      </p:sp>
      <p:graphicFrame>
        <p:nvGraphicFramePr>
          <p:cNvPr id="4" name="Table 3">
            <a:extLst>
              <a:ext uri="{FF2B5EF4-FFF2-40B4-BE49-F238E27FC236}">
                <a16:creationId xmlns:a16="http://schemas.microsoft.com/office/drawing/2014/main" id="{10663263-5378-44DA-A1CE-A9118F0EDCAE}"/>
              </a:ext>
            </a:extLst>
          </p:cNvPr>
          <p:cNvGraphicFramePr>
            <a:graphicFrameLocks noGrp="1"/>
          </p:cNvGraphicFramePr>
          <p:nvPr>
            <p:extLst>
              <p:ext uri="{D42A27DB-BD31-4B8C-83A1-F6EECF244321}">
                <p14:modId xmlns:p14="http://schemas.microsoft.com/office/powerpoint/2010/main" val="4055583024"/>
              </p:ext>
            </p:extLst>
          </p:nvPr>
        </p:nvGraphicFramePr>
        <p:xfrm>
          <a:off x="1106712" y="3429000"/>
          <a:ext cx="8128000" cy="185420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874381946"/>
                    </a:ext>
                  </a:extLst>
                </a:gridCol>
                <a:gridCol w="2032000">
                  <a:extLst>
                    <a:ext uri="{9D8B030D-6E8A-4147-A177-3AD203B41FA5}">
                      <a16:colId xmlns:a16="http://schemas.microsoft.com/office/drawing/2014/main" val="2493408061"/>
                    </a:ext>
                  </a:extLst>
                </a:gridCol>
                <a:gridCol w="2032000">
                  <a:extLst>
                    <a:ext uri="{9D8B030D-6E8A-4147-A177-3AD203B41FA5}">
                      <a16:colId xmlns:a16="http://schemas.microsoft.com/office/drawing/2014/main" val="3066855166"/>
                    </a:ext>
                  </a:extLst>
                </a:gridCol>
                <a:gridCol w="2032000">
                  <a:extLst>
                    <a:ext uri="{9D8B030D-6E8A-4147-A177-3AD203B41FA5}">
                      <a16:colId xmlns:a16="http://schemas.microsoft.com/office/drawing/2014/main" val="2111094918"/>
                    </a:ext>
                  </a:extLst>
                </a:gridCol>
              </a:tblGrid>
              <a:tr h="370840">
                <a:tc>
                  <a:txBody>
                    <a:bodyPr/>
                    <a:lstStyle/>
                    <a:p>
                      <a:r>
                        <a:rPr lang="en-US" b="1" dirty="0"/>
                        <a:t>c0</a:t>
                      </a:r>
                      <a:endParaRPr lang="en-IN" b="1" dirty="0"/>
                    </a:p>
                  </a:txBody>
                  <a:tcPr>
                    <a:cell3D prstMaterial="dkEdge">
                      <a:bevel prst="relaxedInset"/>
                      <a:lightRig rig="flood" dir="t"/>
                    </a:cell3D>
                  </a:tcPr>
                </a:tc>
                <a:tc>
                  <a:txBody>
                    <a:bodyPr/>
                    <a:lstStyle/>
                    <a:p>
                      <a:r>
                        <a:rPr lang="en-US" sz="1400" dirty="0"/>
                        <a:t>Safe Driving</a:t>
                      </a:r>
                      <a:endParaRPr lang="en-IN" sz="1400" dirty="0"/>
                    </a:p>
                  </a:txBody>
                  <a:tcPr>
                    <a:cell3D prstMaterial="dkEdge">
                      <a:bevel prst="relaxedInset"/>
                      <a:lightRig rig="flood" dir="t"/>
                    </a:cell3D>
                  </a:tcPr>
                </a:tc>
                <a:tc>
                  <a:txBody>
                    <a:bodyPr/>
                    <a:lstStyle/>
                    <a:p>
                      <a:r>
                        <a:rPr lang="en-US" b="1" dirty="0"/>
                        <a:t>c5</a:t>
                      </a:r>
                      <a:endParaRPr lang="en-IN" b="1" dirty="0"/>
                    </a:p>
                  </a:txBody>
                  <a:tcPr>
                    <a:cell3D prstMaterial="dkEdge">
                      <a:bevel prst="relaxedInset"/>
                      <a:lightRig rig="flood" dir="t"/>
                    </a:cell3D>
                  </a:tcPr>
                </a:tc>
                <a:tc>
                  <a:txBody>
                    <a:bodyPr/>
                    <a:lstStyle/>
                    <a:p>
                      <a:r>
                        <a:rPr lang="en-US" sz="1400" dirty="0"/>
                        <a:t>Operating Radio</a:t>
                      </a:r>
                      <a:endParaRPr lang="en-IN" sz="1400" dirty="0"/>
                    </a:p>
                  </a:txBody>
                  <a:tcPr>
                    <a:cell3D prstMaterial="dkEdge">
                      <a:bevel prst="relaxedInset"/>
                      <a:lightRig rig="flood" dir="t"/>
                    </a:cell3D>
                  </a:tcPr>
                </a:tc>
                <a:extLst>
                  <a:ext uri="{0D108BD9-81ED-4DB2-BD59-A6C34878D82A}">
                    <a16:rowId xmlns:a16="http://schemas.microsoft.com/office/drawing/2014/main" val="3491608684"/>
                  </a:ext>
                </a:extLst>
              </a:tr>
              <a:tr h="370840">
                <a:tc>
                  <a:txBody>
                    <a:bodyPr/>
                    <a:lstStyle/>
                    <a:p>
                      <a:r>
                        <a:rPr lang="en-US" b="1" dirty="0"/>
                        <a:t>c1</a:t>
                      </a:r>
                      <a:endParaRPr lang="en-IN" b="1" dirty="0"/>
                    </a:p>
                  </a:txBody>
                  <a:tcPr>
                    <a:cell3D prstMaterial="dkEdge">
                      <a:bevel prst="relaxedInset"/>
                      <a:lightRig rig="flood" dir="t"/>
                    </a:cell3D>
                  </a:tcPr>
                </a:tc>
                <a:tc>
                  <a:txBody>
                    <a:bodyPr/>
                    <a:lstStyle/>
                    <a:p>
                      <a:r>
                        <a:rPr lang="en-US" sz="1400" dirty="0"/>
                        <a:t>Texting-Right</a:t>
                      </a:r>
                      <a:endParaRPr lang="en-IN" sz="1400" dirty="0"/>
                    </a:p>
                  </a:txBody>
                  <a:tcPr>
                    <a:cell3D prstMaterial="dkEdge">
                      <a:bevel prst="relaxedInset"/>
                      <a:lightRig rig="flood" dir="t"/>
                    </a:cell3D>
                  </a:tcPr>
                </a:tc>
                <a:tc>
                  <a:txBody>
                    <a:bodyPr/>
                    <a:lstStyle/>
                    <a:p>
                      <a:r>
                        <a:rPr lang="en-US" b="1" dirty="0"/>
                        <a:t>c6</a:t>
                      </a:r>
                      <a:endParaRPr lang="en-IN" b="1" dirty="0"/>
                    </a:p>
                  </a:txBody>
                  <a:tcPr>
                    <a:cell3D prstMaterial="dkEdge">
                      <a:bevel prst="relaxedInset"/>
                      <a:lightRig rig="flood" dir="t"/>
                    </a:cell3D>
                  </a:tcPr>
                </a:tc>
                <a:tc>
                  <a:txBody>
                    <a:bodyPr/>
                    <a:lstStyle/>
                    <a:p>
                      <a:r>
                        <a:rPr lang="en-US" sz="1400" dirty="0"/>
                        <a:t>Drinking</a:t>
                      </a:r>
                      <a:endParaRPr lang="en-IN" sz="1400" dirty="0"/>
                    </a:p>
                  </a:txBody>
                  <a:tcPr>
                    <a:cell3D prstMaterial="dkEdge">
                      <a:bevel prst="relaxedInset"/>
                      <a:lightRig rig="flood" dir="t"/>
                    </a:cell3D>
                  </a:tcPr>
                </a:tc>
                <a:extLst>
                  <a:ext uri="{0D108BD9-81ED-4DB2-BD59-A6C34878D82A}">
                    <a16:rowId xmlns:a16="http://schemas.microsoft.com/office/drawing/2014/main" val="74873521"/>
                  </a:ext>
                </a:extLst>
              </a:tr>
              <a:tr h="370840">
                <a:tc>
                  <a:txBody>
                    <a:bodyPr/>
                    <a:lstStyle/>
                    <a:p>
                      <a:r>
                        <a:rPr lang="en-US" b="1" dirty="0"/>
                        <a:t>c2</a:t>
                      </a:r>
                      <a:endParaRPr lang="en-IN" b="1" dirty="0"/>
                    </a:p>
                  </a:txBody>
                  <a:tcPr>
                    <a:cell3D prstMaterial="dkEdge">
                      <a:bevel prst="relaxedInset"/>
                      <a:lightRig rig="flood" dir="t"/>
                    </a:cell3D>
                  </a:tcPr>
                </a:tc>
                <a:tc>
                  <a:txBody>
                    <a:bodyPr/>
                    <a:lstStyle/>
                    <a:p>
                      <a:r>
                        <a:rPr lang="en-US" sz="1400" dirty="0"/>
                        <a:t>Talking On Phone - Right</a:t>
                      </a:r>
                      <a:endParaRPr lang="en-IN" sz="1400" dirty="0"/>
                    </a:p>
                  </a:txBody>
                  <a:tcPr>
                    <a:cell3D prstMaterial="dkEdge">
                      <a:bevel prst="relaxedInset"/>
                      <a:lightRig rig="flood" dir="t"/>
                    </a:cell3D>
                  </a:tcPr>
                </a:tc>
                <a:tc>
                  <a:txBody>
                    <a:bodyPr/>
                    <a:lstStyle/>
                    <a:p>
                      <a:r>
                        <a:rPr lang="en-US" b="1" dirty="0"/>
                        <a:t>c7</a:t>
                      </a:r>
                      <a:endParaRPr lang="en-IN" b="1" dirty="0"/>
                    </a:p>
                  </a:txBody>
                  <a:tcPr>
                    <a:cell3D prstMaterial="dkEdge">
                      <a:bevel prst="relaxedInset"/>
                      <a:lightRig rig="flood" dir="t"/>
                    </a:cell3D>
                  </a:tcPr>
                </a:tc>
                <a:tc>
                  <a:txBody>
                    <a:bodyPr/>
                    <a:lstStyle/>
                    <a:p>
                      <a:r>
                        <a:rPr lang="en-US" sz="1400" dirty="0"/>
                        <a:t>Reaching Behind</a:t>
                      </a:r>
                      <a:endParaRPr lang="en-IN" sz="1400" dirty="0"/>
                    </a:p>
                  </a:txBody>
                  <a:tcPr>
                    <a:cell3D prstMaterial="dkEdge">
                      <a:bevel prst="relaxedInset"/>
                      <a:lightRig rig="flood" dir="t"/>
                    </a:cell3D>
                  </a:tcPr>
                </a:tc>
                <a:extLst>
                  <a:ext uri="{0D108BD9-81ED-4DB2-BD59-A6C34878D82A}">
                    <a16:rowId xmlns:a16="http://schemas.microsoft.com/office/drawing/2014/main" val="2434684944"/>
                  </a:ext>
                </a:extLst>
              </a:tr>
              <a:tr h="370840">
                <a:tc>
                  <a:txBody>
                    <a:bodyPr/>
                    <a:lstStyle/>
                    <a:p>
                      <a:r>
                        <a:rPr lang="en-US" b="1" dirty="0"/>
                        <a:t>c3</a:t>
                      </a:r>
                      <a:endParaRPr lang="en-IN" b="1" dirty="0"/>
                    </a:p>
                  </a:txBody>
                  <a:tcPr>
                    <a:cell3D prstMaterial="dkEdge">
                      <a:bevel prst="relaxedInset"/>
                      <a:lightRig rig="flood" dir="t"/>
                    </a:cell3D>
                  </a:tcPr>
                </a:tc>
                <a:tc>
                  <a:txBody>
                    <a:bodyPr/>
                    <a:lstStyle/>
                    <a:p>
                      <a:r>
                        <a:rPr lang="en-US" sz="1400" dirty="0"/>
                        <a:t>Texting-Left</a:t>
                      </a:r>
                      <a:endParaRPr lang="en-IN" sz="1400" dirty="0"/>
                    </a:p>
                  </a:txBody>
                  <a:tcPr>
                    <a:cell3D prstMaterial="dkEdge">
                      <a:bevel prst="relaxedInset"/>
                      <a:lightRig rig="flood" dir="t"/>
                    </a:cell3D>
                  </a:tcPr>
                </a:tc>
                <a:tc>
                  <a:txBody>
                    <a:bodyPr/>
                    <a:lstStyle/>
                    <a:p>
                      <a:r>
                        <a:rPr lang="en-US" b="1" dirty="0"/>
                        <a:t>c8</a:t>
                      </a:r>
                      <a:endParaRPr lang="en-IN" b="1" dirty="0"/>
                    </a:p>
                  </a:txBody>
                  <a:tcPr>
                    <a:cell3D prstMaterial="dkEdge">
                      <a:bevel prst="relaxedInset"/>
                      <a:lightRig rig="flood" dir="t"/>
                    </a:cell3D>
                  </a:tcPr>
                </a:tc>
                <a:tc>
                  <a:txBody>
                    <a:bodyPr/>
                    <a:lstStyle/>
                    <a:p>
                      <a:r>
                        <a:rPr lang="en-US" sz="1400" dirty="0"/>
                        <a:t>Hair and Makeup</a:t>
                      </a:r>
                      <a:endParaRPr lang="en-IN" sz="1400" dirty="0"/>
                    </a:p>
                  </a:txBody>
                  <a:tcPr>
                    <a:cell3D prstMaterial="dkEdge">
                      <a:bevel prst="relaxedInset"/>
                      <a:lightRig rig="flood" dir="t"/>
                    </a:cell3D>
                  </a:tcPr>
                </a:tc>
                <a:extLst>
                  <a:ext uri="{0D108BD9-81ED-4DB2-BD59-A6C34878D82A}">
                    <a16:rowId xmlns:a16="http://schemas.microsoft.com/office/drawing/2014/main" val="3874915900"/>
                  </a:ext>
                </a:extLst>
              </a:tr>
              <a:tr h="370840">
                <a:tc>
                  <a:txBody>
                    <a:bodyPr/>
                    <a:lstStyle/>
                    <a:p>
                      <a:r>
                        <a:rPr lang="en-US" b="1" dirty="0"/>
                        <a:t>c4</a:t>
                      </a:r>
                      <a:endParaRPr lang="en-IN" b="1" dirty="0"/>
                    </a:p>
                  </a:txBody>
                  <a:tcPr>
                    <a:cell3D prstMaterial="dkEdge">
                      <a:bevel prst="relaxedInset"/>
                      <a:lightRig rig="flood" dir="t"/>
                    </a:cell3D>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Talking On Phone -Left</a:t>
                      </a:r>
                      <a:endParaRPr lang="en-IN" sz="1400" dirty="0"/>
                    </a:p>
                  </a:txBody>
                  <a:tcPr>
                    <a:cell3D prstMaterial="dkEdge">
                      <a:bevel prst="relaxedInset"/>
                      <a:lightRig rig="flood" dir="t"/>
                    </a:cell3D>
                  </a:tcPr>
                </a:tc>
                <a:tc>
                  <a:txBody>
                    <a:bodyPr/>
                    <a:lstStyle/>
                    <a:p>
                      <a:r>
                        <a:rPr lang="en-US" b="1" dirty="0"/>
                        <a:t>c9</a:t>
                      </a:r>
                      <a:endParaRPr lang="en-IN" b="1" dirty="0"/>
                    </a:p>
                  </a:txBody>
                  <a:tcPr>
                    <a:cell3D prstMaterial="dkEdge">
                      <a:bevel prst="relaxedInset"/>
                      <a:lightRig rig="flood" dir="t"/>
                    </a:cell3D>
                  </a:tcPr>
                </a:tc>
                <a:tc>
                  <a:txBody>
                    <a:bodyPr/>
                    <a:lstStyle/>
                    <a:p>
                      <a:r>
                        <a:rPr lang="en-US" sz="1400" dirty="0"/>
                        <a:t>Talking to Passenger</a:t>
                      </a:r>
                      <a:endParaRPr lang="en-IN" sz="1400" dirty="0"/>
                    </a:p>
                  </a:txBody>
                  <a:tcPr>
                    <a:cell3D prstMaterial="dkEdge">
                      <a:bevel prst="relaxedInset"/>
                      <a:lightRig rig="flood" dir="t"/>
                    </a:cell3D>
                  </a:tcPr>
                </a:tc>
                <a:extLst>
                  <a:ext uri="{0D108BD9-81ED-4DB2-BD59-A6C34878D82A}">
                    <a16:rowId xmlns:a16="http://schemas.microsoft.com/office/drawing/2014/main" val="1417201590"/>
                  </a:ext>
                </a:extLst>
              </a:tr>
            </a:tbl>
          </a:graphicData>
        </a:graphic>
      </p:graphicFrame>
    </p:spTree>
    <p:extLst>
      <p:ext uri="{BB962C8B-B14F-4D97-AF65-F5344CB8AC3E}">
        <p14:creationId xmlns:p14="http://schemas.microsoft.com/office/powerpoint/2010/main" val="2467848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542B6B-47F4-437C-A015-91695675F9F7}"/>
              </a:ext>
            </a:extLst>
          </p:cNvPr>
          <p:cNvSpPr>
            <a:spLocks noGrp="1"/>
          </p:cNvSpPr>
          <p:nvPr>
            <p:ph idx="1"/>
          </p:nvPr>
        </p:nvSpPr>
        <p:spPr>
          <a:xfrm>
            <a:off x="713013" y="1334861"/>
            <a:ext cx="8938347" cy="4996543"/>
          </a:xfrm>
        </p:spPr>
        <p:txBody>
          <a:bodyPr/>
          <a:lstStyle/>
          <a:p>
            <a:pPr marL="342900" indent="-342900" algn="just">
              <a:buFont typeface="Wingdings" panose="05000000000000000000" pitchFamily="2" charset="2"/>
              <a:buChar char="§"/>
            </a:pPr>
            <a:r>
              <a:rPr lang="en-US" dirty="0"/>
              <a:t>The dataset has a set of labelled images for training, and a set of unlabeled images for testing and submitting.</a:t>
            </a:r>
          </a:p>
          <a:p>
            <a:pPr marL="342900" indent="-342900" algn="just">
              <a:buFont typeface="Wingdings" panose="05000000000000000000" pitchFamily="2" charset="2"/>
              <a:buChar char="§"/>
            </a:pPr>
            <a:r>
              <a:rPr lang="en-US" dirty="0"/>
              <a:t>For our project, we have used only the training dataset of labeled images for both training our models and evaluating them.</a:t>
            </a:r>
          </a:p>
          <a:p>
            <a:pPr marL="342900" indent="-342900" algn="just">
              <a:buFont typeface="Wingdings" panose="05000000000000000000" pitchFamily="2" charset="2"/>
              <a:buChar char="§"/>
            </a:pPr>
            <a:r>
              <a:rPr lang="en-US" dirty="0"/>
              <a:t>The training set was </a:t>
            </a:r>
            <a:r>
              <a:rPr lang="en-US" b="1" dirty="0"/>
              <a:t>balanced</a:t>
            </a:r>
            <a:r>
              <a:rPr lang="en-US" dirty="0"/>
              <a:t> with around 2200 images for all the 10 target classes. Thus, the distribution of the target class was </a:t>
            </a:r>
            <a:r>
              <a:rPr lang="en-US" b="1" dirty="0"/>
              <a:t>symmetric</a:t>
            </a:r>
            <a:r>
              <a:rPr lang="en-US" dirty="0"/>
              <a:t>. (not skewed)</a:t>
            </a:r>
          </a:p>
          <a:p>
            <a:pPr marL="342900" indent="-342900" algn="just">
              <a:buFont typeface="Wingdings" panose="05000000000000000000" pitchFamily="2" charset="2"/>
              <a:buChar char="§"/>
            </a:pPr>
            <a:r>
              <a:rPr lang="en-US" dirty="0"/>
              <a:t>The total number of labelled images was </a:t>
            </a:r>
            <a:r>
              <a:rPr lang="en-US" b="1" dirty="0"/>
              <a:t>22,414.</a:t>
            </a:r>
          </a:p>
          <a:p>
            <a:pPr marL="342900" indent="-342900" algn="just">
              <a:buFont typeface="Wingdings" panose="05000000000000000000" pitchFamily="2" charset="2"/>
              <a:buChar char="§"/>
            </a:pPr>
            <a:r>
              <a:rPr lang="en-US" dirty="0"/>
              <a:t>All the images were of the same size – </a:t>
            </a:r>
            <a:r>
              <a:rPr lang="en-US" b="1" dirty="0"/>
              <a:t>480x480 pixels</a:t>
            </a:r>
            <a:r>
              <a:rPr lang="en-US" dirty="0"/>
              <a:t>. But in order to reduce the number of pixels, they were </a:t>
            </a:r>
            <a:r>
              <a:rPr lang="en-US" b="1" dirty="0"/>
              <a:t>resized to 100x100 pixels.</a:t>
            </a:r>
          </a:p>
          <a:p>
            <a:pPr marL="342900" indent="-342900" algn="just">
              <a:buFont typeface="Wingdings" panose="05000000000000000000" pitchFamily="2" charset="2"/>
              <a:buChar char="§"/>
            </a:pPr>
            <a:r>
              <a:rPr lang="en-US" dirty="0"/>
              <a:t>Some images from the dataset have been shown here:</a:t>
            </a:r>
          </a:p>
          <a:p>
            <a:pPr algn="just"/>
            <a:endParaRPr lang="en-US" b="1" dirty="0"/>
          </a:p>
          <a:p>
            <a:pPr marL="342900" indent="-342900" algn="just">
              <a:buFont typeface="Wingdings" panose="05000000000000000000" pitchFamily="2" charset="2"/>
              <a:buChar char="§"/>
            </a:pPr>
            <a:endParaRPr lang="en-US" b="1" dirty="0"/>
          </a:p>
          <a:p>
            <a:endParaRPr lang="en-IN" dirty="0"/>
          </a:p>
        </p:txBody>
      </p:sp>
    </p:spTree>
    <p:extLst>
      <p:ext uri="{BB962C8B-B14F-4D97-AF65-F5344CB8AC3E}">
        <p14:creationId xmlns:p14="http://schemas.microsoft.com/office/powerpoint/2010/main" val="2431659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C21961-0B69-427D-859E-154871ED3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75" y="756442"/>
            <a:ext cx="8845034" cy="4872834"/>
          </a:xfrm>
          <a:prstGeom prst="rect">
            <a:avLst/>
          </a:prstGeom>
        </p:spPr>
      </p:pic>
    </p:spTree>
    <p:extLst>
      <p:ext uri="{BB962C8B-B14F-4D97-AF65-F5344CB8AC3E}">
        <p14:creationId xmlns:p14="http://schemas.microsoft.com/office/powerpoint/2010/main" val="2216530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BA03D-AF40-4D51-9BCE-95AC7334AEC8}"/>
              </a:ext>
            </a:extLst>
          </p:cNvPr>
          <p:cNvSpPr>
            <a:spLocks noGrp="1"/>
          </p:cNvSpPr>
          <p:nvPr>
            <p:ph type="title"/>
          </p:nvPr>
        </p:nvSpPr>
        <p:spPr>
          <a:xfrm>
            <a:off x="687602" y="2588280"/>
            <a:ext cx="9059009" cy="1067855"/>
          </a:xfrm>
        </p:spPr>
        <p:txBody>
          <a:bodyPr/>
          <a:lstStyle/>
          <a:p>
            <a:r>
              <a:rPr lang="en-US" dirty="0"/>
              <a:t>Data Preprocessing</a:t>
            </a:r>
            <a:endParaRPr lang="en-IN" dirty="0"/>
          </a:p>
        </p:txBody>
      </p:sp>
    </p:spTree>
    <p:extLst>
      <p:ext uri="{BB962C8B-B14F-4D97-AF65-F5344CB8AC3E}">
        <p14:creationId xmlns:p14="http://schemas.microsoft.com/office/powerpoint/2010/main" val="2312246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74DE73-1E6D-463B-8A38-55458D7AB4C4}"/>
              </a:ext>
            </a:extLst>
          </p:cNvPr>
          <p:cNvSpPr>
            <a:spLocks noGrp="1"/>
          </p:cNvSpPr>
          <p:nvPr>
            <p:ph idx="1"/>
          </p:nvPr>
        </p:nvSpPr>
        <p:spPr>
          <a:xfrm>
            <a:off x="628650" y="742950"/>
            <a:ext cx="8984611" cy="5133975"/>
          </a:xfrm>
        </p:spPr>
        <p:txBody>
          <a:bodyPr/>
          <a:lstStyle/>
          <a:p>
            <a:pPr marL="342900" indent="-342900" algn="just">
              <a:buFont typeface="Wingdings" panose="05000000000000000000" pitchFamily="2" charset="2"/>
              <a:buChar char="§"/>
            </a:pPr>
            <a:r>
              <a:rPr lang="en-US" dirty="0"/>
              <a:t>Considering the task on hand, we intuitively thought that not all the pixel values contributed equal weights to the class value assigned to a particular image.</a:t>
            </a:r>
          </a:p>
          <a:p>
            <a:pPr marL="342900" indent="-342900" algn="just">
              <a:buFont typeface="Wingdings" panose="05000000000000000000" pitchFamily="2" charset="2"/>
              <a:buChar char="§"/>
            </a:pPr>
            <a:r>
              <a:rPr lang="en-US" dirty="0"/>
              <a:t>Consider the two images below:</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endParaRPr lang="en-US" dirty="0"/>
          </a:p>
          <a:p>
            <a:pPr algn="just"/>
            <a:endParaRPr lang="en-US" dirty="0"/>
          </a:p>
          <a:p>
            <a:pPr marL="342900" indent="-342900" algn="just">
              <a:buFont typeface="Wingdings" panose="05000000000000000000" pitchFamily="2" charset="2"/>
              <a:buChar char="§"/>
            </a:pPr>
            <a:r>
              <a:rPr lang="en-US" dirty="0"/>
              <a:t>We can clearly see that it is mostly the positioning of the hands of the driver that contributes the most to the classification. In some cases, say if the driver is talking to the passenger or is reaching behind, the position of the face may also be useful.</a:t>
            </a:r>
          </a:p>
          <a:p>
            <a:pPr algn="just"/>
            <a:endParaRPr lang="en-IN" dirty="0"/>
          </a:p>
        </p:txBody>
      </p:sp>
      <p:pic>
        <p:nvPicPr>
          <p:cNvPr id="5" name="Picture 4">
            <a:extLst>
              <a:ext uri="{FF2B5EF4-FFF2-40B4-BE49-F238E27FC236}">
                <a16:creationId xmlns:a16="http://schemas.microsoft.com/office/drawing/2014/main" id="{AB5439EE-0CED-447F-AE1C-1C6EE0CAFD13}"/>
              </a:ext>
            </a:extLst>
          </p:cNvPr>
          <p:cNvPicPr>
            <a:picLocks noChangeAspect="1"/>
          </p:cNvPicPr>
          <p:nvPr/>
        </p:nvPicPr>
        <p:blipFill rotWithShape="1">
          <a:blip r:embed="rId2">
            <a:extLst>
              <a:ext uri="{28A0092B-C50C-407E-A947-70E740481C1C}">
                <a14:useLocalDpi xmlns:a14="http://schemas.microsoft.com/office/drawing/2010/main" val="0"/>
              </a:ext>
            </a:extLst>
          </a:blip>
          <a:srcRect r="71827" b="54617"/>
          <a:stretch/>
        </p:blipFill>
        <p:spPr>
          <a:xfrm>
            <a:off x="2578739" y="2300287"/>
            <a:ext cx="2202811" cy="1954883"/>
          </a:xfrm>
          <a:prstGeom prst="rect">
            <a:avLst/>
          </a:prstGeom>
        </p:spPr>
      </p:pic>
      <p:pic>
        <p:nvPicPr>
          <p:cNvPr id="7" name="Picture 6">
            <a:extLst>
              <a:ext uri="{FF2B5EF4-FFF2-40B4-BE49-F238E27FC236}">
                <a16:creationId xmlns:a16="http://schemas.microsoft.com/office/drawing/2014/main" id="{CA09B3C1-6E48-4A54-9AD2-7F502729CF2E}"/>
              </a:ext>
            </a:extLst>
          </p:cNvPr>
          <p:cNvPicPr>
            <a:picLocks noChangeAspect="1"/>
          </p:cNvPicPr>
          <p:nvPr/>
        </p:nvPicPr>
        <p:blipFill rotWithShape="1">
          <a:blip r:embed="rId2">
            <a:extLst>
              <a:ext uri="{28A0092B-C50C-407E-A947-70E740481C1C}">
                <a14:useLocalDpi xmlns:a14="http://schemas.microsoft.com/office/drawing/2010/main" val="0"/>
              </a:ext>
            </a:extLst>
          </a:blip>
          <a:srcRect t="53785" r="71949" b="-663"/>
          <a:stretch/>
        </p:blipFill>
        <p:spPr>
          <a:xfrm>
            <a:off x="5120955" y="2300287"/>
            <a:ext cx="2193286" cy="2019299"/>
          </a:xfrm>
          <a:prstGeom prst="rect">
            <a:avLst/>
          </a:prstGeom>
        </p:spPr>
      </p:pic>
    </p:spTree>
    <p:extLst>
      <p:ext uri="{BB962C8B-B14F-4D97-AF65-F5344CB8AC3E}">
        <p14:creationId xmlns:p14="http://schemas.microsoft.com/office/powerpoint/2010/main" val="497728038"/>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1195</Words>
  <Application>Microsoft Office PowerPoint</Application>
  <PresentationFormat>Widescreen</PresentationFormat>
  <Paragraphs>113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Century Gothic</vt:lpstr>
      <vt:lpstr>Wingdings</vt:lpstr>
      <vt:lpstr>Office Theme</vt:lpstr>
      <vt:lpstr>PowerPoint Presentation</vt:lpstr>
      <vt:lpstr>Introduction</vt:lpstr>
      <vt:lpstr>PowerPoint Presentation</vt:lpstr>
      <vt:lpstr>Data Understanding</vt:lpstr>
      <vt:lpstr>PowerPoint Presentation</vt:lpstr>
      <vt:lpstr>PowerPoint Presentation</vt:lpstr>
      <vt:lpstr>PowerPoint Presentation</vt:lpstr>
      <vt:lpstr>Data Preprocessing</vt:lpstr>
      <vt:lpstr>PowerPoint Presentation</vt:lpstr>
      <vt:lpstr>PowerPoint Presentation</vt:lpstr>
      <vt:lpstr>R Script:</vt:lpstr>
      <vt:lpstr>Feature Extraction</vt:lpstr>
      <vt:lpstr>PowerPoint Presentation</vt:lpstr>
      <vt:lpstr>Python Script</vt:lpstr>
      <vt:lpstr>Modelling  </vt:lpstr>
      <vt:lpstr>PowerPoint Presentation</vt:lpstr>
      <vt:lpstr>LSTM</vt:lpstr>
      <vt:lpstr>LSTM Architecture</vt:lpstr>
      <vt:lpstr>LSTM Model Training</vt:lpstr>
      <vt:lpstr>LSTM Model Training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Maitree Leekha</dc:creator>
  <cp:lastModifiedBy>Maitree Leekha</cp:lastModifiedBy>
  <cp:revision>30</cp:revision>
  <dcterms:created xsi:type="dcterms:W3CDTF">2018-12-20T17:19:01Z</dcterms:created>
  <dcterms:modified xsi:type="dcterms:W3CDTF">2018-12-23T15:05:35Z</dcterms:modified>
</cp:coreProperties>
</file>