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9B6D3F-5A0B-49B2-93A3-4C77169565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24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4399A8-D3CE-4A44-89BF-986D546BAC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B27E39-7E20-4456-9713-6958FF2954B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17468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17468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76164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76164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76164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C4D8A0-EEFB-466B-AA42-6DAD080D73E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60F56E-CBF7-410C-BC45-F11CBFEA16E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EF2EB6-4413-4D22-BB06-97092585279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DBBA70-0CF9-4B0E-AC41-BF20DBDE48D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208408-FEEA-4787-A26C-3207344B8F8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2597BE-DE99-48B0-B337-6892FB2A72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33541F-93D5-49D0-9C11-67D1ACFD48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020E5D-74BC-47EA-9AFE-7D2DB37AA0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076158-BA69-4595-93AD-39893803C5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B3C4F8-A06F-41E6-A188-0B40249316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AFC897-6EDE-4084-944E-1799C7B6F7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24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0DC823-909F-4A30-884A-CC45C49FCF7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3C7650-6B3C-458D-BB75-AE5C2DC66A7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17468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17468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76164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76164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76164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51AAA7-6C41-4694-84EE-008BB8A07B5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E1087E2-F674-4A4D-9082-E27E369DE2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D5DC405-AD20-4B80-A2BC-2095123116B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B301CDD-ED12-4D65-B22F-C8C703800A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C58207F-2619-4ADE-96DE-28A98B8CD2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64E0241-F44C-4771-A574-952B9E16D4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62FB0F-448A-44F4-86AB-5AC4CF50CFD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BBA6260-B455-4206-8E18-30E8865D358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5F4E767-4EB0-4E84-893B-30BB8C2A7B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34A8CCC-F98C-49AD-A48A-426F28D11CA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B188342-33F3-4FD0-B266-7C539E4168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109724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47EFF45-5C52-4D67-B0D0-696B9A0312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E6292F5-2E5E-499F-9921-49424CA415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17468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17468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76164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76164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761640"/>
            <a:ext cx="35330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E8351C6-89D2-4B2C-BD43-FFA9B489933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65B5E3-68A4-490D-8A26-1AEEE1AEC01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669FED-34A3-4350-8200-D90B7DBD6C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1634F0-F8C7-4900-B799-FF1513D5063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F9974E-7FDB-46D6-A527-23169F2C22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12ED1-4C18-42D8-8994-26A22B5F74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8A2C2A-F0F8-4BD6-87AB-60AE522E4B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9525">
            <a:noFill/>
          </a:ln>
        </p:spPr>
      </p:pic>
      <p:pic>
        <p:nvPicPr>
          <p:cNvPr id="8" name="Picture 3"/>
          <p:cNvPicPr/>
          <p:nvPr/>
        </p:nvPicPr>
        <p:blipFill>
          <a:blip r:embed="rId15"/>
          <a:stretch/>
        </p:blipFill>
        <p:spPr>
          <a:xfrm>
            <a:off x="0" y="19080"/>
            <a:ext cx="12206520" cy="686700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63880" y="1701720"/>
            <a:ext cx="9211320" cy="1082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SimSun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GB" sz="2400" b="0" strike="noStrike" spc="-1">
                <a:latin typeface="Times New Roman"/>
              </a:defRPr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8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9525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SimSun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GB" sz="2400" b="0" strike="noStrike" spc="-1">
                <a:latin typeface="Times New Roman"/>
              </a:defRPr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9525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SimSun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8452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197760" y="1174680"/>
            <a:ext cx="538452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7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 idx="8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9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GB" sz="2400" b="0" strike="noStrike" spc="-1">
                <a:latin typeface="Times New Roman"/>
              </a:defRPr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82640" y="593640"/>
            <a:ext cx="10508760" cy="3033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AR JULIAN"/>
                <a:ea typeface="SimSun"/>
              </a:rPr>
              <a:t>PID</a:t>
            </a:r>
            <a:br>
              <a:rPr sz="3600"/>
            </a:br>
            <a:r>
              <a:rPr lang="en-IN" sz="3600" b="1" strike="noStrike" spc="-1">
                <a:solidFill>
                  <a:srgbClr val="000000"/>
                </a:solidFill>
                <a:latin typeface="AR JULIAN"/>
                <a:ea typeface="SimSun"/>
              </a:rPr>
              <a:t>FUZZY-LOGIC (RIGHT_EDGE AND OBSTACLE AVOIDANCE)</a:t>
            </a:r>
            <a:br>
              <a:rPr sz="3600"/>
            </a:br>
            <a:r>
              <a:rPr lang="en-IN" sz="3600" b="1" strike="noStrike" spc="-1">
                <a:solidFill>
                  <a:srgbClr val="000000"/>
                </a:solidFill>
                <a:latin typeface="AR JULIAN"/>
                <a:ea typeface="SimSun"/>
              </a:rPr>
              <a:t>COMBINATION (OA+RE)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60000" y="4437720"/>
            <a:ext cx="12060000" cy="95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i="1" strike="noStrike" spc="-1">
                <a:solidFill>
                  <a:srgbClr val="FE4444"/>
                </a:solidFill>
                <a:latin typeface="Arial"/>
              </a:rPr>
              <a:t>NAME:  	 HARSHINI BANGALORE AMARNATH</a:t>
            </a:r>
            <a:endParaRPr lang="en-IN" sz="2000" b="0" i="1" strike="noStrike" spc="-1">
              <a:solidFill>
                <a:srgbClr val="FE4444"/>
              </a:solidFill>
              <a:latin typeface="Arial"/>
              <a:ea typeface="SimSun"/>
            </a:endParaRPr>
          </a:p>
          <a:p>
            <a:r>
              <a:rPr lang="en-IN" sz="2000" b="0" i="1" strike="noStrike" spc="-1">
                <a:solidFill>
                  <a:srgbClr val="FE4444"/>
                </a:solidFill>
                <a:latin typeface="Arial"/>
              </a:rPr>
              <a:t>REG. NO. :  2311849</a:t>
            </a:r>
            <a:endParaRPr lang="en-IN" sz="2000" b="0" i="1" strike="noStrike" spc="-1">
              <a:solidFill>
                <a:srgbClr val="FE4444"/>
              </a:solidFill>
              <a:latin typeface="Arial"/>
              <a:ea typeface="SimSun"/>
            </a:endParaRPr>
          </a:p>
          <a:p>
            <a:r>
              <a:rPr lang="en-IN" sz="2000" b="0" i="1" strike="noStrike" spc="-1">
                <a:solidFill>
                  <a:srgbClr val="FE4444"/>
                </a:solidFill>
                <a:latin typeface="Arial"/>
              </a:rPr>
              <a:t>MODULE:    CE801- Intelligent Systems and Robotics</a:t>
            </a:r>
            <a:endParaRPr lang="en-IN" sz="2000" b="0" i="1" strike="noStrike" spc="-1">
              <a:solidFill>
                <a:srgbClr val="FE4444"/>
              </a:solidFill>
              <a:latin typeface="Arial"/>
              <a:ea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OUTPUT - SURFACE MAPPING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Content Placeholder 5"/>
          <p:cNvPicPr/>
          <p:nvPr/>
        </p:nvPicPr>
        <p:blipFill>
          <a:blip r:embed="rId2"/>
          <a:stretch/>
        </p:blipFill>
        <p:spPr>
          <a:xfrm>
            <a:off x="156960" y="904320"/>
            <a:ext cx="6057000" cy="2840040"/>
          </a:xfrm>
          <a:prstGeom prst="rect">
            <a:avLst/>
          </a:prstGeom>
          <a:ln w="9525">
            <a:noFill/>
          </a:ln>
        </p:spPr>
      </p:pic>
      <p:pic>
        <p:nvPicPr>
          <p:cNvPr id="159" name="Content Placeholder 6"/>
          <p:cNvPicPr/>
          <p:nvPr/>
        </p:nvPicPr>
        <p:blipFill>
          <a:blip r:embed="rId3"/>
          <a:stretch/>
        </p:blipFill>
        <p:spPr>
          <a:xfrm>
            <a:off x="5640120" y="3744720"/>
            <a:ext cx="6551640" cy="3121920"/>
          </a:xfrm>
          <a:prstGeom prst="rect">
            <a:avLst/>
          </a:prstGeom>
          <a:ln w="9525">
            <a:noFill/>
          </a:ln>
        </p:spPr>
      </p:pic>
      <p:sp>
        <p:nvSpPr>
          <p:cNvPr id="160" name="Text Box 7"/>
          <p:cNvSpPr/>
          <p:nvPr/>
        </p:nvSpPr>
        <p:spPr>
          <a:xfrm>
            <a:off x="6330960" y="2140560"/>
            <a:ext cx="3526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LINEAR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1" name="Text Box 8"/>
          <p:cNvSpPr/>
          <p:nvPr/>
        </p:nvSpPr>
        <p:spPr>
          <a:xfrm>
            <a:off x="4156200" y="5227920"/>
            <a:ext cx="3526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ANGULAR 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185400" y="1174680"/>
            <a:ext cx="12006360" cy="5682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440" indent="-5144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Defining membership values --&gt; FRS, BRS for inputs and Linear, Angular speed for output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Fuzzification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These were calculated using rising edge and falling edge formulas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rising edge = (sensor_reading - first_index_value) / (second_index_value - first_index_value)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falling edge = (second_index_value - sensor_reading) / (second_index_value - first_index_value)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3.   Defining 27 rules obstacle avoidance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4.   Calculating firing strengths (r1,r2.......rn) 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AND = min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OR = product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5.   Calculating linear and angular speed 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Linear speed .X =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(</a:t>
            </a: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(r1*rule_linearspeed) + (r2*rule_linearspeed) +.........(rn*rule_linearspeed)</a:t>
            </a: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) / </a:t>
            </a: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(sum(r1,r2.....rn)</a:t>
            </a: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Angularr speed .Y =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(</a:t>
            </a: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(r1*rule_angularspeed) + (r2*rule_angularspeed) +.........(rn*rule_angularspeed)</a:t>
            </a: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) / </a:t>
            </a: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(sum(r1,r2.....rn)</a:t>
            </a: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1675080" y="132120"/>
            <a:ext cx="9959760" cy="582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OBSTACLE  AVOIDANCE 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4"/>
          <p:cNvSpPr/>
          <p:nvPr/>
        </p:nvSpPr>
        <p:spPr>
          <a:xfrm>
            <a:off x="1762920" y="219600"/>
            <a:ext cx="9959760" cy="582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OA --&gt; Tuning values using matlab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65" name="Content Placeholder 10"/>
          <p:cNvPicPr/>
          <p:nvPr/>
        </p:nvPicPr>
        <p:blipFill>
          <a:blip r:embed="rId2"/>
          <a:stretch/>
        </p:blipFill>
        <p:spPr>
          <a:xfrm>
            <a:off x="122400" y="912960"/>
            <a:ext cx="11873520" cy="56156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Content Placeholder 9"/>
          <p:cNvPicPr/>
          <p:nvPr/>
        </p:nvPicPr>
        <p:blipFill>
          <a:blip r:embed="rId2"/>
          <a:stretch/>
        </p:blipFill>
        <p:spPr>
          <a:xfrm>
            <a:off x="0" y="0"/>
            <a:ext cx="12191040" cy="4343040"/>
          </a:xfrm>
          <a:prstGeom prst="rect">
            <a:avLst/>
          </a:prstGeom>
          <a:ln w="9525">
            <a:noFill/>
          </a:ln>
        </p:spPr>
      </p:pic>
      <p:pic>
        <p:nvPicPr>
          <p:cNvPr id="167" name="Picture 11"/>
          <p:cNvPicPr/>
          <p:nvPr/>
        </p:nvPicPr>
        <p:blipFill>
          <a:blip r:embed="rId3"/>
          <a:stretch/>
        </p:blipFill>
        <p:spPr>
          <a:xfrm>
            <a:off x="111600" y="4343400"/>
            <a:ext cx="12043080" cy="240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Defining crisp values (INPUTS)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5"/>
          <p:cNvSpPr/>
          <p:nvPr/>
        </p:nvSpPr>
        <p:spPr>
          <a:xfrm>
            <a:off x="1028160" y="4150440"/>
            <a:ext cx="3526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Frnt1 - INPUT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0" name="Text Box 6"/>
          <p:cNvSpPr/>
          <p:nvPr/>
        </p:nvSpPr>
        <p:spPr>
          <a:xfrm>
            <a:off x="5073480" y="1114920"/>
            <a:ext cx="3357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Frnt2 - INPUT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1" name="Text Box 4"/>
          <p:cNvSpPr/>
          <p:nvPr/>
        </p:nvSpPr>
        <p:spPr>
          <a:xfrm>
            <a:off x="7987680" y="4150440"/>
            <a:ext cx="3357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Frnt3 - INPUT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72" name="Content Placeholder 7"/>
          <p:cNvPicPr/>
          <p:nvPr/>
        </p:nvPicPr>
        <p:blipFill>
          <a:blip r:embed="rId2"/>
          <a:stretch/>
        </p:blipFill>
        <p:spPr>
          <a:xfrm>
            <a:off x="99000" y="4656960"/>
            <a:ext cx="5588280" cy="1829160"/>
          </a:xfrm>
          <a:prstGeom prst="rect">
            <a:avLst/>
          </a:prstGeom>
          <a:ln w="9525">
            <a:noFill/>
          </a:ln>
        </p:spPr>
      </p:pic>
      <p:pic>
        <p:nvPicPr>
          <p:cNvPr id="173" name="Content Placeholder 8"/>
          <p:cNvPicPr/>
          <p:nvPr/>
        </p:nvPicPr>
        <p:blipFill>
          <a:blip r:embed="rId3"/>
          <a:stretch/>
        </p:blipFill>
        <p:spPr>
          <a:xfrm>
            <a:off x="3024360" y="1625760"/>
            <a:ext cx="6142680" cy="1963080"/>
          </a:xfrm>
          <a:prstGeom prst="rect">
            <a:avLst/>
          </a:prstGeom>
          <a:ln w="9525">
            <a:noFill/>
          </a:ln>
        </p:spPr>
      </p:pic>
      <p:pic>
        <p:nvPicPr>
          <p:cNvPr id="174" name="Picture 9"/>
          <p:cNvPicPr/>
          <p:nvPr/>
        </p:nvPicPr>
        <p:blipFill>
          <a:blip r:embed="rId4"/>
          <a:stretch/>
        </p:blipFill>
        <p:spPr>
          <a:xfrm>
            <a:off x="6199560" y="4615200"/>
            <a:ext cx="5782680" cy="180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6"/>
          <p:cNvSpPr txBox="1"/>
          <p:nvPr/>
        </p:nvSpPr>
        <p:spPr>
          <a:xfrm>
            <a:off x="1800000" y="137520"/>
            <a:ext cx="11833560" cy="582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RULES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6" name="Table 175"/>
          <p:cNvGraphicFramePr/>
          <p:nvPr/>
        </p:nvGraphicFramePr>
        <p:xfrm>
          <a:off x="1781280" y="1612800"/>
          <a:ext cx="8280000" cy="4298400"/>
        </p:xfrm>
        <a:graphic>
          <a:graphicData uri="http://schemas.openxmlformats.org/drawingml/2006/table">
            <a:tbl>
              <a:tblPr/>
              <a:tblGrid>
                <a:gridCol w="9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0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Sl. no.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Front1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Front2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Front2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Linear Speed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Angular Speed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8"/>
          <p:cNvSpPr txBox="1"/>
          <p:nvPr/>
        </p:nvSpPr>
        <p:spPr>
          <a:xfrm>
            <a:off x="1800000" y="137520"/>
            <a:ext cx="11833560" cy="582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RULES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8" name="Table 177"/>
          <p:cNvGraphicFramePr/>
          <p:nvPr/>
        </p:nvGraphicFramePr>
        <p:xfrm>
          <a:off x="741960" y="1109520"/>
          <a:ext cx="10440000" cy="5452920"/>
        </p:xfrm>
        <a:graphic>
          <a:graphicData uri="http://schemas.openxmlformats.org/drawingml/2006/table">
            <a:tbl>
              <a:tblPr/>
              <a:tblGrid>
                <a:gridCol w="11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4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9"/>
          <p:cNvSpPr txBox="1"/>
          <p:nvPr/>
        </p:nvSpPr>
        <p:spPr>
          <a:xfrm>
            <a:off x="1800000" y="137520"/>
            <a:ext cx="11833560" cy="582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RULES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0" name="Table 179"/>
          <p:cNvGraphicFramePr/>
          <p:nvPr/>
        </p:nvGraphicFramePr>
        <p:xfrm>
          <a:off x="1080000" y="1859400"/>
          <a:ext cx="10800000" cy="4440600"/>
        </p:xfrm>
        <a:graphic>
          <a:graphicData uri="http://schemas.openxmlformats.org/drawingml/2006/table">
            <a:tbl>
              <a:tblPr/>
              <a:tblGrid>
                <a:gridCol w="11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4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Fast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Forward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Defining crisp values (OUTPUTS)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 Box 7"/>
          <p:cNvSpPr/>
          <p:nvPr/>
        </p:nvSpPr>
        <p:spPr>
          <a:xfrm>
            <a:off x="1946160" y="1196280"/>
            <a:ext cx="2418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LINEAR_SPEED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3" name="Text Box 8"/>
          <p:cNvSpPr/>
          <p:nvPr/>
        </p:nvSpPr>
        <p:spPr>
          <a:xfrm>
            <a:off x="8240400" y="1162080"/>
            <a:ext cx="2418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ANGULAR_SPEED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84" name="Content Placeholder 5"/>
          <p:cNvPicPr/>
          <p:nvPr/>
        </p:nvPicPr>
        <p:blipFill>
          <a:blip r:embed="rId2"/>
          <a:stretch/>
        </p:blipFill>
        <p:spPr>
          <a:xfrm>
            <a:off x="463680" y="1546200"/>
            <a:ext cx="5384520" cy="1770480"/>
          </a:xfrm>
          <a:prstGeom prst="rect">
            <a:avLst/>
          </a:prstGeom>
          <a:ln w="9525">
            <a:noFill/>
          </a:ln>
        </p:spPr>
      </p:pic>
      <p:pic>
        <p:nvPicPr>
          <p:cNvPr id="185" name="Content Placeholder 6"/>
          <p:cNvPicPr/>
          <p:nvPr/>
        </p:nvPicPr>
        <p:blipFill>
          <a:blip r:embed="rId3"/>
          <a:stretch/>
        </p:blipFill>
        <p:spPr>
          <a:xfrm>
            <a:off x="6051600" y="1564560"/>
            <a:ext cx="5384520" cy="1733040"/>
          </a:xfrm>
          <a:prstGeom prst="rect">
            <a:avLst/>
          </a:prstGeom>
          <a:ln w="9525">
            <a:noFill/>
          </a:ln>
        </p:spPr>
      </p:pic>
      <p:sp>
        <p:nvSpPr>
          <p:cNvPr id="186" name="Title 4"/>
          <p:cNvSpPr/>
          <p:nvPr/>
        </p:nvSpPr>
        <p:spPr>
          <a:xfrm>
            <a:off x="375840" y="3429000"/>
            <a:ext cx="10972440" cy="582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Eras Bold ITC"/>
                <a:ea typeface="SimSun"/>
              </a:rPr>
              <a:t>OUTPUT - Surface mapping 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87" name="Picture 11"/>
          <p:cNvPicPr/>
          <p:nvPr/>
        </p:nvPicPr>
        <p:blipFill>
          <a:blip r:embed="rId4"/>
          <a:stretch/>
        </p:blipFill>
        <p:spPr>
          <a:xfrm>
            <a:off x="375840" y="4254480"/>
            <a:ext cx="5545080" cy="240372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12"/>
          <p:cNvPicPr/>
          <p:nvPr/>
        </p:nvPicPr>
        <p:blipFill>
          <a:blip r:embed="rId5"/>
          <a:stretch/>
        </p:blipFill>
        <p:spPr>
          <a:xfrm>
            <a:off x="6334200" y="4235400"/>
            <a:ext cx="5700600" cy="245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/>
          </p:nvPr>
        </p:nvSpPr>
        <p:spPr>
          <a:xfrm>
            <a:off x="0" y="912960"/>
            <a:ext cx="12191760" cy="5943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Since 27 rules were created, 3 sensors were used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front1 sensor --&gt; regions_['fleft']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front2 sensor --&gt; regions_['front1'] + regions_['front2'] / 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front3 sensor --&gt; regions_['fright']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Usage of these sensors created a issue during sensing the distance. This was because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14CD68"/>
                </a:solidFill>
                <a:latin typeface="Arial"/>
                <a:ea typeface="SimSun"/>
              </a:rPr>
              <a:t>     'front2':  find_nearest (msg.ranges[355:360]),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14CD68"/>
                </a:solidFill>
                <a:latin typeface="Arial"/>
                <a:ea typeface="SimSun"/>
              </a:rPr>
              <a:t>     'fright': find_nearest (msg.ranges[310:320]),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14CD68"/>
                </a:solidFill>
                <a:latin typeface="Arial"/>
                <a:ea typeface="SimSun"/>
              </a:rPr>
              <a:t>     'front1':  find_nearest (msg.ranges[0:5]),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14CD68"/>
                </a:solidFill>
                <a:latin typeface="Arial"/>
                <a:ea typeface="SimSun"/>
              </a:rPr>
              <a:t>     'fleft':  find_nearest (msg.ranges[40:50]),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Due to this gap, there is no values recorded in these gaps and robot sensors are not sensing the distance here.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To overcome come this, gaps were reduced to 5 -10 degrees.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 'front2':  find_nearest (msg.ranges[355:360]),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        'fright': find_nearest (msg.ranges[310:350]),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 'front1':  find_nearest (msg.ranges[0:5]),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        'fleft':  find_nearest (msg.ranges[15:50]),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title"/>
          </p:nvPr>
        </p:nvSpPr>
        <p:spPr>
          <a:xfrm>
            <a:off x="1736640" y="117000"/>
            <a:ext cx="12600720" cy="582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i="1" strike="noStrike" spc="-1">
                <a:solidFill>
                  <a:srgbClr val="000000"/>
                </a:solidFill>
                <a:latin typeface="Arial"/>
                <a:ea typeface="SimSun"/>
              </a:rPr>
              <a:t>Drawbacks and how values were changed :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Straight Arrow Connector 8"/>
          <p:cNvSpPr/>
          <p:nvPr/>
        </p:nvSpPr>
        <p:spPr>
          <a:xfrm>
            <a:off x="4984920" y="3299400"/>
            <a:ext cx="243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2" name="Text Box 9"/>
          <p:cNvSpPr/>
          <p:nvPr/>
        </p:nvSpPr>
        <p:spPr>
          <a:xfrm>
            <a:off x="7421760" y="3063960"/>
            <a:ext cx="4482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from 320 to 355, there is 35 degree gap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Straight Arrow Connector 10"/>
          <p:cNvSpPr/>
          <p:nvPr/>
        </p:nvSpPr>
        <p:spPr>
          <a:xfrm flipV="1">
            <a:off x="4575240" y="3917880"/>
            <a:ext cx="284652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4" name="Text Box 11"/>
          <p:cNvSpPr/>
          <p:nvPr/>
        </p:nvSpPr>
        <p:spPr>
          <a:xfrm>
            <a:off x="7421760" y="3713400"/>
            <a:ext cx="4482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from 40 to 5, there is 35 degree gap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Straight Arrow Connector 12"/>
          <p:cNvSpPr/>
          <p:nvPr/>
        </p:nvSpPr>
        <p:spPr>
          <a:xfrm>
            <a:off x="4984920" y="5591160"/>
            <a:ext cx="243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6" name="Text Box 13"/>
          <p:cNvSpPr/>
          <p:nvPr/>
        </p:nvSpPr>
        <p:spPr>
          <a:xfrm>
            <a:off x="7421760" y="5355720"/>
            <a:ext cx="4482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from 350 to 355, there is 5 degree gap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7" name="Straight Arrow Connector 14"/>
          <p:cNvSpPr/>
          <p:nvPr/>
        </p:nvSpPr>
        <p:spPr>
          <a:xfrm>
            <a:off x="4650840" y="6240240"/>
            <a:ext cx="243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8" name="Text Box 15"/>
          <p:cNvSpPr/>
          <p:nvPr/>
        </p:nvSpPr>
        <p:spPr>
          <a:xfrm>
            <a:off x="7088040" y="6004440"/>
            <a:ext cx="4482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from 15 to 5, there is 10 degree gap 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78080" y="0"/>
            <a:ext cx="11511720" cy="11210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Eras Bold ITC"/>
                <a:ea typeface="SimSun"/>
              </a:rPr>
              <a:t>PID (PROPORTIONAL INTEGRAL AND DERIVATIVE)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Box 1"/>
          <p:cNvSpPr/>
          <p:nvPr/>
        </p:nvSpPr>
        <p:spPr>
          <a:xfrm>
            <a:off x="478080" y="1340640"/>
            <a:ext cx="6021360" cy="227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Ei=0</a:t>
            </a:r>
            <a:endParaRPr lang="en-GB" sz="1800" b="0" strike="noStrike" spc="-1"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Eprevious=0</a:t>
            </a:r>
            <a:endParaRPr lang="en-GB" sz="1800" b="0" strike="noStrike" spc="-1"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E = desired_distance – current_distance</a:t>
            </a:r>
            <a:endParaRPr lang="en-GB" sz="1800" b="0" strike="noStrike" spc="-1"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Ei = Ei + E</a:t>
            </a:r>
            <a:endParaRPr lang="en-GB" sz="1800" b="0" strike="noStrike" spc="-1"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Ed = E – Eprevious</a:t>
            </a:r>
            <a:endParaRPr lang="en-GB" sz="1800" b="0" strike="noStrike" spc="-1"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Eprevious = E</a:t>
            </a:r>
            <a:endParaRPr lang="en-GB" sz="1800" b="0" strike="noStrike" spc="-1"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PID = kp*E + ki*Ei + kd*Ed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32" name="Content Placeholder 99"/>
          <p:cNvPicPr/>
          <p:nvPr/>
        </p:nvPicPr>
        <p:blipFill>
          <a:blip r:embed="rId2"/>
          <a:stretch/>
        </p:blipFill>
        <p:spPr>
          <a:xfrm>
            <a:off x="5479560" y="2340000"/>
            <a:ext cx="6617520" cy="3367080"/>
          </a:xfrm>
          <a:prstGeom prst="rect">
            <a:avLst/>
          </a:prstGeom>
          <a:ln w="9525">
            <a:noFill/>
          </a:ln>
        </p:spPr>
      </p:pic>
      <p:sp>
        <p:nvSpPr>
          <p:cNvPr id="133" name="Text Box 2"/>
          <p:cNvSpPr/>
          <p:nvPr/>
        </p:nvSpPr>
        <p:spPr>
          <a:xfrm>
            <a:off x="275040" y="4245120"/>
            <a:ext cx="11917440" cy="24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000000"/>
                </a:solidFill>
                <a:latin typeface="Eras Bold ITC"/>
                <a:ea typeface="SimSun"/>
              </a:rPr>
              <a:t>T</a:t>
            </a:r>
            <a:r>
              <a:rPr lang="en-US" sz="2400" b="0" strike="noStrike" spc="-1">
                <a:solidFill>
                  <a:srgbClr val="000000"/>
                </a:solidFill>
                <a:latin typeface="Eras Bold ITC"/>
                <a:ea typeface="SimSun"/>
              </a:rPr>
              <a:t>uning the PID parameters: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1.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SimSun"/>
              </a:rPr>
              <a:t>Tune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d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SimSun"/>
              </a:rPr>
              <a:t> kp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first, then ki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2. Depending on the speed, Kd was tuned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3. Desired distance was 0.5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4. Current distance is sensor readings i.e, regions['right']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kp = 1.2 , ki = 0.0002,  kd = 0.4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245160" y="1510560"/>
            <a:ext cx="11264400" cy="147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Front 2 sensor is covering range from [0:5] and [355:360], so the front2 sensor should sense the robot early as compared to other sensors, defining regions for membership values were modified accordingly.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 Box 3"/>
          <p:cNvSpPr/>
          <p:nvPr/>
        </p:nvSpPr>
        <p:spPr>
          <a:xfrm>
            <a:off x="3531960" y="2421720"/>
            <a:ext cx="4516560" cy="42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   #Define regions for </a:t>
            </a:r>
            <a:r>
              <a:rPr lang="en-IN" sz="1800" b="0" strike="noStrike" spc="-1">
                <a:solidFill>
                  <a:srgbClr val="007BD3"/>
                </a:solidFill>
                <a:latin typeface="Arial"/>
                <a:ea typeface="SimSun"/>
              </a:rPr>
              <a:t>front1</a:t>
            </a: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inputs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   frnt1_low = [0.0, 0.25, 0.6]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   frnt1_medium = [0.25, 0.6, 0.7]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   frnt1_high = [0.6, 0.7, 1]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</a:t>
            </a:r>
            <a:r>
              <a:rPr lang="en-US" sz="1800" b="0" strike="noStrike" spc="-1">
                <a:solidFill>
                  <a:srgbClr val="FE4444"/>
                </a:solidFill>
                <a:latin typeface="Arial"/>
                <a:ea typeface="SimSun"/>
              </a:rPr>
              <a:t>   #Define regions for </a:t>
            </a:r>
            <a:r>
              <a:rPr lang="en-IN" sz="1800" b="0" strike="noStrike" spc="-1">
                <a:solidFill>
                  <a:srgbClr val="FE4444"/>
                </a:solidFill>
                <a:latin typeface="Arial"/>
                <a:ea typeface="SimSun"/>
              </a:rPr>
              <a:t>front2</a:t>
            </a:r>
            <a:r>
              <a:rPr lang="en-US" sz="1800" b="0" strike="noStrike" spc="-1">
                <a:solidFill>
                  <a:srgbClr val="FE4444"/>
                </a:solidFill>
                <a:latin typeface="Arial"/>
                <a:ea typeface="SimSun"/>
              </a:rPr>
              <a:t> inputs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E4444"/>
                </a:solidFill>
                <a:latin typeface="Arial"/>
                <a:ea typeface="SimSun"/>
              </a:rPr>
              <a:t>    frnt2_low = [0.0, 0.25, 0.75]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E4444"/>
                </a:solidFill>
                <a:latin typeface="Arial"/>
                <a:ea typeface="SimSun"/>
              </a:rPr>
              <a:t>    frnt2_medium = [0.25, 0.75, 0.85]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E4444"/>
                </a:solidFill>
                <a:latin typeface="Arial"/>
                <a:ea typeface="SimSun"/>
              </a:rPr>
              <a:t>    frnt2_high = [0.75, 0.85, 1]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   #Define regions for </a:t>
            </a:r>
            <a:r>
              <a:rPr lang="en-IN" sz="1800" b="0" strike="noStrike" spc="-1">
                <a:solidFill>
                  <a:srgbClr val="007BD3"/>
                </a:solidFill>
                <a:latin typeface="Arial"/>
                <a:ea typeface="SimSun"/>
              </a:rPr>
              <a:t>front3</a:t>
            </a: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outputs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   frnt3_low = [0.0, 0.25, 0.6]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   frnt3_medium = [0.25, 0.6, 0.7]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BD3"/>
                </a:solidFill>
                <a:latin typeface="Arial"/>
                <a:ea typeface="SimSun"/>
              </a:rPr>
              <a:t>    frnt3_high = [0.6, 0.7, 1]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776600" y="14616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COMBINATION (OA  +   RE)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Content Placeholder 3"/>
          <p:cNvPicPr/>
          <p:nvPr/>
        </p:nvPicPr>
        <p:blipFill>
          <a:blip r:embed="rId2"/>
          <a:stretch/>
        </p:blipFill>
        <p:spPr>
          <a:xfrm rot="16200000">
            <a:off x="3513240" y="-767160"/>
            <a:ext cx="5366520" cy="88387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Content Placeholder 10"/>
          <p:cNvPicPr/>
          <p:nvPr/>
        </p:nvPicPr>
        <p:blipFill>
          <a:blip r:embed="rId2"/>
          <a:stretch/>
        </p:blipFill>
        <p:spPr>
          <a:xfrm>
            <a:off x="0" y="921240"/>
            <a:ext cx="8111160" cy="2594880"/>
          </a:xfrm>
          <a:prstGeom prst="rect">
            <a:avLst/>
          </a:prstGeom>
          <a:ln w="9525">
            <a:noFill/>
          </a:ln>
        </p:spPr>
      </p:pic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Plotting d1 and d2</a:t>
            </a:r>
            <a:r>
              <a:rPr lang="en-IN" sz="3600" b="0" strike="noStrike" spc="-1">
                <a:solidFill>
                  <a:srgbClr val="FFFFFF"/>
                </a:solidFill>
                <a:latin typeface="Arial"/>
                <a:ea typeface="SimSun"/>
              </a:rPr>
              <a:t> </a:t>
            </a: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membership values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Content Placeholder 16"/>
          <p:cNvPicPr/>
          <p:nvPr/>
        </p:nvPicPr>
        <p:blipFill>
          <a:blip r:embed="rId3"/>
          <a:stretch/>
        </p:blipFill>
        <p:spPr>
          <a:xfrm>
            <a:off x="2520360" y="3918600"/>
            <a:ext cx="9671400" cy="27626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/>
          </p:nvPr>
        </p:nvSpPr>
        <p:spPr>
          <a:xfrm>
            <a:off x="87120" y="518040"/>
            <a:ext cx="12192120" cy="61344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1. Calculating Left and Right Motor speed (LMS and RMS)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LMS_oa = Linear_speed of OA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LMS_re = Linear_speed of 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RMS_oa = Angular_speed of OA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RMS_re = Angular_speed of 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2. Calculating Membership values M_d1 and M_d2 based on falling edge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falling edge = (second_index_value - sensor_reading) / (second_index_value - first_index_value)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3. Calculating linear and angular speed 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LMS_combination =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((M_d1*LMS_oa) + (M_d2*LMS_re)) / (M_d1 +  M_d2)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RMS_combination=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((M_d1*RMS_oa) + (M_d2*RMS_re)) / (M_d1 +  M_d2)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447560" y="1620000"/>
            <a:ext cx="10972440" cy="50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600" b="0" strike="noStrike" spc="-1">
                <a:latin typeface="Times New Roman"/>
              </a:rPr>
              <a:t>Drawbacks:</a:t>
            </a:r>
            <a:endParaRPr lang="en-IN" sz="3600" b="0" strike="noStrike" spc="-1">
              <a:latin typeface="Times New Roman"/>
              <a:ea typeface="SimSun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60000" y="2520000"/>
            <a:ext cx="11832000" cy="18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SimSun"/>
              </a:rPr>
              <a:t>• If precise membership functions are still specified in order to satisfy a certain set of environmental and operating conditions, minor changes has to be done in these conditions in order for the ROBOT to work properly. </a:t>
            </a:r>
            <a:endParaRPr lang="en-GB" sz="1800" b="0" strike="noStrike" spc="-1" dirty="0">
              <a:latin typeface="Arial"/>
            </a:endParaRPr>
          </a:p>
          <a:p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SimSun"/>
              </a:rPr>
              <a:t>• This can cause degradation in the FLC performance which can result in poor control and inefficiency.</a:t>
            </a:r>
            <a:r>
              <a:rPr lang="en-GB" sz="1800" b="0" strike="noStrike" spc="-1" dirty="0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Box 1"/>
          <p:cNvSpPr/>
          <p:nvPr/>
        </p:nvSpPr>
        <p:spPr>
          <a:xfrm>
            <a:off x="1944360" y="3194640"/>
            <a:ext cx="406368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210" name="Picture 209"/>
          <p:cNvPicPr/>
          <p:nvPr/>
        </p:nvPicPr>
        <p:blipFill>
          <a:blip r:embed="rId2"/>
          <a:stretch/>
        </p:blipFill>
        <p:spPr>
          <a:xfrm>
            <a:off x="180000" y="1620000"/>
            <a:ext cx="4860000" cy="2564640"/>
          </a:xfrm>
          <a:prstGeom prst="rect">
            <a:avLst/>
          </a:prstGeom>
          <a:ln w="0">
            <a:noFill/>
          </a:ln>
        </p:spPr>
      </p:pic>
      <p:sp>
        <p:nvSpPr>
          <p:cNvPr id="211" name="TextBox 210"/>
          <p:cNvSpPr txBox="1"/>
          <p:nvPr/>
        </p:nvSpPr>
        <p:spPr>
          <a:xfrm>
            <a:off x="4860000" y="1080000"/>
            <a:ext cx="6972120" cy="286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800" b="0" strike="noStrike" spc="-1">
                <a:latin typeface="Arial"/>
              </a:rPr>
              <a:t>The system response can be divided in two phases. </a:t>
            </a:r>
          </a:p>
          <a:p>
            <a:r>
              <a:rPr lang="en-GB" sz="1800" b="0" strike="noStrike" spc="-1">
                <a:latin typeface="Arial"/>
              </a:rPr>
              <a:t>1. Phase A - System output is below the set point. </a:t>
            </a:r>
          </a:p>
          <a:p>
            <a:r>
              <a:rPr lang="en-GB" sz="1800" b="0" strike="noStrike" spc="-1">
                <a:latin typeface="Arial"/>
              </a:rPr>
              <a:t>2. Phase B - System output is</a:t>
            </a:r>
          </a:p>
          <a:p>
            <a:r>
              <a:rPr lang="en-GB" sz="1800" b="0" strike="noStrike" spc="-1">
                <a:latin typeface="Arial"/>
              </a:rPr>
              <a:t>above the set point. Depending upon whether the output is</a:t>
            </a:r>
          </a:p>
          <a:p>
            <a:r>
              <a:rPr lang="en-GB" sz="1800" b="0" strike="noStrike" spc="-1">
                <a:latin typeface="Arial"/>
              </a:rPr>
              <a:t>increasing or decreasing, 4 rules were derived for the fuzzy</a:t>
            </a:r>
          </a:p>
          <a:p>
            <a:r>
              <a:rPr lang="en-GB" sz="1800" b="0" strike="noStrike" spc="-1">
                <a:latin typeface="Arial"/>
              </a:rPr>
              <a:t>logic controller. These four rules are sufficient to</a:t>
            </a:r>
          </a:p>
          <a:p>
            <a:r>
              <a:rPr lang="en-GB" sz="1800" b="0" strike="noStrike" spc="-1">
                <a:latin typeface="Arial"/>
              </a:rPr>
              <a:t>cover all possible situations </a:t>
            </a:r>
          </a:p>
          <a:p>
            <a:endParaRPr lang="en-GB" sz="1800" b="0" strike="noStrike" spc="-1">
              <a:latin typeface="Arial"/>
            </a:endParaRPr>
          </a:p>
          <a:p>
            <a:r>
              <a:rPr lang="en-GB" sz="1800" b="0" strike="noStrike" spc="-1">
                <a:latin typeface="Arial"/>
              </a:rPr>
              <a:t>https://iaeng.org/publication/WCECS2007/WCECS2007_pp855-858.pdf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0" y="1080000"/>
            <a:ext cx="82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800" b="1" strike="noStrike" spc="-1">
                <a:latin typeface="Arial"/>
              </a:rPr>
              <a:t>1. PID using FUZZY</a:t>
            </a:r>
          </a:p>
        </p:txBody>
      </p:sp>
      <p:sp>
        <p:nvSpPr>
          <p:cNvPr id="213" name="Title 7"/>
          <p:cNvSpPr txBox="1"/>
          <p:nvPr/>
        </p:nvSpPr>
        <p:spPr>
          <a:xfrm>
            <a:off x="1987560" y="13788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Going Beyond......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0" y="4513680"/>
            <a:ext cx="70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800" b="1" strike="noStrike" spc="-1">
                <a:latin typeface="Arial"/>
              </a:rPr>
              <a:t>2. Usage Of AI, machine learning and Complex python programming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80000" y="5115960"/>
            <a:ext cx="5940000" cy="158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800" b="0" strike="noStrike" spc="-1">
                <a:latin typeface="Arial"/>
              </a:rPr>
              <a:t>Since I had ECE backgroud, AI and machine learning can be used in this project.</a:t>
            </a:r>
          </a:p>
          <a:p>
            <a:r>
              <a:rPr lang="en-GB" sz="1800" b="0" strike="noStrike" spc="-1">
                <a:latin typeface="Arial"/>
              </a:rPr>
              <a:t>But also, its not only important to know AI and Machine learning, even with the basic knowledge on python I implemented the project.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7020000" y="4513680"/>
            <a:ext cx="70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800" b="1" strike="noStrike" spc="-1">
                <a:latin typeface="Arial"/>
              </a:rPr>
              <a:t>3. TYPE-2 FUZZY Sets</a:t>
            </a:r>
          </a:p>
        </p:txBody>
      </p:sp>
      <p:pic>
        <p:nvPicPr>
          <p:cNvPr id="217" name="Picture 216"/>
          <p:cNvPicPr/>
          <p:nvPr/>
        </p:nvPicPr>
        <p:blipFill>
          <a:blip r:embed="rId3"/>
          <a:stretch/>
        </p:blipFill>
        <p:spPr>
          <a:xfrm>
            <a:off x="6660000" y="4860000"/>
            <a:ext cx="4140000" cy="163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67560" y="13788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3600" b="1" strike="noStrike" spc="-1">
                <a:solidFill>
                  <a:srgbClr val="000000"/>
                </a:solidFill>
                <a:latin typeface="Eras Bold ITC"/>
              </a:rPr>
              <a:t>FUZZY  LOGIC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1"/>
          <p:cNvPicPr/>
          <p:nvPr/>
        </p:nvPicPr>
        <p:blipFill>
          <a:blip r:embed="rId2"/>
          <a:stretch/>
        </p:blipFill>
        <p:spPr>
          <a:xfrm>
            <a:off x="752760" y="1260000"/>
            <a:ext cx="10047240" cy="479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74816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RIGHT   EDGE   FOLLOWING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85400" y="1174680"/>
            <a:ext cx="12006360" cy="5682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440" indent="-5144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Defining membership values --&gt; FRS, BRS for inputs and Linear, Angular speed for output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Fuzzification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These were calculated using rising edge and falling edge formulas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rising edge = (sensor_reading - first_index_value) / (second_index_value - first_index_value)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falling edge = (second_index_value - sensor_reading) / (second_index_value - first_index_value)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3.   Defining 9 rules for right edge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4.   Calculating firing strengths (r1,r2.......rn) 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AND = min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OR = product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5.   De-fuzzification --&gt; Calculating linear and angular speed 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Linear speed .X =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(</a:t>
            </a: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(r1*rule_linearspeed) + (r2*rule_linearspeed) +.........(rn*rule_linearspeed)</a:t>
            </a: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) / </a:t>
            </a: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(sum(r1,r2.....rn)</a:t>
            </a: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Angularr speed .Y =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(</a:t>
            </a: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(r1*rule_angularspeed) + (r2*rule_angularspeed) +.........(rn*rule_angularspeed)</a:t>
            </a: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) / </a:t>
            </a: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(sum(r1,r2.....rn)</a:t>
            </a:r>
            <a:r>
              <a:rPr lang="en-IN" sz="2000" b="0" i="1" strike="noStrike" spc="-1">
                <a:solidFill>
                  <a:srgbClr val="FE4444"/>
                </a:solidFill>
                <a:latin typeface="Arial"/>
                <a:ea typeface="SimSun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Content Placeholder 3"/>
          <p:cNvPicPr/>
          <p:nvPr/>
        </p:nvPicPr>
        <p:blipFill>
          <a:blip r:embed="rId2"/>
          <a:stretch/>
        </p:blipFill>
        <p:spPr>
          <a:xfrm>
            <a:off x="-46440" y="891000"/>
            <a:ext cx="12237840" cy="5966280"/>
          </a:xfrm>
          <a:prstGeom prst="rect">
            <a:avLst/>
          </a:prstGeom>
          <a:ln w="9525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62920" y="190440"/>
            <a:ext cx="9959760" cy="582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Tuning values using MATLAB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Content Placeholder 3"/>
          <p:cNvPicPr/>
          <p:nvPr/>
        </p:nvPicPr>
        <p:blipFill>
          <a:blip r:embed="rId2"/>
          <a:stretch/>
        </p:blipFill>
        <p:spPr>
          <a:xfrm rot="21591000">
            <a:off x="717480" y="526320"/>
            <a:ext cx="9176400" cy="4501440"/>
          </a:xfrm>
          <a:prstGeom prst="rect">
            <a:avLst/>
          </a:prstGeom>
          <a:ln w="9525">
            <a:noFill/>
          </a:ln>
        </p:spPr>
      </p:pic>
      <p:pic>
        <p:nvPicPr>
          <p:cNvPr id="141" name="Picture 140"/>
          <p:cNvPicPr/>
          <p:nvPr/>
        </p:nvPicPr>
        <p:blipFill>
          <a:blip r:embed="rId3"/>
          <a:stretch/>
        </p:blipFill>
        <p:spPr>
          <a:xfrm>
            <a:off x="360" y="4860000"/>
            <a:ext cx="11879640" cy="162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i="1" strike="noStrike" spc="-1">
                <a:solidFill>
                  <a:srgbClr val="000000"/>
                </a:solidFill>
                <a:latin typeface="Arial"/>
                <a:ea typeface="SimSun"/>
              </a:rPr>
              <a:t>Drawbacks of smooth Surface and how values were changed :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57320" y="1174680"/>
            <a:ext cx="1111860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Since the Values were narrow i.e,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14CD68"/>
                </a:solidFill>
                <a:latin typeface="Arial"/>
                <a:ea typeface="SimSun"/>
              </a:rPr>
              <a:t>frs/brs_low = [0.0  0.4  0.5]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14CD68"/>
                </a:solidFill>
                <a:latin typeface="Arial"/>
                <a:ea typeface="SimSun"/>
              </a:rPr>
              <a:t>frs/brs_med = [0.4  0.5  0.6]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14CD68"/>
                </a:solidFill>
                <a:latin typeface="Arial"/>
                <a:ea typeface="SimSun"/>
              </a:rPr>
              <a:t>frs/brs_high = [0.5  0.6  1.0]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Robot had more oscillations.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In order to reduce oscillations, values were tuned to following values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frs/brs_low = [0.0  0.25  0.5]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frs/brs_med = [0.25  0.5  0.75]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IN" sz="1800" b="0" i="1" strike="noStrike" spc="-1">
                <a:solidFill>
                  <a:srgbClr val="FE4444"/>
                </a:solidFill>
                <a:latin typeface="Arial"/>
                <a:ea typeface="SimSun"/>
              </a:rPr>
              <a:t>frs/brs_high = [0.5  0.75  1.0]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Content Placeholder 2"/>
          <p:cNvPicPr/>
          <p:nvPr/>
        </p:nvPicPr>
        <p:blipFill>
          <a:blip r:embed="rId2"/>
          <a:stretch/>
        </p:blipFill>
        <p:spPr>
          <a:xfrm>
            <a:off x="5325120" y="4592880"/>
            <a:ext cx="6456960" cy="1904760"/>
          </a:xfrm>
          <a:prstGeom prst="rect">
            <a:avLst/>
          </a:prstGeom>
          <a:ln w="9525">
            <a:noFill/>
          </a:ln>
        </p:spPr>
      </p:pic>
      <p:pic>
        <p:nvPicPr>
          <p:cNvPr id="145" name="Picture 3"/>
          <p:cNvPicPr/>
          <p:nvPr/>
        </p:nvPicPr>
        <p:blipFill>
          <a:blip r:embed="rId3"/>
          <a:stretch/>
        </p:blipFill>
        <p:spPr>
          <a:xfrm>
            <a:off x="5212800" y="1174680"/>
            <a:ext cx="6505200" cy="207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ontent Placeholder 2"/>
          <p:cNvPicPr/>
          <p:nvPr/>
        </p:nvPicPr>
        <p:blipFill>
          <a:blip r:embed="rId2"/>
          <a:stretch/>
        </p:blipFill>
        <p:spPr>
          <a:xfrm>
            <a:off x="99000" y="1498680"/>
            <a:ext cx="5787720" cy="1885680"/>
          </a:xfrm>
          <a:prstGeom prst="rect">
            <a:avLst/>
          </a:prstGeom>
          <a:ln w="9525">
            <a:noFill/>
          </a:ln>
        </p:spPr>
      </p:pic>
      <p:pic>
        <p:nvPicPr>
          <p:cNvPr id="147" name="Content Placeholder 3"/>
          <p:cNvPicPr/>
          <p:nvPr/>
        </p:nvPicPr>
        <p:blipFill>
          <a:blip r:embed="rId3"/>
          <a:stretch/>
        </p:blipFill>
        <p:spPr>
          <a:xfrm>
            <a:off x="6084720" y="1497960"/>
            <a:ext cx="5788440" cy="1890000"/>
          </a:xfrm>
          <a:prstGeom prst="rect">
            <a:avLst/>
          </a:prstGeom>
          <a:ln w="9525">
            <a:noFill/>
          </a:ln>
        </p:spPr>
      </p:pic>
      <p:sp>
        <p:nvSpPr>
          <p:cNvPr id="148" name="Text Box 6"/>
          <p:cNvSpPr/>
          <p:nvPr/>
        </p:nvSpPr>
        <p:spPr>
          <a:xfrm>
            <a:off x="1859760" y="1040760"/>
            <a:ext cx="3526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FRS - INPUT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49" name="Text Box 7"/>
          <p:cNvSpPr/>
          <p:nvPr/>
        </p:nvSpPr>
        <p:spPr>
          <a:xfrm>
            <a:off x="7677720" y="1040760"/>
            <a:ext cx="3357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BRS - INPUT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50" name="Picture 8"/>
          <p:cNvPicPr/>
          <p:nvPr/>
        </p:nvPicPr>
        <p:blipFill>
          <a:blip r:embed="rId4"/>
          <a:stretch/>
        </p:blipFill>
        <p:spPr>
          <a:xfrm>
            <a:off x="79920" y="4812120"/>
            <a:ext cx="5806800" cy="1854000"/>
          </a:xfrm>
          <a:prstGeom prst="rect">
            <a:avLst/>
          </a:prstGeom>
          <a:ln w="0">
            <a:noFill/>
          </a:ln>
        </p:spPr>
      </p:pic>
      <p:sp>
        <p:nvSpPr>
          <p:cNvPr id="151" name="Text Box 9"/>
          <p:cNvSpPr/>
          <p:nvPr/>
        </p:nvSpPr>
        <p:spPr>
          <a:xfrm>
            <a:off x="923400" y="4075560"/>
            <a:ext cx="4140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OUTPUT   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LINEAR_SPEED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52" name="Text Box 10"/>
          <p:cNvSpPr/>
          <p:nvPr/>
        </p:nvSpPr>
        <p:spPr>
          <a:xfrm>
            <a:off x="8043480" y="4075560"/>
            <a:ext cx="24184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 OUTPUT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ANGULAR_SPEED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53" name="Picture 11"/>
          <p:cNvPicPr/>
          <p:nvPr/>
        </p:nvPicPr>
        <p:blipFill>
          <a:blip r:embed="rId5"/>
          <a:stretch/>
        </p:blipFill>
        <p:spPr>
          <a:xfrm>
            <a:off x="6084720" y="4720680"/>
            <a:ext cx="5847840" cy="190512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9000" y="108000"/>
            <a:ext cx="11833560" cy="582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Defining  crisp values (inputs and outputs)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2"/>
          <p:cNvSpPr txBox="1"/>
          <p:nvPr/>
        </p:nvSpPr>
        <p:spPr>
          <a:xfrm>
            <a:off x="1800000" y="137520"/>
            <a:ext cx="11833560" cy="582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Eras Bold ITC"/>
                <a:ea typeface="SimSun"/>
              </a:rPr>
              <a:t>RULES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6" name="Table 155"/>
          <p:cNvGraphicFramePr/>
          <p:nvPr/>
        </p:nvGraphicFramePr>
        <p:xfrm>
          <a:off x="1620000" y="1170000"/>
          <a:ext cx="8640000" cy="5130000"/>
        </p:xfrm>
        <a:graphic>
          <a:graphicData uri="http://schemas.openxmlformats.org/drawingml/2006/table">
            <a:tbl>
              <a:tblPr/>
              <a:tblGrid>
                <a:gridCol w="116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Sl. no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FRS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BRS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Linear speed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strike="noStrike" spc="-1">
                          <a:latin typeface="Arial"/>
                        </a:rPr>
                        <a:t>Angular speed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Slow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Left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Forward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Forward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Forward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Fast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Medium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Fast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High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Fast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0" strike="noStrike" spc="-1">
                          <a:latin typeface="Arial"/>
                        </a:rPr>
                        <a:t>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1737</Words>
  <Application>Microsoft Office PowerPoint</Application>
  <PresentationFormat>Widescreen</PresentationFormat>
  <Paragraphs>398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 JULIAN</vt:lpstr>
      <vt:lpstr>Arial</vt:lpstr>
      <vt:lpstr>Eras Bold ITC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PID FUZZY-LOGIC (RIGHT_EDGE AND OBSTACLE AVOIDANCE) COMBINATION (OA+RE)</vt:lpstr>
      <vt:lpstr>PID (PROPORTIONAL INTEGRAL AND DERIVATIVE)</vt:lpstr>
      <vt:lpstr>FUZZY  LOGIC</vt:lpstr>
      <vt:lpstr>RIGHT   EDGE   FOLLOWING</vt:lpstr>
      <vt:lpstr>Tuning values using MATLAB</vt:lpstr>
      <vt:lpstr>PowerPoint Presentation</vt:lpstr>
      <vt:lpstr>Drawbacks of smooth Surface and how values were changed :</vt:lpstr>
      <vt:lpstr>Defining  crisp values (inputs and outputs)</vt:lpstr>
      <vt:lpstr>PowerPoint Presentation</vt:lpstr>
      <vt:lpstr>OUTPUT - SURFACE MAPPING </vt:lpstr>
      <vt:lpstr>OBSTACLE  AVOIDANCE  </vt:lpstr>
      <vt:lpstr>PowerPoint Presentation</vt:lpstr>
      <vt:lpstr>PowerPoint Presentation</vt:lpstr>
      <vt:lpstr>Defining crisp values (INPUTS)</vt:lpstr>
      <vt:lpstr>PowerPoint Presentation</vt:lpstr>
      <vt:lpstr>PowerPoint Presentation</vt:lpstr>
      <vt:lpstr>PowerPoint Presentation</vt:lpstr>
      <vt:lpstr>Defining crisp values (OUTPUTS)</vt:lpstr>
      <vt:lpstr>Drawbacks and how values were changed :</vt:lpstr>
      <vt:lpstr>PowerPoint Presentation</vt:lpstr>
      <vt:lpstr>COMBINATION (OA  +   RE)</vt:lpstr>
      <vt:lpstr>Plotting d1 and d2 membership values </vt:lpstr>
      <vt:lpstr>PowerPoint Presentation</vt:lpstr>
      <vt:lpstr>Drawbacks: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PROJECT</dc:title>
  <dc:subject/>
  <dc:creator/>
  <dc:description/>
  <cp:lastModifiedBy>Bangalore Amarnath, Harshini</cp:lastModifiedBy>
  <cp:revision>81</cp:revision>
  <dcterms:created xsi:type="dcterms:W3CDTF">2023-12-12T21:57:00Z</dcterms:created>
  <dcterms:modified xsi:type="dcterms:W3CDTF">2024-05-24T11:11:32Z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AA5ED04AEB394E6BAA76E9DF4A3EBA0A_12</vt:lpwstr>
  </property>
  <property fmtid="{D5CDD505-2E9C-101B-9397-08002B2CF9AE}" pid="3" name="KSOProductBuildVer">
    <vt:lpwstr>1033-12.2.0.13359</vt:lpwstr>
  </property>
  <property fmtid="{D5CDD505-2E9C-101B-9397-08002B2CF9AE}" pid="4" name="PresentationFormat">
    <vt:lpwstr>Widescreen</vt:lpwstr>
  </property>
  <property fmtid="{D5CDD505-2E9C-101B-9397-08002B2CF9AE}" pid="5" name="Slides">
    <vt:i4>19</vt:i4>
  </property>
</Properties>
</file>