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1" r:id="rId4"/>
    <p:sldId id="262" r:id="rId5"/>
    <p:sldId id="263" r:id="rId6"/>
    <p:sldId id="260" r:id="rId7"/>
    <p:sldId id="257" r:id="rId8"/>
    <p:sldId id="258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2:49:05.67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33.39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33.71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35.53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35.86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37.00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37.33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  <inkml:trace contextRef="#ctx0" brushRef="#br0" timeOffset="2">0 1,'0'0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37.69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38.56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40.72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41.05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26.95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41.42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9:11.67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43.79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46.26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46.71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47.09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58.54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58.88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59.23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  <inkml:trace contextRef="#ctx0" brushRef="#br0" timeOffset="2">0 1,'0'0</inkml:trace>
  <inkml:trace contextRef="#ctx0" brushRef="#br0" timeOffset="3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02.00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20.44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02.37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06.18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06.53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  <inkml:trace contextRef="#ctx0" brushRef="#br0" timeOffset="2">0 1,'0'0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06.91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09.20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09.59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0.12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0.44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  <inkml:trace contextRef="#ctx0" brushRef="#br0" timeOffset="2">0 1,'0'0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0.823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1.17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21.36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1.62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1.96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  <inkml:trace contextRef="#ctx0" brushRef="#br0" timeOffset="2">0 1,'0'0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2.32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  <inkml:trace contextRef="#ctx0" brushRef="#br0" timeOffset="2">0 1,'0'0</inkml:trace>
  <inkml:trace contextRef="#ctx0" brushRef="#br0" timeOffset="3">0 1,'0'0</inkml:trace>
  <inkml:trace contextRef="#ctx0" brushRef="#br0" timeOffset="4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2.702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3.03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4.15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4.48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4.86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5.21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5.59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21.70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5.938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  <inkml:trace contextRef="#ctx0" brushRef="#br0" timeOffset="2">0 1,'0'0</inkml:trace>
  <inkml:trace contextRef="#ctx0" brushRef="#br0" timeOffset="3">0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6.26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  <inkml:trace contextRef="#ctx0" brushRef="#br0" timeOffset="1">0 1,'0'0</inkml:trace>
  <inkml:trace contextRef="#ctx0" brushRef="#br0" timeOffset="2">0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8:16.64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9:17.765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58:31.65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1235 176,'18'-5,"11"-1,4 0,-3 2,-15 5,-11 3,-258-45,-85-14,306 37,-204-5,274 37,-174-19,-64-10,2-1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59:15.660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59:30.85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58:39.14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58:40.58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58:56.57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22.71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58:58.141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59:54.489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9997 657,'764'-504,"-556"351,-1156 769,-403 279,-524 325,82-54,342-226,203-253,631-263,-320-104,830-205,452-136,-1007-186,554-12,808-366,-1379 255,442 174,261 114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59:55.18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1 654,'1394'-81,"272"-49,64 56,-663-71,-512 73,-338 45,-241 9,-112 22,380-63,-286 24,-138 18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23.887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30.684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30T14:47:32.056"/>
    </inkml:context>
    <inkml:brush xml:id="br0">
      <inkml:brushProperty name="width" value="0.05" units="cm"/>
      <inkml:brushProperty name="height" value="0.05" units="cm"/>
      <inkml:brushProperty name="color" value="#FFC114"/>
      <inkml:brushProperty name="ignorePressure" value="1"/>
    </inkml:brush>
  </inkml:definitions>
  <inkml:trace contextRef="#ctx0" brushRef="#br0">0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C2C-706B-4395-9F85-87651E06A38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C820D9-C0CA-4E08-ABC7-82C5EB8E53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231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C2C-706B-4395-9F85-87651E06A38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20D9-C0CA-4E08-ABC7-82C5EB8E536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393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C2C-706B-4395-9F85-87651E06A38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20D9-C0CA-4E08-ABC7-82C5EB8E53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80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C2C-706B-4395-9F85-87651E06A38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20D9-C0CA-4E08-ABC7-82C5EB8E536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4504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C2C-706B-4395-9F85-87651E06A38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20D9-C0CA-4E08-ABC7-82C5EB8E53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187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C2C-706B-4395-9F85-87651E06A38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20D9-C0CA-4E08-ABC7-82C5EB8E536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977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C2C-706B-4395-9F85-87651E06A38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20D9-C0CA-4E08-ABC7-82C5EB8E536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451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C2C-706B-4395-9F85-87651E06A38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20D9-C0CA-4E08-ABC7-82C5EB8E536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570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C2C-706B-4395-9F85-87651E06A38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20D9-C0CA-4E08-ABC7-82C5EB8E53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699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5C2C-706B-4395-9F85-87651E06A38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20D9-C0CA-4E08-ABC7-82C5EB8E536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402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5D55C2C-706B-4395-9F85-87651E06A38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820D9-C0CA-4E08-ABC7-82C5EB8E536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5823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D55C2C-706B-4395-9F85-87651E06A380}" type="datetimeFigureOut">
              <a:rPr lang="en-IN" smtClean="0"/>
              <a:t>12-12-2022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C820D9-C0CA-4E08-ABC7-82C5EB8E536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561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public-profile/settings?trk=d_flagship3_profile_self_view_public_profil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s.wmich.edu/alfuqaha/summer14/cs6530/lectures/ClusteringAnalysis.pdf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.xml"/><Relationship Id="rId21" Type="http://schemas.openxmlformats.org/officeDocument/2006/relationships/customXml" Target="../ink/ink19.xml"/><Relationship Id="rId42" Type="http://schemas.openxmlformats.org/officeDocument/2006/relationships/customXml" Target="../ink/ink38.xml"/><Relationship Id="rId47" Type="http://schemas.openxmlformats.org/officeDocument/2006/relationships/image" Target="../media/image35.png"/><Relationship Id="rId63" Type="http://schemas.openxmlformats.org/officeDocument/2006/relationships/customXml" Target="../ink/ink57.xml"/><Relationship Id="rId68" Type="http://schemas.openxmlformats.org/officeDocument/2006/relationships/image" Target="../media/image37.png"/><Relationship Id="rId7" Type="http://schemas.openxmlformats.org/officeDocument/2006/relationships/customXml" Target="../ink/ink6.xml"/><Relationship Id="rId2" Type="http://schemas.openxmlformats.org/officeDocument/2006/relationships/customXml" Target="../ink/ink2.xml"/><Relationship Id="rId16" Type="http://schemas.openxmlformats.org/officeDocument/2006/relationships/customXml" Target="../ink/ink15.xml"/><Relationship Id="rId29" Type="http://schemas.openxmlformats.org/officeDocument/2006/relationships/customXml" Target="../ink/ink26.xml"/><Relationship Id="rId11" Type="http://schemas.openxmlformats.org/officeDocument/2006/relationships/customXml" Target="../ink/ink10.xml"/><Relationship Id="rId24" Type="http://schemas.openxmlformats.org/officeDocument/2006/relationships/customXml" Target="../ink/ink21.xml"/><Relationship Id="rId32" Type="http://schemas.openxmlformats.org/officeDocument/2006/relationships/image" Target="../media/image34.png"/><Relationship Id="rId37" Type="http://schemas.openxmlformats.org/officeDocument/2006/relationships/customXml" Target="../ink/ink33.xml"/><Relationship Id="rId40" Type="http://schemas.openxmlformats.org/officeDocument/2006/relationships/customXml" Target="../ink/ink36.xml"/><Relationship Id="rId45" Type="http://schemas.openxmlformats.org/officeDocument/2006/relationships/customXml" Target="../ink/ink41.xml"/><Relationship Id="rId53" Type="http://schemas.openxmlformats.org/officeDocument/2006/relationships/customXml" Target="../ink/ink48.xml"/><Relationship Id="rId58" Type="http://schemas.openxmlformats.org/officeDocument/2006/relationships/customXml" Target="../ink/ink53.xml"/><Relationship Id="rId66" Type="http://schemas.openxmlformats.org/officeDocument/2006/relationships/customXml" Target="../ink/ink60.xml"/><Relationship Id="rId5" Type="http://schemas.openxmlformats.org/officeDocument/2006/relationships/customXml" Target="../ink/ink4.xml"/><Relationship Id="rId61" Type="http://schemas.openxmlformats.org/officeDocument/2006/relationships/customXml" Target="../ink/ink55.xml"/><Relationship Id="rId19" Type="http://schemas.openxmlformats.org/officeDocument/2006/relationships/customXml" Target="../ink/ink17.xml"/><Relationship Id="rId14" Type="http://schemas.openxmlformats.org/officeDocument/2006/relationships/customXml" Target="../ink/ink13.xml"/><Relationship Id="rId22" Type="http://schemas.openxmlformats.org/officeDocument/2006/relationships/image" Target="../media/image33.png"/><Relationship Id="rId27" Type="http://schemas.openxmlformats.org/officeDocument/2006/relationships/customXml" Target="../ink/ink24.xml"/><Relationship Id="rId30" Type="http://schemas.openxmlformats.org/officeDocument/2006/relationships/customXml" Target="../ink/ink27.xml"/><Relationship Id="rId35" Type="http://schemas.openxmlformats.org/officeDocument/2006/relationships/customXml" Target="../ink/ink31.xml"/><Relationship Id="rId43" Type="http://schemas.openxmlformats.org/officeDocument/2006/relationships/customXml" Target="../ink/ink39.xml"/><Relationship Id="rId48" Type="http://schemas.openxmlformats.org/officeDocument/2006/relationships/customXml" Target="../ink/ink43.xml"/><Relationship Id="rId56" Type="http://schemas.openxmlformats.org/officeDocument/2006/relationships/customXml" Target="../ink/ink51.xml"/><Relationship Id="rId64" Type="http://schemas.openxmlformats.org/officeDocument/2006/relationships/customXml" Target="../ink/ink58.xml"/><Relationship Id="rId69" Type="http://schemas.openxmlformats.org/officeDocument/2006/relationships/customXml" Target="../ink/ink62.xml"/><Relationship Id="rId8" Type="http://schemas.openxmlformats.org/officeDocument/2006/relationships/customXml" Target="../ink/ink7.xml"/><Relationship Id="rId51" Type="http://schemas.openxmlformats.org/officeDocument/2006/relationships/customXml" Target="../ink/ink46.xml"/><Relationship Id="rId3" Type="http://schemas.openxmlformats.org/officeDocument/2006/relationships/image" Target="../media/image3.png"/><Relationship Id="rId12" Type="http://schemas.openxmlformats.org/officeDocument/2006/relationships/customXml" Target="../ink/ink11.xml"/><Relationship Id="rId17" Type="http://schemas.openxmlformats.org/officeDocument/2006/relationships/image" Target="../media/image32.png"/><Relationship Id="rId25" Type="http://schemas.openxmlformats.org/officeDocument/2006/relationships/customXml" Target="../ink/ink22.xml"/><Relationship Id="rId33" Type="http://schemas.openxmlformats.org/officeDocument/2006/relationships/customXml" Target="../ink/ink29.xml"/><Relationship Id="rId38" Type="http://schemas.openxmlformats.org/officeDocument/2006/relationships/customXml" Target="../ink/ink34.xml"/><Relationship Id="rId46" Type="http://schemas.openxmlformats.org/officeDocument/2006/relationships/customXml" Target="../ink/ink42.xml"/><Relationship Id="rId59" Type="http://schemas.openxmlformats.org/officeDocument/2006/relationships/customXml" Target="../ink/ink54.xml"/><Relationship Id="rId67" Type="http://schemas.openxmlformats.org/officeDocument/2006/relationships/customXml" Target="../ink/ink61.xml"/><Relationship Id="rId20" Type="http://schemas.openxmlformats.org/officeDocument/2006/relationships/customXml" Target="../ink/ink18.xml"/><Relationship Id="rId41" Type="http://schemas.openxmlformats.org/officeDocument/2006/relationships/customXml" Target="../ink/ink37.xml"/><Relationship Id="rId54" Type="http://schemas.openxmlformats.org/officeDocument/2006/relationships/customXml" Target="../ink/ink49.xml"/><Relationship Id="rId62" Type="http://schemas.openxmlformats.org/officeDocument/2006/relationships/customXml" Target="../ink/ink56.xml"/><Relationship Id="rId70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5" Type="http://schemas.openxmlformats.org/officeDocument/2006/relationships/customXml" Target="../ink/ink14.xml"/><Relationship Id="rId23" Type="http://schemas.openxmlformats.org/officeDocument/2006/relationships/customXml" Target="../ink/ink20.xml"/><Relationship Id="rId28" Type="http://schemas.openxmlformats.org/officeDocument/2006/relationships/customXml" Target="../ink/ink25.xml"/><Relationship Id="rId36" Type="http://schemas.openxmlformats.org/officeDocument/2006/relationships/customXml" Target="../ink/ink32.xml"/><Relationship Id="rId49" Type="http://schemas.openxmlformats.org/officeDocument/2006/relationships/customXml" Target="../ink/ink44.xml"/><Relationship Id="rId57" Type="http://schemas.openxmlformats.org/officeDocument/2006/relationships/customXml" Target="../ink/ink52.xml"/><Relationship Id="rId10" Type="http://schemas.openxmlformats.org/officeDocument/2006/relationships/customXml" Target="../ink/ink9.xml"/><Relationship Id="rId31" Type="http://schemas.openxmlformats.org/officeDocument/2006/relationships/customXml" Target="../ink/ink28.xml"/><Relationship Id="rId44" Type="http://schemas.openxmlformats.org/officeDocument/2006/relationships/customXml" Target="../ink/ink40.xml"/><Relationship Id="rId52" Type="http://schemas.openxmlformats.org/officeDocument/2006/relationships/customXml" Target="../ink/ink47.xml"/><Relationship Id="rId60" Type="http://schemas.openxmlformats.org/officeDocument/2006/relationships/image" Target="../media/image36.png"/><Relationship Id="rId65" Type="http://schemas.openxmlformats.org/officeDocument/2006/relationships/customXml" Target="../ink/ink59.xml"/><Relationship Id="rId4" Type="http://schemas.openxmlformats.org/officeDocument/2006/relationships/customXml" Target="../ink/ink3.xml"/><Relationship Id="rId9" Type="http://schemas.openxmlformats.org/officeDocument/2006/relationships/customXml" Target="../ink/ink8.xml"/><Relationship Id="rId13" Type="http://schemas.openxmlformats.org/officeDocument/2006/relationships/customXml" Target="../ink/ink12.xml"/><Relationship Id="rId18" Type="http://schemas.openxmlformats.org/officeDocument/2006/relationships/customXml" Target="../ink/ink16.xml"/><Relationship Id="rId39" Type="http://schemas.openxmlformats.org/officeDocument/2006/relationships/customXml" Target="../ink/ink35.xml"/><Relationship Id="rId34" Type="http://schemas.openxmlformats.org/officeDocument/2006/relationships/customXml" Target="../ink/ink30.xml"/><Relationship Id="rId50" Type="http://schemas.openxmlformats.org/officeDocument/2006/relationships/customXml" Target="../ink/ink45.xml"/><Relationship Id="rId55" Type="http://schemas.openxmlformats.org/officeDocument/2006/relationships/customXml" Target="../ink/ink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hyperlink" Target="https://en.wikipedia.org/wiki/Cluster_analysis#Applicatio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8424-748C-4DF8-8D8B-056F807E2F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ECB673-FCF1-432E-8175-636469C2D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67775" y="4502754"/>
            <a:ext cx="3168152" cy="977621"/>
          </a:xfrm>
        </p:spPr>
        <p:txBody>
          <a:bodyPr>
            <a:normAutofit/>
          </a:bodyPr>
          <a:lstStyle/>
          <a:p>
            <a:r>
              <a:rPr lang="en-IN">
                <a:hlinkClick r:id="rId2"/>
              </a:rPr>
              <a:t> 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4048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2E4A-8C3F-4FAA-9891-08EAC79C6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B60FA-CA3F-457D-ACC0-5DBFE464A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Choose the number K of clusters.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Select random K points, the CENTROIDS (not necessarily from the dataset)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Assign each data point to the closest centroid </a:t>
            </a:r>
            <a:r>
              <a:rPr lang="en-IN" dirty="0">
                <a:sym typeface="Wingdings" panose="05000000000000000000" pitchFamily="2" charset="2"/>
              </a:rPr>
              <a:t> It form K clusters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Compute and place new centroid of each cluster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Reassign each datapoint to the new closest centroid. If any reassignment happens , go to step4 otherwise finish.</a:t>
            </a:r>
          </a:p>
          <a:p>
            <a:pPr marL="457200" indent="-457200">
              <a:buFont typeface="+mj-lt"/>
              <a:buAutoNum type="arabicPeriod"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032757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B42F1-9768-4F65-844D-7993BFC94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1: Choose the number K of clusters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25A5E-5234-4999-AB86-090A3D497B4D}"/>
              </a:ext>
            </a:extLst>
          </p:cNvPr>
          <p:cNvSpPr txBox="1"/>
          <p:nvPr/>
        </p:nvSpPr>
        <p:spPr>
          <a:xfrm>
            <a:off x="2143125" y="2514600"/>
            <a:ext cx="2200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K = 2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AE10851-B845-41D3-9984-C63453BEF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41FC1C-5B46-4BDB-B245-1BEB9BAA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3299" y="2188607"/>
            <a:ext cx="2981325" cy="2678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85FBD-9955-4658-8BE2-2CC5CCCC9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2: Select random K points, the CENTROIDS 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686A-F9AC-4E14-B8F4-66555A1F4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186B8-3751-4B33-B78C-72253AF90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015731"/>
            <a:ext cx="4276725" cy="33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68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86D5A-16DE-4D18-A3C2-A3982F52E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3 - Assign each data point to the closest </a:t>
            </a:r>
            <a:r>
              <a:rPr lang="en-IN" dirty="0" err="1"/>
              <a:t>ceNtroid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57D8D-791E-4FC1-8239-48EB94CD2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4C45D4-74C0-4511-824C-B97497066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352674"/>
            <a:ext cx="2728913" cy="2619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73A177-DB6C-4858-9678-78CE8F3F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6386" y="2352673"/>
            <a:ext cx="2465990" cy="2619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D8C4F16-E1AC-42B5-920C-7244B0945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9175" y="2352674"/>
            <a:ext cx="2314575" cy="2619375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66E0C488-8FF2-4B4A-8E60-71EE099C5214}"/>
              </a:ext>
            </a:extLst>
          </p:cNvPr>
          <p:cNvSpPr/>
          <p:nvPr/>
        </p:nvSpPr>
        <p:spPr>
          <a:xfrm>
            <a:off x="4180492" y="3228975"/>
            <a:ext cx="925894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F9684A4-2FAD-4029-85D6-46645EF99FBE}"/>
              </a:ext>
            </a:extLst>
          </p:cNvPr>
          <p:cNvSpPr/>
          <p:nvPr/>
        </p:nvSpPr>
        <p:spPr>
          <a:xfrm>
            <a:off x="7572376" y="3228975"/>
            <a:ext cx="1066799" cy="628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34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A2AF-DCC4-43AF-A531-12C5EAF7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Step -4 </a:t>
            </a:r>
            <a:r>
              <a:rPr lang="en-IN" dirty="0">
                <a:sym typeface="Wingdings" panose="05000000000000000000" pitchFamily="2" charset="2"/>
              </a:rPr>
              <a:t>Compute and place new centroid of each cluster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1A85-F4A9-45BF-94CE-76C9E5151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01B779-27CC-441A-86FC-C0FC0353E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775" y="2431350"/>
            <a:ext cx="2314575" cy="2619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B63E9A-D327-4882-91D5-69E3DF4DF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316" y="2431349"/>
            <a:ext cx="2209800" cy="261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30E4B8-D333-4061-88CF-B922BBE12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8820" y="2431349"/>
            <a:ext cx="2780155" cy="261937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8AA237-1B5B-4749-813A-8E431FFBA706}"/>
              </a:ext>
            </a:extLst>
          </p:cNvPr>
          <p:cNvSpPr/>
          <p:nvPr/>
        </p:nvSpPr>
        <p:spPr>
          <a:xfrm>
            <a:off x="3943350" y="3333750"/>
            <a:ext cx="1285875" cy="6000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1256B11-E350-4ACE-B686-3F653615E0CB}"/>
              </a:ext>
            </a:extLst>
          </p:cNvPr>
          <p:cNvSpPr/>
          <p:nvPr/>
        </p:nvSpPr>
        <p:spPr>
          <a:xfrm>
            <a:off x="7358116" y="3505200"/>
            <a:ext cx="900059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3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A5167-B911-448F-B1CD-8982EBFE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 -5 </a:t>
            </a:r>
            <a:r>
              <a:rPr lang="en-IN" dirty="0">
                <a:sym typeface="Wingdings" panose="05000000000000000000" pitchFamily="2" charset="2"/>
              </a:rPr>
              <a:t>Reassign each datapoint to the new closest centroid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86AD282-8226-4F7D-BDB4-B0B5E7201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8184" y="2178050"/>
            <a:ext cx="3335716" cy="34496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4020CD-A1DA-4561-B6D7-DBB67FCA6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2575" y="2178050"/>
            <a:ext cx="3581400" cy="344963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FC0A3706-496D-49C5-AE97-CD75B35FF5C9}"/>
              </a:ext>
            </a:extLst>
          </p:cNvPr>
          <p:cNvSpPr/>
          <p:nvPr/>
        </p:nvSpPr>
        <p:spPr>
          <a:xfrm>
            <a:off x="4533900" y="3286125"/>
            <a:ext cx="828675" cy="8096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4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7024F-D4B5-48F2-9230-90BD53883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 Step -4 </a:t>
            </a:r>
            <a:r>
              <a:rPr lang="en-IN" dirty="0">
                <a:sym typeface="Wingdings" panose="05000000000000000000" pitchFamily="2" charset="2"/>
              </a:rPr>
              <a:t>Compute and place new centroid of each cluster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B58465-AA6C-4B23-B6C0-0C7ED7662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085975"/>
            <a:ext cx="3023458" cy="30940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BBD16F-0A10-4F4F-A5B7-2AAEE8F6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2085975"/>
            <a:ext cx="3409950" cy="3207544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23EB0F98-3558-4942-AA2D-F691FF1EE4C6}"/>
              </a:ext>
            </a:extLst>
          </p:cNvPr>
          <p:cNvSpPr/>
          <p:nvPr/>
        </p:nvSpPr>
        <p:spPr>
          <a:xfrm>
            <a:off x="4475037" y="3067050"/>
            <a:ext cx="1687638" cy="8286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535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EB58A-B323-45ED-8EE8-3EDFC26E4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700" dirty="0"/>
              <a:t>Repeat Step 5-</a:t>
            </a:r>
            <a:r>
              <a:rPr lang="en-IN" sz="2700" dirty="0">
                <a:sym typeface="Wingdings" panose="05000000000000000000" pitchFamily="2" charset="2"/>
              </a:rPr>
              <a:t>Reassign each datapoint to the new closest centroid. Since no reassignment happens ,finish.</a:t>
            </a:r>
            <a:br>
              <a:rPr lang="en-IN" dirty="0">
                <a:sym typeface="Wingdings" panose="05000000000000000000" pitchFamily="2" charset="2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0FFB-936B-40B6-A254-35D0F7E10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26CB29-3A0C-40FF-B5AA-55CA047F5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150" y="2137266"/>
            <a:ext cx="3409950" cy="3207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0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FE495-C681-43FA-A319-3D5FF6B72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Final Clusters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FAB389-CDB3-4F37-B9F8-87EECBBA1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25691" y="2016125"/>
            <a:ext cx="3054942" cy="3449638"/>
          </a:xfrm>
        </p:spPr>
      </p:pic>
    </p:spTree>
    <p:extLst>
      <p:ext uri="{BB962C8B-B14F-4D97-AF65-F5344CB8AC3E}">
        <p14:creationId xmlns:p14="http://schemas.microsoft.com/office/powerpoint/2010/main" val="404877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EEFD6-5043-4D5C-9B01-AE593219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Determining THE right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C522-DF2A-4AE9-B0C3-2939FC18B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Once we get the centroids, we can easily describe the datapoint. But first how many clusters should be there?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36671-F29C-4354-9FD7-6C3EDDD9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7050" y="2938806"/>
            <a:ext cx="5095875" cy="3114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6F252D-0F68-40E0-B848-343E847766E1}"/>
              </a:ext>
            </a:extLst>
          </p:cNvPr>
          <p:cNvSpPr txBox="1"/>
          <p:nvPr/>
        </p:nvSpPr>
        <p:spPr>
          <a:xfrm>
            <a:off x="1704975" y="3741038"/>
            <a:ext cx="2619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Q- Find no of clusters?</a:t>
            </a:r>
          </a:p>
        </p:txBody>
      </p:sp>
    </p:spTree>
    <p:extLst>
      <p:ext uri="{BB962C8B-B14F-4D97-AF65-F5344CB8AC3E}">
        <p14:creationId xmlns:p14="http://schemas.microsoft.com/office/powerpoint/2010/main" val="280455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7586-EC2C-41D9-94C2-2F9B70F3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A2C0A-0BAB-417E-84D4-5F9FA2F76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625496" cy="3450613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Clustering is similar to classification, but the basis is different.</a:t>
            </a:r>
          </a:p>
          <a:p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In Clustering we don’t know what we are looking for, and we are trying to identify some segments or clusters in our data. </a:t>
            </a:r>
          </a:p>
          <a:p>
            <a:r>
              <a:rPr lang="en-US" b="0" i="0" dirty="0">
                <a:solidFill>
                  <a:srgbClr val="3C3B37"/>
                </a:solidFill>
                <a:effectLst/>
                <a:latin typeface="sf pro text"/>
              </a:rPr>
              <a:t>When we use clustering algorithms on your dataset, unexpected things can suddenly pop up like structures, clusters and groupings we would have never thought of otherwise.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D4B76B-3D0D-4ABD-B2EE-B516B209B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1" y="2062162"/>
            <a:ext cx="3205162" cy="340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87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E6A8B-7AC6-4AEB-809B-9E0910607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23EE1-457E-4D86-B41F-F1B388C86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endParaRPr lang="en-IN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endParaRPr lang="en-IN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Points in one cluster are close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Points in different clusters are far away</a:t>
            </a:r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1F867-426C-4327-B4FC-198300DC6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80" y="1676400"/>
            <a:ext cx="2367946" cy="1838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54D62-5AED-4157-97A8-01B5FA6BF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0002" y="1676399"/>
            <a:ext cx="2367947" cy="1838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D39233-362D-4DFD-9BA2-B71DF8FCD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8425" y="1676399"/>
            <a:ext cx="2581275" cy="1838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C07CCA-5801-42E6-81C5-EF0B49620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80176" y="1644203"/>
            <a:ext cx="2443162" cy="1838326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F45D8E23-57F9-44D5-9ACC-7AB0E20ED0F6}"/>
              </a:ext>
            </a:extLst>
          </p:cNvPr>
          <p:cNvSpPr/>
          <p:nvPr/>
        </p:nvSpPr>
        <p:spPr>
          <a:xfrm>
            <a:off x="3819526" y="2343150"/>
            <a:ext cx="2704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781FD89-758A-4D6D-8939-72265B541839}"/>
              </a:ext>
            </a:extLst>
          </p:cNvPr>
          <p:cNvSpPr/>
          <p:nvPr/>
        </p:nvSpPr>
        <p:spPr>
          <a:xfrm>
            <a:off x="6457947" y="2400939"/>
            <a:ext cx="270475" cy="2857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FF5ABCD-7E01-4064-B0AE-A0803BEF5E61}"/>
              </a:ext>
            </a:extLst>
          </p:cNvPr>
          <p:cNvSpPr/>
          <p:nvPr/>
        </p:nvSpPr>
        <p:spPr>
          <a:xfrm>
            <a:off x="9309700" y="2419350"/>
            <a:ext cx="339125" cy="3062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923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2ACF4-A86E-48A4-9924-FCF749B1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Determining THE right 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3D45A9-B111-49D3-AC09-63BCA30FA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 is Hyper Parameter i.e.  It’s value can’t be estimated from the data</a:t>
            </a:r>
          </a:p>
          <a:p>
            <a:endParaRPr lang="en-IN" dirty="0"/>
          </a:p>
          <a:p>
            <a:r>
              <a:rPr lang="en-IN" dirty="0"/>
              <a:t>1. DOMAIN KNOWLEDGE  e.g. –Movie Reviews.. Only three categories are possible +</a:t>
            </a:r>
            <a:r>
              <a:rPr lang="en-IN" dirty="0" err="1"/>
              <a:t>ve</a:t>
            </a:r>
            <a:r>
              <a:rPr lang="en-IN" dirty="0"/>
              <a:t>, neutral, -</a:t>
            </a:r>
            <a:r>
              <a:rPr lang="en-IN" dirty="0" err="1"/>
              <a:t>ve</a:t>
            </a:r>
            <a:endParaRPr lang="en-IN" dirty="0"/>
          </a:p>
          <a:p>
            <a:endParaRPr lang="en-IN" dirty="0"/>
          </a:p>
          <a:p>
            <a:r>
              <a:rPr lang="en-IN" dirty="0"/>
              <a:t>2. Elbow Method 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232A32-1F15-4D0A-8F84-4CA503429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825" y="3557587"/>
            <a:ext cx="4829175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5CE948-B392-4E8F-B381-ED613F9A1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3557586"/>
            <a:ext cx="3086100" cy="249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0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42FE4-E8F8-4282-8D1F-ABD46A19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of K-means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ECE0-C19D-48DB-9F67-F0F4D4799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K-Means have problem when clusters are of different 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sizes.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Density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/>
              <a:t>Non-globular shapes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K-Means have problem when data contains outliners </a:t>
            </a:r>
          </a:p>
        </p:txBody>
      </p:sp>
    </p:spTree>
    <p:extLst>
      <p:ext uri="{BB962C8B-B14F-4D97-AF65-F5344CB8AC3E}">
        <p14:creationId xmlns:p14="http://schemas.microsoft.com/office/powerpoint/2010/main" val="19517118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AA4C3-C079-4ED2-ADCF-E51CC34C58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1950"/>
            <a:ext cx="10074275" cy="1492250"/>
          </a:xfrm>
        </p:spPr>
        <p:txBody>
          <a:bodyPr>
            <a:normAutofit/>
          </a:bodyPr>
          <a:lstStyle/>
          <a:p>
            <a:r>
              <a:rPr lang="en-IN" sz="1400" dirty="0">
                <a:hlinkClick r:id="rId2"/>
              </a:rPr>
              <a:t>https://cs.wmich.edu/alfuqaha/summer14/cs6530/lectures/ClusteringAnalysis.pdf</a:t>
            </a:r>
            <a:r>
              <a:rPr lang="en-IN" sz="14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F09896-DE78-430D-AE61-01C87064A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785812"/>
            <a:ext cx="7362825" cy="528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62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364189-D193-4D10-88FB-350CD0F63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876300"/>
            <a:ext cx="73533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57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5A84AE-0924-4F7B-ADD3-F863EAF07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814387"/>
            <a:ext cx="73818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60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E727E9-C692-435D-84F5-2D8CFD01B2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5" y="766762"/>
            <a:ext cx="71437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44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3109CF-B58B-4A69-8317-CC2FA5448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712" y="733425"/>
            <a:ext cx="6886575" cy="539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58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AC79DD-C6CC-41B5-AB86-B7261E214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275" y="800100"/>
            <a:ext cx="702945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14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57D03-555A-4B10-A182-390BF5ACBAA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7625" y="2016125"/>
            <a:ext cx="9604375" cy="3449638"/>
          </a:xfrm>
        </p:spPr>
        <p:txBody>
          <a:bodyPr>
            <a:normAutofit fontScale="92500"/>
          </a:bodyPr>
          <a:lstStyle/>
          <a:p>
            <a:r>
              <a:rPr lang="en-IN" sz="19900" dirty="0"/>
              <a:t>Thanks!!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24665BA-8F23-4ED9-8F2A-7D3DEE52A616}"/>
                  </a:ext>
                </a:extLst>
              </p14:cNvPr>
              <p14:cNvContentPartPr/>
              <p14:nvPr/>
            </p14:nvContentPartPr>
            <p14:xfrm>
              <a:off x="12897075" y="4600290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24665BA-8F23-4ED9-8F2A-7D3DEE52A6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88075" y="45916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196493B6-C602-4B35-957C-4E938469F14B}"/>
              </a:ext>
            </a:extLst>
          </p:cNvPr>
          <p:cNvGrpSpPr/>
          <p:nvPr/>
        </p:nvGrpSpPr>
        <p:grpSpPr>
          <a:xfrm>
            <a:off x="12897075" y="4600290"/>
            <a:ext cx="360" cy="360"/>
            <a:chOff x="12897075" y="460029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B194AEE-B8F2-47C6-A2FA-D8B61B5F74FD}"/>
                    </a:ext>
                  </a:extLst>
                </p14:cNvPr>
                <p14:cNvContentPartPr/>
                <p14:nvPr/>
              </p14:nvContentPartPr>
              <p14:xfrm>
                <a:off x="12897075" y="460029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B194AEE-B8F2-47C6-A2FA-D8B61B5F74F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88075" y="4591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C4971B-A414-4DED-A291-B28CD2DEF744}"/>
                    </a:ext>
                  </a:extLst>
                </p14:cNvPr>
                <p14:cNvContentPartPr/>
                <p14:nvPr/>
              </p14:nvContentPartPr>
              <p14:xfrm>
                <a:off x="12897075" y="460029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C4971B-A414-4DED-A291-B28CD2DEF7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88075" y="4591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FA89752-4632-4ECE-B59F-CA1D292702BB}"/>
                    </a:ext>
                  </a:extLst>
                </p14:cNvPr>
                <p14:cNvContentPartPr/>
                <p14:nvPr/>
              </p14:nvContentPartPr>
              <p14:xfrm>
                <a:off x="12897075" y="4600290"/>
                <a:ext cx="360" cy="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FA89752-4632-4ECE-B59F-CA1D292702B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88075" y="4591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AEC5CAA-C0C1-4A80-8A74-82F23DB0D636}"/>
                    </a:ext>
                  </a:extLst>
                </p14:cNvPr>
                <p14:cNvContentPartPr/>
                <p14:nvPr/>
              </p14:nvContentPartPr>
              <p14:xfrm>
                <a:off x="12897075" y="4600290"/>
                <a:ext cx="36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AEC5CAA-C0C1-4A80-8A74-82F23DB0D6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88075" y="4591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82713B-759C-47F3-B3AE-6EC56F067134}"/>
                    </a:ext>
                  </a:extLst>
                </p14:cNvPr>
                <p14:cNvContentPartPr/>
                <p14:nvPr/>
              </p14:nvContentPartPr>
              <p14:xfrm>
                <a:off x="12897075" y="4600290"/>
                <a:ext cx="360" cy="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82713B-759C-47F3-B3AE-6EC56F06713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88075" y="4591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1B4D8C7-B9BF-4149-85BE-905DC2FA6174}"/>
                    </a:ext>
                  </a:extLst>
                </p14:cNvPr>
                <p14:cNvContentPartPr/>
                <p14:nvPr/>
              </p14:nvContentPartPr>
              <p14:xfrm>
                <a:off x="12897075" y="4600290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1B4D8C7-B9BF-4149-85BE-905DC2FA61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88075" y="4591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D150A36-5F0E-4D52-ABAA-E67C41A08F38}"/>
                    </a:ext>
                  </a:extLst>
                </p14:cNvPr>
                <p14:cNvContentPartPr/>
                <p14:nvPr/>
              </p14:nvContentPartPr>
              <p14:xfrm>
                <a:off x="12897075" y="4600290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D150A36-5F0E-4D52-ABAA-E67C41A08F3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88075" y="4591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BBEC6C9-548C-4DAC-8B7E-03C066CE39A7}"/>
                    </a:ext>
                  </a:extLst>
                </p14:cNvPr>
                <p14:cNvContentPartPr/>
                <p14:nvPr/>
              </p14:nvContentPartPr>
              <p14:xfrm>
                <a:off x="12897075" y="4600290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BBEC6C9-548C-4DAC-8B7E-03C066CE39A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88075" y="4591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1EE68A0-DB2E-474A-B957-B89BB220771C}"/>
                    </a:ext>
                  </a:extLst>
                </p14:cNvPr>
                <p14:cNvContentPartPr/>
                <p14:nvPr/>
              </p14:nvContentPartPr>
              <p14:xfrm>
                <a:off x="12897075" y="4600290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1EE68A0-DB2E-474A-B957-B89BB22077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888075" y="45916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C070F50-E7D9-44B9-A974-991C156659D1}"/>
              </a:ext>
            </a:extLst>
          </p:cNvPr>
          <p:cNvGrpSpPr/>
          <p:nvPr/>
        </p:nvGrpSpPr>
        <p:grpSpPr>
          <a:xfrm>
            <a:off x="10820235" y="4580850"/>
            <a:ext cx="360" cy="360"/>
            <a:chOff x="10820235" y="458085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EB1F5F4-784C-41D5-86B3-15653D04D1E4}"/>
                    </a:ext>
                  </a:extLst>
                </p14:cNvPr>
                <p14:cNvContentPartPr/>
                <p14:nvPr/>
              </p14:nvContentPartPr>
              <p14:xfrm>
                <a:off x="10820235" y="458085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EB1F5F4-784C-41D5-86B3-15653D04D1E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11235" y="4572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820E4AF-45F8-4A04-8AE1-629770AB2B23}"/>
                    </a:ext>
                  </a:extLst>
                </p14:cNvPr>
                <p14:cNvContentPartPr/>
                <p14:nvPr/>
              </p14:nvContentPartPr>
              <p14:xfrm>
                <a:off x="10820235" y="458085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820E4AF-45F8-4A04-8AE1-629770AB2B2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11235" y="4572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2CBA076-C5E0-430C-B4B3-5C07392EA990}"/>
                    </a:ext>
                  </a:extLst>
                </p14:cNvPr>
                <p14:cNvContentPartPr/>
                <p14:nvPr/>
              </p14:nvContentPartPr>
              <p14:xfrm>
                <a:off x="10820235" y="4580850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2CBA076-C5E0-430C-B4B3-5C07392EA99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11235" y="4572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F2E2E97-17FA-46BF-BBB8-50D94B806932}"/>
                    </a:ext>
                  </a:extLst>
                </p14:cNvPr>
                <p14:cNvContentPartPr/>
                <p14:nvPr/>
              </p14:nvContentPartPr>
              <p14:xfrm>
                <a:off x="10820235" y="4580850"/>
                <a:ext cx="36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F2E2E97-17FA-46BF-BBB8-50D94B8069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11235" y="4572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51A4BB-FC29-491F-810F-B5AE6004C818}"/>
                    </a:ext>
                  </a:extLst>
                </p14:cNvPr>
                <p14:cNvContentPartPr/>
                <p14:nvPr/>
              </p14:nvContentPartPr>
              <p14:xfrm>
                <a:off x="10820235" y="4580850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51A4BB-FC29-491F-810F-B5AE6004C81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11235" y="4572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A6FF5C-BD25-4066-B999-B3FDCA7059B1}"/>
                    </a:ext>
                  </a:extLst>
                </p14:cNvPr>
                <p14:cNvContentPartPr/>
                <p14:nvPr/>
              </p14:nvContentPartPr>
              <p14:xfrm>
                <a:off x="10820235" y="458085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A6FF5C-BD25-4066-B999-B3FDCA7059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11235" y="4572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C6EBEC9-82B5-4365-B161-0C0AFD77C15E}"/>
                    </a:ext>
                  </a:extLst>
                </p14:cNvPr>
                <p14:cNvContentPartPr/>
                <p14:nvPr/>
              </p14:nvContentPartPr>
              <p14:xfrm>
                <a:off x="10820235" y="458085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C6EBEC9-82B5-4365-B161-0C0AFD77C15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811235" y="4572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E52215E-4D1D-428F-9FB8-29CB6A180BF3}"/>
                    </a:ext>
                  </a:extLst>
                </p14:cNvPr>
                <p14:cNvContentPartPr/>
                <p14:nvPr/>
              </p14:nvContentPartPr>
              <p14:xfrm>
                <a:off x="10820235" y="4580850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E52215E-4D1D-428F-9FB8-29CB6A180BF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11235" y="4572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B58FB0F-BD29-4DF9-BE74-7A95A28DFD3E}"/>
                    </a:ext>
                  </a:extLst>
                </p14:cNvPr>
                <p14:cNvContentPartPr/>
                <p14:nvPr/>
              </p14:nvContentPartPr>
              <p14:xfrm>
                <a:off x="10820235" y="458085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B58FB0F-BD29-4DF9-BE74-7A95A28DFD3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811235" y="457221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299ACD7B-9FDF-44D6-BE82-5A574F085BCF}"/>
                  </a:ext>
                </a:extLst>
              </p14:cNvPr>
              <p14:cNvContentPartPr/>
              <p14:nvPr/>
            </p14:nvContentPartPr>
            <p14:xfrm>
              <a:off x="11563275" y="4104570"/>
              <a:ext cx="360" cy="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299ACD7B-9FDF-44D6-BE82-5A574F085B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54275" y="409593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70" name="Group 69">
            <a:extLst>
              <a:ext uri="{FF2B5EF4-FFF2-40B4-BE49-F238E27FC236}">
                <a16:creationId xmlns:a16="http://schemas.microsoft.com/office/drawing/2014/main" id="{31252210-5513-43B0-8D06-C9E0ED85465B}"/>
              </a:ext>
            </a:extLst>
          </p:cNvPr>
          <p:cNvGrpSpPr/>
          <p:nvPr/>
        </p:nvGrpSpPr>
        <p:grpSpPr>
          <a:xfrm>
            <a:off x="11563275" y="4104570"/>
            <a:ext cx="360" cy="360"/>
            <a:chOff x="11563275" y="410457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8428E20-CFCE-43F4-AF8B-ECB2AE1BF978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8428E20-CFCE-43F4-AF8B-ECB2AE1BF97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BD4489D-645C-4D31-AF70-0CF78D019F5A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BD4489D-645C-4D31-AF70-0CF78D019F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3FEE95-9C25-446D-B31F-2612903FD8C3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3FEE95-9C25-446D-B31F-2612903FD8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053C144-54AC-4406-A09A-D624E514CBD1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053C144-54AC-4406-A09A-D624E514CB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E305130-0F61-4978-B626-209917FF764C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E305130-0F61-4978-B626-209917FF76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E891FE8-E173-4164-9564-060743E8DD36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E891FE8-E173-4164-9564-060743E8DD3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83ED3BF-35C9-445D-ABEB-866E819AC50A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83ED3BF-35C9-445D-ABEB-866E819AC50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E555188-7906-457C-A389-EC44DF817709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E555188-7906-457C-A389-EC44DF8177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A7B7E30-ADF9-4665-B488-580906777B92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A7B7E30-ADF9-4665-B488-580906777B9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4CF2CD53-9AFD-4B17-976A-8EB69290DF5D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4CF2CD53-9AFD-4B17-976A-8EB69290DF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5459EBF-9E91-4E37-A448-C88ABA977E15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5459EBF-9E91-4E37-A448-C88ABA977E1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CFBF6A8-26BB-4D6F-9BBD-AD17F977292C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CFBF6A8-26BB-4D6F-9BBD-AD17F977292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E244930-7D5B-4D47-990A-3658B3C24FB1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E244930-7D5B-4D47-990A-3658B3C24F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24748F4-7D27-4105-803C-28548C51D679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24748F4-7D27-4105-803C-28548C51D67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12B482F-5FFE-451C-947B-54CA56D82EEB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12B482F-5FFE-451C-947B-54CA56D82EE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3122F4D-2797-4E32-A311-98F3B8A05EB6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3122F4D-2797-4E32-A311-98F3B8A05EB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E89AAE0-D472-4431-BF32-9BB2D55F07CC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E89AAE0-D472-4431-BF32-9BB2D55F07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3DFD0AB-4140-4D0D-BAD9-8B4CD4C6A155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3DFD0AB-4140-4D0D-BAD9-8B4CD4C6A15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0BBCAF-50BB-4F5E-BF4C-00D3FAC5FC17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0BBCAF-50BB-4F5E-BF4C-00D3FAC5FC1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5455533-8662-4E6A-AA70-9D42B45D1A04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5455533-8662-4E6A-AA70-9D42B45D1A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8C33A65-A0F5-44AA-963F-F2537ADFB1A3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8C33A65-A0F5-44AA-963F-F2537ADFB1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704990F-7220-4FB4-8B74-67D94CCD1CE1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704990F-7220-4FB4-8B74-67D94CCD1CE1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93D055F-8DA5-43EB-B952-0FA5BB3EC9DA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93D055F-8DA5-43EB-B952-0FA5BB3EC9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FE3AEF-04FC-4D3F-B650-C6B2DF2A8D6E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FE3AEF-04FC-4D3F-B650-C6B2DF2A8D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8B7F04D-1BFA-4035-B2B6-042E733E0E69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8B7F04D-1BFA-4035-B2B6-042E733E0E6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A14E08E-99B0-4CED-A996-CB206C5EBAEE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A14E08E-99B0-4CED-A996-CB206C5EBAE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EB68485-C5E2-4F11-83E9-208E7C4B9B9B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EB68485-C5E2-4F11-83E9-208E7C4B9B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99AB0BE-8202-4760-9456-AB44505A91FD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99AB0BE-8202-4760-9456-AB44505A91F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3BAD173-9664-4DD2-8989-B22F5EA76B7C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3BAD173-9664-4DD2-8989-B22F5EA76B7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6EA0F8B-D2AA-41F3-A46A-E8CDBD736820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6EA0F8B-D2AA-41F3-A46A-E8CDBD73682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AC87C5C-4333-4CE5-BA7C-7F59E7CB2CB9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AC87C5C-4333-4CE5-BA7C-7F59E7CB2C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96B6F9F-61DE-4AE1-848A-3F80F9DB4A94}"/>
                    </a:ext>
                  </a:extLst>
                </p14:cNvPr>
                <p14:cNvContentPartPr/>
                <p14:nvPr/>
              </p14:nvContentPartPr>
              <p14:xfrm>
                <a:off x="11563275" y="4104570"/>
                <a:ext cx="360" cy="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96B6F9F-61DE-4AE1-848A-3F80F9DB4A9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554275" y="409593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CD485EE-C9CA-43FF-BD22-7BD0C1EC31DD}"/>
                  </a:ext>
                </a:extLst>
              </p14:cNvPr>
              <p14:cNvContentPartPr/>
              <p14:nvPr/>
            </p14:nvContentPartPr>
            <p14:xfrm>
              <a:off x="11175915" y="4432530"/>
              <a:ext cx="491040" cy="63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CD485EE-C9CA-43FF-BD22-7BD0C1EC31DD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1167275" y="4423890"/>
                <a:ext cx="50868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403AF30-7846-487B-8FE7-AE90A72CC689}"/>
                  </a:ext>
                </a:extLst>
              </p14:cNvPr>
              <p14:cNvContentPartPr/>
              <p14:nvPr/>
            </p14:nvContentPartPr>
            <p14:xfrm>
              <a:off x="7152915" y="2904690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403AF30-7846-487B-8FE7-AE90A72CC68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3915" y="289605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7F39F214-0C85-4F2C-B405-0BA3231F5B3F}"/>
                  </a:ext>
                </a:extLst>
              </p14:cNvPr>
              <p14:cNvContentPartPr/>
              <p14:nvPr/>
            </p14:nvContentPartPr>
            <p14:xfrm>
              <a:off x="7152915" y="2904690"/>
              <a:ext cx="360" cy="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7F39F214-0C85-4F2C-B405-0BA3231F5B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3915" y="2896050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750DF358-E734-4E13-BE87-8417DBDD4B8A}"/>
              </a:ext>
            </a:extLst>
          </p:cNvPr>
          <p:cNvGrpSpPr/>
          <p:nvPr/>
        </p:nvGrpSpPr>
        <p:grpSpPr>
          <a:xfrm>
            <a:off x="5392875" y="1763490"/>
            <a:ext cx="3948840" cy="2297880"/>
            <a:chOff x="5392875" y="1763490"/>
            <a:chExt cx="3948840" cy="229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A6B9737-FDA6-4755-80D7-66E2BED0DED8}"/>
                    </a:ext>
                  </a:extLst>
                </p14:cNvPr>
                <p14:cNvContentPartPr/>
                <p14:nvPr/>
              </p14:nvContentPartPr>
              <p14:xfrm>
                <a:off x="7152915" y="2904690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A6B9737-FDA6-4755-80D7-66E2BED0DE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43915" y="2896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D6E1503-CD40-4241-BD11-A7AA8A2D615C}"/>
                    </a:ext>
                  </a:extLst>
                </p14:cNvPr>
                <p14:cNvContentPartPr/>
                <p14:nvPr/>
              </p14:nvContentPartPr>
              <p14:xfrm>
                <a:off x="7152915" y="2904690"/>
                <a:ext cx="360" cy="3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D6E1503-CD40-4241-BD11-A7AA8A2D615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43915" y="2896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FA632E1-094C-4B9A-84BD-F65C933F53EA}"/>
                    </a:ext>
                  </a:extLst>
                </p14:cNvPr>
                <p14:cNvContentPartPr/>
                <p14:nvPr/>
              </p14:nvContentPartPr>
              <p14:xfrm>
                <a:off x="7152915" y="2904690"/>
                <a:ext cx="360" cy="3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FA632E1-094C-4B9A-84BD-F65C933F53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43915" y="2896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CFD8586-DFF7-4FC8-BA16-7079040E7149}"/>
                    </a:ext>
                  </a:extLst>
                </p14:cNvPr>
                <p14:cNvContentPartPr/>
                <p14:nvPr/>
              </p14:nvContentPartPr>
              <p14:xfrm>
                <a:off x="7152915" y="2904690"/>
                <a:ext cx="360" cy="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CFD8586-DFF7-4FC8-BA16-7079040E71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143915" y="289605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B140CC6-7A3C-4500-8E59-5CAF28F4C0E5}"/>
                    </a:ext>
                  </a:extLst>
                </p14:cNvPr>
                <p14:cNvContentPartPr/>
                <p14:nvPr/>
              </p14:nvContentPartPr>
              <p14:xfrm>
                <a:off x="5392875" y="1763490"/>
                <a:ext cx="3948840" cy="2297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B140CC6-7A3C-4500-8E59-5CAF28F4C0E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384235" y="1754490"/>
                  <a:ext cx="3966480" cy="23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94A241D-6B7D-4E22-B3F1-BDCC2F600020}"/>
                    </a:ext>
                  </a:extLst>
                </p14:cNvPr>
                <p14:cNvContentPartPr/>
                <p14:nvPr/>
              </p14:nvContentPartPr>
              <p14:xfrm>
                <a:off x="6438315" y="3259650"/>
                <a:ext cx="2417400" cy="2358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94A241D-6B7D-4E22-B3F1-BDCC2F60002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429675" y="3250650"/>
                  <a:ext cx="2435040" cy="253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59800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6274E-7879-4916-A157-CAD049CAE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C8B4D-A79F-4BF3-BC6E-1AFDABE14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Task ----</a:t>
            </a:r>
            <a:r>
              <a:rPr lang="en-IN" dirty="0">
                <a:sym typeface="Wingdings" panose="05000000000000000000" pitchFamily="2" charset="2"/>
              </a:rPr>
              <a:t> Group similar points  in one cluster</a:t>
            </a:r>
          </a:p>
          <a:p>
            <a:endParaRPr lang="en-IN" dirty="0">
              <a:sym typeface="Wingdings" panose="05000000000000000000" pitchFamily="2" charset="2"/>
            </a:endParaRPr>
          </a:p>
          <a:p>
            <a:endParaRPr lang="en-IN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Points in one cluster are close together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Points in different clusters are far away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14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42B6-3888-4F11-B324-82545C4AA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02B51-64CC-4B7A-8B2C-762B1AFE7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https://en.wikipedia.org/wiki/Cluster_analysis#Applications</a:t>
            </a:r>
            <a:endParaRPr lang="en-IN" dirty="0"/>
          </a:p>
          <a:p>
            <a:endParaRPr lang="en-IN" dirty="0"/>
          </a:p>
          <a:p>
            <a:r>
              <a:rPr lang="en-IN" dirty="0"/>
              <a:t>Ecommerce -&gt; To ‘</a:t>
            </a:r>
            <a:r>
              <a:rPr lang="en-IN" dirty="0" err="1"/>
              <a:t>gp</a:t>
            </a:r>
            <a:r>
              <a:rPr lang="en-IN" dirty="0"/>
              <a:t>’ similar customers</a:t>
            </a:r>
          </a:p>
          <a:p>
            <a:endParaRPr lang="en-IN" dirty="0"/>
          </a:p>
          <a:p>
            <a:r>
              <a:rPr lang="en-IN" dirty="0"/>
              <a:t>Where manual labelling is time consuming, perform clustering as pre processing step and then do manual labelling</a:t>
            </a:r>
          </a:p>
          <a:p>
            <a:pPr marL="0" indent="0">
              <a:buNone/>
            </a:pP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DB842A-73A9-4AA5-8DD5-D82F2A30DD74}"/>
                  </a:ext>
                </a:extLst>
              </p14:cNvPr>
              <p14:cNvContentPartPr/>
              <p14:nvPr/>
            </p14:nvContentPartPr>
            <p14:xfrm>
              <a:off x="7152915" y="228549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DB842A-73A9-4AA5-8DD5-D82F2A30DD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43915" y="227649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778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0D8F-8681-4637-AB05-189417980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Metrics for clustering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60006C-2A72-404B-BD1A-82AC7386AC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100" y="2574131"/>
            <a:ext cx="6086475" cy="1971675"/>
          </a:xfrm>
        </p:spPr>
      </p:pic>
      <p:sp>
        <p:nvSpPr>
          <p:cNvPr id="8" name="Arrow: Notched Right 7">
            <a:extLst>
              <a:ext uri="{FF2B5EF4-FFF2-40B4-BE49-F238E27FC236}">
                <a16:creationId xmlns:a16="http://schemas.microsoft.com/office/drawing/2014/main" id="{B3F2288E-927B-48E6-9CB6-B6126BE26C72}"/>
              </a:ext>
            </a:extLst>
          </p:cNvPr>
          <p:cNvSpPr/>
          <p:nvPr/>
        </p:nvSpPr>
        <p:spPr>
          <a:xfrm rot="985678">
            <a:off x="7762875" y="4038600"/>
            <a:ext cx="1390650" cy="3429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Notched Right 8">
            <a:extLst>
              <a:ext uri="{FF2B5EF4-FFF2-40B4-BE49-F238E27FC236}">
                <a16:creationId xmlns:a16="http://schemas.microsoft.com/office/drawing/2014/main" id="{DA5242C0-827B-4863-8A60-FB10D550A469}"/>
              </a:ext>
            </a:extLst>
          </p:cNvPr>
          <p:cNvSpPr/>
          <p:nvPr/>
        </p:nvSpPr>
        <p:spPr>
          <a:xfrm rot="20252621">
            <a:off x="7686675" y="2679904"/>
            <a:ext cx="1390650" cy="3429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424931-76E6-44E3-A661-C14709BA5BC1}"/>
              </a:ext>
            </a:extLst>
          </p:cNvPr>
          <p:cNvSpPr txBox="1"/>
          <p:nvPr/>
        </p:nvSpPr>
        <p:spPr>
          <a:xfrm>
            <a:off x="9372600" y="2381586"/>
            <a:ext cx="2457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Clusters are far apart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1D28B1-682D-407B-BEAA-3AB7682FBD56}"/>
              </a:ext>
            </a:extLst>
          </p:cNvPr>
          <p:cNvSpPr txBox="1"/>
          <p:nvPr/>
        </p:nvSpPr>
        <p:spPr>
          <a:xfrm>
            <a:off x="9353550" y="4295775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Clusters are compact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25A0417-2E45-4663-BCFE-851119FBA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6749"/>
            <a:ext cx="2706152" cy="24112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0DFAB14-E8F3-4414-A3CB-60A873B1911D}"/>
              </a:ext>
            </a:extLst>
          </p:cNvPr>
          <p:cNvSpPr txBox="1"/>
          <p:nvPr/>
        </p:nvSpPr>
        <p:spPr>
          <a:xfrm>
            <a:off x="5353050" y="5514975"/>
            <a:ext cx="51911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Intracluster</a:t>
            </a:r>
            <a:r>
              <a:rPr lang="en-IN" dirty="0"/>
              <a:t>  </a:t>
            </a:r>
            <a:r>
              <a:rPr lang="en-IN" dirty="0" err="1"/>
              <a:t>dist</a:t>
            </a:r>
            <a:r>
              <a:rPr lang="en-IN" dirty="0"/>
              <a:t> should be small</a:t>
            </a:r>
          </a:p>
          <a:p>
            <a:r>
              <a:rPr lang="en-IN" dirty="0"/>
              <a:t>Inter cluster </a:t>
            </a:r>
            <a:r>
              <a:rPr lang="en-IN" dirty="0" err="1"/>
              <a:t>dist</a:t>
            </a:r>
            <a:r>
              <a:rPr lang="en-IN" dirty="0"/>
              <a:t> should be large</a:t>
            </a:r>
          </a:p>
        </p:txBody>
      </p:sp>
    </p:spTree>
    <p:extLst>
      <p:ext uri="{BB962C8B-B14F-4D97-AF65-F5344CB8AC3E}">
        <p14:creationId xmlns:p14="http://schemas.microsoft.com/office/powerpoint/2010/main" val="149036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A43F3-08E0-4233-BE8E-B23564D24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701A-B220-47EE-BE2C-C035EE1A3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dirty="0"/>
              <a:t>K –Means clustering</a:t>
            </a:r>
          </a:p>
          <a:p>
            <a:pPr marL="457200" indent="-457200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+mj-lt"/>
              </a:rPr>
              <a:t>Hierarchical clustering</a:t>
            </a:r>
            <a:r>
              <a:rPr lang="en-IN" b="0" i="0" u="none" strike="noStrike" dirty="0">
                <a:effectLst/>
                <a:latin typeface="Source Sans Pro" panose="020B0503030403020204" pitchFamily="34" charset="0"/>
              </a:rPr>
              <a:t> </a:t>
            </a:r>
            <a:endParaRPr lang="en-IN" b="0" i="0" u="none" strike="noStrike" dirty="0">
              <a:effectLst/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b="0" i="0" u="none" strike="noStrike" dirty="0">
                <a:effectLst/>
                <a:latin typeface="+mj-lt"/>
              </a:rPr>
              <a:t> DBSCAN (Density based clustering)</a:t>
            </a:r>
            <a:endParaRPr lang="en-IN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220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05A61-FE54-4981-9F25-DE35AFD3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 – means Clustering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21E37D-40F3-4724-A22D-7B8A13387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358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F5A4D-7CBF-4503-90BB-71FA79DF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Can we divide the data into </a:t>
            </a:r>
            <a:r>
              <a:rPr lang="en-IN" dirty="0">
                <a:solidFill>
                  <a:schemeClr val="accent1"/>
                </a:solidFill>
              </a:rPr>
              <a:t>groups</a:t>
            </a:r>
            <a:r>
              <a:rPr lang="en-IN" dirty="0"/>
              <a:t>??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33E6DC-5D67-4E8E-A00C-B69FE483F4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178050"/>
            <a:ext cx="3173332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087BDB-2626-40C4-9FD2-3C34A6055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366" y="3048000"/>
            <a:ext cx="2171700" cy="1352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506802-98E1-47A4-B271-8C27957F4F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1521" y="2178050"/>
            <a:ext cx="3173332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19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EE27-2F9A-4D2F-8970-B350A8DDF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K-Means is Centroid Based clustering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BC60A-60CF-4FCD-B79E-45E12ED21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dirty="0"/>
              <a:t>K- no of clusters (hyper-parameter)  </a:t>
            </a:r>
          </a:p>
          <a:p>
            <a:r>
              <a:rPr lang="en-IN" dirty="0" err="1"/>
              <a:t>HyperParameters</a:t>
            </a:r>
            <a:r>
              <a:rPr lang="en-IN" dirty="0"/>
              <a:t> are those which can’t be deduced from the given data.</a:t>
            </a:r>
          </a:p>
          <a:p>
            <a:endParaRPr lang="en-IN" dirty="0"/>
          </a:p>
          <a:p>
            <a:r>
              <a:rPr lang="en-IN" dirty="0" err="1"/>
              <a:t>Eg</a:t>
            </a:r>
            <a:r>
              <a:rPr lang="en-IN" dirty="0"/>
              <a:t> K= 3 </a:t>
            </a:r>
            <a:r>
              <a:rPr lang="en-IN" dirty="0" err="1"/>
              <a:t>ie</a:t>
            </a:r>
            <a:r>
              <a:rPr lang="en-IN" dirty="0"/>
              <a:t>. 3 Means Clustering</a:t>
            </a:r>
          </a:p>
          <a:p>
            <a:r>
              <a:rPr lang="en-IN" dirty="0"/>
              <a:t>No of clusters = 3</a:t>
            </a:r>
          </a:p>
          <a:p>
            <a:r>
              <a:rPr lang="en-IN" dirty="0"/>
              <a:t>For each cluster, No of centroids = 3 (C1 , C2 , C3)</a:t>
            </a:r>
          </a:p>
          <a:p>
            <a:r>
              <a:rPr lang="en-IN" dirty="0"/>
              <a:t>For each cluster , No of corresponding set of points  = 3(S1, S2, S3)</a:t>
            </a:r>
          </a:p>
          <a:p>
            <a:endParaRPr lang="en-IN" dirty="0"/>
          </a:p>
          <a:p>
            <a:r>
              <a:rPr lang="en-IN" dirty="0"/>
              <a:t>S1 U S2 U S3 = D                                                  </a:t>
            </a:r>
            <a:r>
              <a:rPr lang="en-IN" dirty="0" err="1"/>
              <a:t>i.e</a:t>
            </a:r>
            <a:r>
              <a:rPr lang="en-IN" dirty="0"/>
              <a:t> Each point should belong to any cluster</a:t>
            </a:r>
          </a:p>
          <a:p>
            <a:r>
              <a:rPr lang="en-IN" dirty="0"/>
              <a:t>S1 n S2 = 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Ø , </a:t>
            </a:r>
            <a:r>
              <a:rPr lang="en-IN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S1 n S3 = 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Ø , </a:t>
            </a:r>
            <a:r>
              <a:rPr lang="en-IN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S2 n S3 = 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Ø             </a:t>
            </a:r>
            <a:r>
              <a:rPr lang="en-IN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i.e</a:t>
            </a:r>
            <a:r>
              <a:rPr lang="en-IN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No point belongs to more than one cluster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202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6051</TotalTime>
  <Words>599</Words>
  <Application>Microsoft Office PowerPoint</Application>
  <PresentationFormat>Widescreen</PresentationFormat>
  <Paragraphs>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Arial</vt:lpstr>
      <vt:lpstr>Gill Sans MT</vt:lpstr>
      <vt:lpstr>sf pro text</vt:lpstr>
      <vt:lpstr>Source Sans Pro</vt:lpstr>
      <vt:lpstr>Gallery</vt:lpstr>
      <vt:lpstr>Clustering</vt:lpstr>
      <vt:lpstr>PowerPoint Presentation</vt:lpstr>
      <vt:lpstr>Objective of Clustering</vt:lpstr>
      <vt:lpstr>Applications of clustering</vt:lpstr>
      <vt:lpstr>Metrics for clustering</vt:lpstr>
      <vt:lpstr>TYPES OF CLUSTERING</vt:lpstr>
      <vt:lpstr>K – means Clustering</vt:lpstr>
      <vt:lpstr>Can we divide the data into groups??</vt:lpstr>
      <vt:lpstr>K-Means is Centroid Based clustering </vt:lpstr>
      <vt:lpstr>K-Means Algorithm</vt:lpstr>
      <vt:lpstr>Step 1: Choose the number K of clusters</vt:lpstr>
      <vt:lpstr>STEP 2: Select random K points, the CENTROIDS   </vt:lpstr>
      <vt:lpstr>Step 3 - Assign each data point to the closest ceNtroid </vt:lpstr>
      <vt:lpstr>Step -4 Compute and place new centroid of each cluster </vt:lpstr>
      <vt:lpstr>Step -5 Reassign each datapoint to the new closest centroid</vt:lpstr>
      <vt:lpstr>Repeat Step -4 Compute and place new centroid of each cluster</vt:lpstr>
      <vt:lpstr>Repeat Step 5-Reassign each datapoint to the new closest centroid. Since no reassignment happens ,finish. </vt:lpstr>
      <vt:lpstr>Final Clusters</vt:lpstr>
      <vt:lpstr>Determining THE right K</vt:lpstr>
      <vt:lpstr>PowerPoint Presentation</vt:lpstr>
      <vt:lpstr>Determining THE right K</vt:lpstr>
      <vt:lpstr>Limitations of K-means</vt:lpstr>
      <vt:lpstr>https://cs.wmich.edu/alfuqaha/summer14/cs6530/lectures/ClusteringAnalysis.pdf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Daman Virdi</dc:creator>
  <cp:lastModifiedBy>Daman Virdi</cp:lastModifiedBy>
  <cp:revision>25</cp:revision>
  <dcterms:created xsi:type="dcterms:W3CDTF">2020-12-30T10:00:35Z</dcterms:created>
  <dcterms:modified xsi:type="dcterms:W3CDTF">2022-12-12T14:32:29Z</dcterms:modified>
</cp:coreProperties>
</file>