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338DD91-8E97-42E7-8D0E-FA1908AA0FAC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CB17CCD-7DCC-426C-928F-C50585295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37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DD91-8E97-42E7-8D0E-FA1908AA0FAC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7CCD-7DCC-426C-928F-C50585295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86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DD91-8E97-42E7-8D0E-FA1908AA0FAC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7CCD-7DCC-426C-928F-C50585295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771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DD91-8E97-42E7-8D0E-FA1908AA0FAC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7CCD-7DCC-426C-928F-C50585295504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2624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DD91-8E97-42E7-8D0E-FA1908AA0FAC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7CCD-7DCC-426C-928F-C50585295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927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DD91-8E97-42E7-8D0E-FA1908AA0FAC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7CCD-7DCC-426C-928F-C50585295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155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DD91-8E97-42E7-8D0E-FA1908AA0FAC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7CCD-7DCC-426C-928F-C50585295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127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DD91-8E97-42E7-8D0E-FA1908AA0FAC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7CCD-7DCC-426C-928F-C50585295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349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DD91-8E97-42E7-8D0E-FA1908AA0FAC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7CCD-7DCC-426C-928F-C50585295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49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DD91-8E97-42E7-8D0E-FA1908AA0FAC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7CCD-7DCC-426C-928F-C50585295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50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DD91-8E97-42E7-8D0E-FA1908AA0FAC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7CCD-7DCC-426C-928F-C50585295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52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DD91-8E97-42E7-8D0E-FA1908AA0FAC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7CCD-7DCC-426C-928F-C50585295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04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DD91-8E97-42E7-8D0E-FA1908AA0FAC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7CCD-7DCC-426C-928F-C50585295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28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DD91-8E97-42E7-8D0E-FA1908AA0FAC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7CCD-7DCC-426C-928F-C50585295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17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DD91-8E97-42E7-8D0E-FA1908AA0FAC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7CCD-7DCC-426C-928F-C50585295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62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DD91-8E97-42E7-8D0E-FA1908AA0FAC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7CCD-7DCC-426C-928F-C50585295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31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DD91-8E97-42E7-8D0E-FA1908AA0FAC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7CCD-7DCC-426C-928F-C50585295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0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8DD91-8E97-42E7-8D0E-FA1908AA0FAC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17CCD-7DCC-426C-928F-C50585295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516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arget-dart-aim-success-goal-1414775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6B90-334A-135D-AE22-7B8069D90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0425" y="1237343"/>
            <a:ext cx="8791575" cy="2387600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Algerian" panose="04020705040A02060702" pitchFamily="82" charset="0"/>
              </a:rPr>
              <a:t>Machine Learning </a:t>
            </a:r>
            <a:br>
              <a:rPr lang="en-IN" b="1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IN" b="1" dirty="0">
                <a:solidFill>
                  <a:schemeClr val="bg1"/>
                </a:solidFill>
                <a:latin typeface="Algerian" panose="04020705040A02060702" pitchFamily="82" charset="0"/>
              </a:rPr>
              <a:t>         Project-1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D81B6-C2C0-0E48-D826-612317733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0750" y="4221225"/>
            <a:ext cx="8791575" cy="1655762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By,</a:t>
            </a:r>
          </a:p>
          <a:p>
            <a:r>
              <a:rPr lang="en-IN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HARSHINI PERUMAL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6300B4-9EAD-C35C-AD77-9C9BDC332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471102"/>
            <a:ext cx="4495799" cy="130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68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3783-330D-2C7A-0346-00641EF3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600" b="1" cap="none" spc="0" dirty="0">
                <a:ln/>
                <a:solidFill>
                  <a:schemeClr val="accent3"/>
                </a:solidFill>
                <a:effectLst/>
              </a:rPr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6E63DD-5685-6000-F75A-17FD876013CE}"/>
              </a:ext>
            </a:extLst>
          </p:cNvPr>
          <p:cNvSpPr/>
          <p:nvPr/>
        </p:nvSpPr>
        <p:spPr>
          <a:xfrm>
            <a:off x="659686" y="464151"/>
            <a:ext cx="714971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1143000" indent="-1143000" algn="ctr">
              <a:buFont typeface="Wingdings" panose="05000000000000000000" pitchFamily="2" charset="2"/>
              <a:buChar char="Ø"/>
            </a:pPr>
            <a:r>
              <a:rPr lang="en-US" sz="7200" b="1" dirty="0">
                <a:ln/>
                <a:solidFill>
                  <a:schemeClr val="accent3"/>
                </a:solidFill>
              </a:rPr>
              <a:t>Model Building</a:t>
            </a:r>
            <a:endParaRPr lang="en-US" sz="7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D9D578-4FB3-ACB7-ECF0-A42332802E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8343" y="2061520"/>
            <a:ext cx="1198968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lgerian" panose="04020705040A02060702" pitchFamily="82" charset="0"/>
              </a:rPr>
              <a:t>Model Selection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Logistic Regression model </a:t>
            </a:r>
            <a:r>
              <a:rPr lang="en-US" altLang="en-US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chosen for its suitability for binary classification tasks and its interpretability.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lgerian" panose="04020705040A02060702" pitchFamily="82" charset="0"/>
              </a:rPr>
              <a:t>Model Training: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lgerian" panose="04020705040A02060702" pitchFamily="82" charset="0"/>
              </a:rPr>
              <a:t>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Logistic Regression model was trained on the preprocessed and vectorized training data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07624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90B439-8EC6-5B15-19ED-39DCDAAF3789}"/>
              </a:ext>
            </a:extLst>
          </p:cNvPr>
          <p:cNvSpPr/>
          <p:nvPr/>
        </p:nvSpPr>
        <p:spPr>
          <a:xfrm>
            <a:off x="588335" y="68045"/>
            <a:ext cx="59321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685800" indent="-685800" algn="ctr">
              <a:buFont typeface="Wingdings" panose="05000000000000000000" pitchFamily="2" charset="2"/>
              <a:buChar char="Ø"/>
            </a:pPr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Model Evaluation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AC7D73D-CA90-9938-C425-7325BB8C11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9011" y="991375"/>
            <a:ext cx="8786359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lgerian" panose="04020705040A02060702" pitchFamily="82" charset="0"/>
              </a:rPr>
              <a:t>Data Splitting: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was split into training and testing sets using a train-test split.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lgerian" panose="04020705040A02060702" pitchFamily="82" charset="0"/>
              </a:rPr>
              <a:t>Prediction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trained model was used to predict the labels of the test data.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lgerian" panose="04020705040A02060702" pitchFamily="82" charset="0"/>
              </a:rPr>
              <a:t>Accuracy Assessment: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lgerian" panose="04020705040A02060702" pitchFamily="82" charset="0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model's performance was evaluated using accuracy score, which measures the proportion of correctly classified instances. </a:t>
            </a:r>
          </a:p>
        </p:txBody>
      </p:sp>
    </p:spTree>
    <p:extLst>
      <p:ext uri="{BB962C8B-B14F-4D97-AF65-F5344CB8AC3E}">
        <p14:creationId xmlns:p14="http://schemas.microsoft.com/office/powerpoint/2010/main" val="1423790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ADB0DE-E5B5-8138-CD07-256A473ED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999" y="1104324"/>
            <a:ext cx="7128030" cy="55506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BD8E7D-DD9A-227D-B475-0EDFA8766B5B}"/>
              </a:ext>
            </a:extLst>
          </p:cNvPr>
          <p:cNvSpPr txBox="1"/>
          <p:nvPr/>
        </p:nvSpPr>
        <p:spPr>
          <a:xfrm>
            <a:off x="4269923" y="50366"/>
            <a:ext cx="61014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code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416634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AB2A58-ECC9-FC6E-D13A-983EDA621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31" y="455223"/>
            <a:ext cx="11013250" cy="37575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AEC77D-FEE8-DF77-C984-7CBAF9903403}"/>
              </a:ext>
            </a:extLst>
          </p:cNvPr>
          <p:cNvSpPr txBox="1"/>
          <p:nvPr/>
        </p:nvSpPr>
        <p:spPr>
          <a:xfrm>
            <a:off x="1249135" y="4523993"/>
            <a:ext cx="855889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40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link :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2800" dirty="0">
                <a:solidFill>
                  <a:srgbClr val="002060"/>
                </a:solidFill>
              </a:rPr>
              <a:t>https://colab.research.google.com/drive/1UTFJMiwdQ0JDcae7UVodNKrIgHFaSmbt?usp=sharing</a:t>
            </a:r>
          </a:p>
        </p:txBody>
      </p:sp>
    </p:spTree>
    <p:extLst>
      <p:ext uri="{BB962C8B-B14F-4D97-AF65-F5344CB8AC3E}">
        <p14:creationId xmlns:p14="http://schemas.microsoft.com/office/powerpoint/2010/main" val="3480968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13BA-5C71-CE48-3706-057F2CC71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Output </a:t>
            </a:r>
            <a:br>
              <a:rPr lang="en-IN" sz="3600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A52E47-3689-176B-3B47-859FE9F88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593" y="1865862"/>
            <a:ext cx="8273664" cy="11059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9DE990-A28F-B683-3EBB-67475A2FBFCD}"/>
              </a:ext>
            </a:extLst>
          </p:cNvPr>
          <p:cNvSpPr txBox="1"/>
          <p:nvPr/>
        </p:nvSpPr>
        <p:spPr>
          <a:xfrm>
            <a:off x="1646463" y="3333546"/>
            <a:ext cx="815067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solidFill>
                  <a:srgbClr val="002060"/>
                </a:solidFill>
              </a:rPr>
              <a:t>The model achieved a high accuracy of </a:t>
            </a:r>
            <a:r>
              <a:rPr lang="en-US" sz="4000" b="1" dirty="0">
                <a:solidFill>
                  <a:srgbClr val="002060"/>
                </a:solidFill>
              </a:rPr>
              <a:t>0.98 i.e. 98%</a:t>
            </a:r>
            <a:r>
              <a:rPr lang="en-US" sz="4000" dirty="0">
                <a:solidFill>
                  <a:srgbClr val="002060"/>
                </a:solidFill>
              </a:rPr>
              <a:t> on the test set, indicating its effectiveness in classifying spam and ham emails.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6758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A6184-DB69-37F6-3CF3-D580F03CD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rgbClr val="002060"/>
                </a:solidFill>
              </a:rPr>
              <a:t>The results demonstrate that the developed model can effectively classify spam and ham emails with high accuracy. This project provides a valuable proof-of-concept for applying machine learning techniques to address the real-word challenge of email spam filtering.</a:t>
            </a:r>
            <a:endParaRPr lang="en-IN" sz="36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B44D2-CCE6-E37E-8F90-8AE44DF0B77D}"/>
              </a:ext>
            </a:extLst>
          </p:cNvPr>
          <p:cNvSpPr txBox="1"/>
          <p:nvPr/>
        </p:nvSpPr>
        <p:spPr>
          <a:xfrm>
            <a:off x="3148693" y="1066799"/>
            <a:ext cx="61014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conclusion </a:t>
            </a:r>
            <a:br>
              <a:rPr lang="en-IN" sz="6000" dirty="0"/>
            </a:b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50928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35CD-3989-E7D7-10D9-CCE80EA10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4EAA2-DFAD-6852-183B-C739FE7C2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rgbClr val="002060"/>
                </a:solidFill>
              </a:rPr>
              <a:t>ABSTRACT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rgbClr val="002060"/>
                </a:solidFill>
              </a:rPr>
              <a:t>OBJECTIVE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rgbClr val="002060"/>
                </a:solidFill>
              </a:rPr>
              <a:t>INTRODUCTION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rgbClr val="002060"/>
                </a:solidFill>
              </a:rPr>
              <a:t>METHODOLOGY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rgbClr val="002060"/>
                </a:solidFill>
              </a:rPr>
              <a:t>CODE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rgbClr val="002060"/>
                </a:solidFill>
              </a:rPr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278CEC-09DF-099B-5085-1F0B564C7E9F}"/>
              </a:ext>
            </a:extLst>
          </p:cNvPr>
          <p:cNvSpPr/>
          <p:nvPr/>
        </p:nvSpPr>
        <p:spPr>
          <a:xfrm>
            <a:off x="1213813" y="896138"/>
            <a:ext cx="34724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CONTENTS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242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1373-9FA0-EF73-B99F-E8C6D763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299" y="313718"/>
            <a:ext cx="9905998" cy="1478570"/>
          </a:xfrm>
        </p:spPr>
        <p:txBody>
          <a:bodyPr/>
          <a:lstStyle/>
          <a:p>
            <a:pPr algn="ctr"/>
            <a:r>
              <a:rPr lang="en-US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ABSTRACT</a:t>
            </a:r>
            <a:b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8A6D7-96E7-DEA3-5FA1-487C80AE7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783" y="1541916"/>
            <a:ext cx="9905999" cy="354171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provides a practical demonstration of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machine learning techniques can be applied to address a real-world problem.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developing a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classify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emails as spam or ham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(non-spam). The model utilizes a combination of text preprocessing techniques to transform raw text data into a numerical representation suitable for machine learning algorithms.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Logistic Regression model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then trained on the processed data and evaluated on a held-out test set. </a:t>
            </a:r>
          </a:p>
        </p:txBody>
      </p:sp>
    </p:spTree>
    <p:extLst>
      <p:ext uri="{BB962C8B-B14F-4D97-AF65-F5344CB8AC3E}">
        <p14:creationId xmlns:p14="http://schemas.microsoft.com/office/powerpoint/2010/main" val="71586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04F69-8E8C-336D-11F3-A45A73C5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08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60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OBJECTIVE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E1406-F1FB-1FA7-970B-A7F1725A8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098" y="2990056"/>
            <a:ext cx="9905999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and evaluate a machine learning model capable of accurately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classifying emails as spam or ham.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D1CA1-EE2B-882D-77A0-6F8855A00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50100" y="0"/>
            <a:ext cx="2872240" cy="287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46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55D2-4CBD-29C1-C7F9-76E1A0917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927" y="15730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60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Introduction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F24E3-73B0-9D89-6105-23A46D6EA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 </a:t>
            </a:r>
          </a:p>
          <a:p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800" dirty="0">
                <a:solidFill>
                  <a:srgbClr val="00206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Improved Efficiency and Productivity</a:t>
            </a:r>
            <a:r>
              <a:rPr lang="en-IN" sz="1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Minimising need to manually sort through mails. </a:t>
            </a:r>
          </a:p>
          <a:p>
            <a:r>
              <a:rPr lang="en-IN" sz="12800" dirty="0">
                <a:solidFill>
                  <a:srgbClr val="00206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Reduced Clutter :</a:t>
            </a:r>
            <a:r>
              <a:rPr lang="en-IN" sz="1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Spam emails clog inboxes wasting user’s time </a:t>
            </a:r>
          </a:p>
          <a:p>
            <a:r>
              <a:rPr lang="en-IN" sz="12800" dirty="0">
                <a:solidFill>
                  <a:srgbClr val="00206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</a:t>
            </a:r>
            <a:r>
              <a:rPr lang="en-IN" sz="1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Spam filters act as a crucial line of defense against these attacks, protecting users from potential identity theft and financial loss</a:t>
            </a: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98EB81-707D-C274-6FA1-EB6B8CD5DF19}"/>
              </a:ext>
            </a:extLst>
          </p:cNvPr>
          <p:cNvSpPr/>
          <p:nvPr/>
        </p:nvSpPr>
        <p:spPr>
          <a:xfrm>
            <a:off x="674474" y="1541917"/>
            <a:ext cx="981980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685800" indent="-685800" algn="ctr">
              <a:buFont typeface="Wingdings" panose="05000000000000000000" pitchFamily="2" charset="2"/>
              <a:buChar char="Ø"/>
            </a:pPr>
            <a:r>
              <a:rPr lang="en-US" sz="5400" b="1" dirty="0">
                <a:ln/>
                <a:solidFill>
                  <a:schemeClr val="accent3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Importance of spam detection: </a:t>
            </a:r>
          </a:p>
          <a:p>
            <a:pPr algn="ctr"/>
            <a:endParaRPr lang="en-US" sz="5400" b="1" cap="none" spc="0" dirty="0">
              <a:ln/>
              <a:solidFill>
                <a:schemeClr val="accent3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064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99EA6-BFA1-A99E-89B5-8926816C4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38602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is specifically designed for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classifications.</a:t>
            </a:r>
          </a:p>
          <a:p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at recognizing ham and spam mail which involves classifying them into two separate categories.</a:t>
            </a:r>
          </a:p>
          <a:p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Hence, the method of Logistic Regression is apt here.</a:t>
            </a:r>
            <a:endParaRPr lang="en-IN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0AF903-D1D2-347E-1D5B-88FCD8F8697D}"/>
              </a:ext>
            </a:extLst>
          </p:cNvPr>
          <p:cNvSpPr/>
          <p:nvPr/>
        </p:nvSpPr>
        <p:spPr>
          <a:xfrm>
            <a:off x="386507" y="830823"/>
            <a:ext cx="109617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685800" indent="-685800" algn="ctr">
              <a:buFont typeface="Wingdings" panose="05000000000000000000" pitchFamily="2" charset="2"/>
              <a:buChar char="Ø"/>
            </a:pPr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Importance of Logistic Regression: </a:t>
            </a:r>
            <a:endParaRPr lang="en-IN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99778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1DD51-237F-B80E-871C-31A51EB0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8397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54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METHODOLOGY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102E-2DB5-F655-3E7F-54987845E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698" y="2475522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</a:rPr>
              <a:t>The dataset used for this project is the “spam_ham_dataset.csv.zip” from Kaggle.com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</a:rPr>
              <a:t>Link of the source is mentioned below: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</a:rPr>
              <a:t>https://www.kaggle.com/datasets/venky73/spam-mails-dataset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2E12DC-B12E-05A5-863B-94C2F99F6D5E}"/>
              </a:ext>
            </a:extLst>
          </p:cNvPr>
          <p:cNvSpPr/>
          <p:nvPr/>
        </p:nvSpPr>
        <p:spPr>
          <a:xfrm>
            <a:off x="585619" y="1552192"/>
            <a:ext cx="32265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685800" indent="-685800" algn="ctr">
              <a:buFont typeface="Wingdings" panose="05000000000000000000" pitchFamily="2" charset="2"/>
              <a:buChar char="Ø"/>
            </a:pPr>
            <a:r>
              <a:rPr lang="en-US" sz="5400" b="1" dirty="0">
                <a:ln/>
                <a:solidFill>
                  <a:schemeClr val="accent3"/>
                </a:solidFill>
              </a:rPr>
              <a:t>Dataset: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525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9867-6152-FD90-AA14-25AA12CA0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600" b="1" cap="none" spc="0" dirty="0">
                <a:ln/>
                <a:solidFill>
                  <a:schemeClr val="accent3"/>
                </a:solidFill>
                <a:effectLst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4A115-D28F-B668-E6F2-1E3CEDE95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059428"/>
            <a:ext cx="9905999" cy="3541714"/>
          </a:xfrm>
        </p:spPr>
        <p:txBody>
          <a:bodyPr>
            <a:normAutofit fontScale="25000" lnSpcReduction="20000"/>
          </a:bodyPr>
          <a:lstStyle/>
          <a:p>
            <a:r>
              <a:rPr lang="en-US" sz="16000" dirty="0">
                <a:solidFill>
                  <a:srgbClr val="FF0066"/>
                </a:solidFill>
                <a:latin typeface="Algerian" panose="04020705040A02060702" pitchFamily="82" charset="0"/>
              </a:rPr>
              <a:t>TOKENIZATION: </a:t>
            </a:r>
            <a:r>
              <a:rPr lang="en-US" sz="16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involves splitting text data into words separated by comas. </a:t>
            </a:r>
          </a:p>
          <a:p>
            <a:r>
              <a:rPr lang="en-US" sz="16000" dirty="0">
                <a:solidFill>
                  <a:srgbClr val="FF0066"/>
                </a:solidFill>
                <a:latin typeface="Algerian" panose="04020705040A02060702" pitchFamily="82" charset="0"/>
              </a:rPr>
              <a:t>Stemming:</a:t>
            </a:r>
            <a:r>
              <a:rPr lang="en-US" sz="16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Reducing words to their root or base form to improve generalization (e.g., "running" to "run").</a:t>
            </a:r>
          </a:p>
          <a:p>
            <a:r>
              <a:rPr lang="en-IN" sz="16000" dirty="0">
                <a:solidFill>
                  <a:srgbClr val="FF0066"/>
                </a:solidFill>
                <a:latin typeface="Algerian" panose="04020705040A02060702" pitchFamily="82" charset="0"/>
              </a:rPr>
              <a:t>Lemmatization: </a:t>
            </a:r>
            <a:r>
              <a:rPr lang="en-US" sz="16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Removed common stop words (e.g., "the," "a," "is") that do not carry significant semantic information. </a:t>
            </a:r>
          </a:p>
          <a:p>
            <a:pPr marL="0" indent="0">
              <a:buNone/>
            </a:pPr>
            <a:endParaRPr lang="en-US" sz="16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0E110A-C412-1671-2CB3-598448A32E5C}"/>
              </a:ext>
            </a:extLst>
          </p:cNvPr>
          <p:cNvSpPr/>
          <p:nvPr/>
        </p:nvSpPr>
        <p:spPr>
          <a:xfrm>
            <a:off x="313092" y="0"/>
            <a:ext cx="66019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685800" indent="-685800" algn="ctr">
              <a:buFont typeface="Wingdings" panose="05000000000000000000" pitchFamily="2" charset="2"/>
              <a:buChar char="Ø"/>
            </a:pPr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Data Preprocessing </a:t>
            </a:r>
          </a:p>
        </p:txBody>
      </p:sp>
    </p:spTree>
    <p:extLst>
      <p:ext uri="{BB962C8B-B14F-4D97-AF65-F5344CB8AC3E}">
        <p14:creationId xmlns:p14="http://schemas.microsoft.com/office/powerpoint/2010/main" val="2111666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33A2F-2D27-B6C8-5213-0AEED5D7B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841" y="1988230"/>
            <a:ext cx="9905999" cy="354171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0066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Vectorization: </a:t>
            </a:r>
            <a:r>
              <a:rPr lang="en-US" sz="4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 the text data into a numerical representation for the model to easily interpret</a:t>
            </a:r>
            <a:endParaRPr lang="en-IN" sz="4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F3E1B6-D030-90C0-3000-76B87D3D2211}"/>
              </a:ext>
            </a:extLst>
          </p:cNvPr>
          <p:cNvSpPr/>
          <p:nvPr/>
        </p:nvSpPr>
        <p:spPr>
          <a:xfrm>
            <a:off x="934108" y="376535"/>
            <a:ext cx="871270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857250" indent="-857250" algn="ctr">
              <a:buFont typeface="Wingdings" panose="05000000000000000000" pitchFamily="2" charset="2"/>
              <a:buChar char="Ø"/>
            </a:pPr>
            <a:r>
              <a:rPr lang="en-US" sz="7200" b="1" cap="none" spc="0" dirty="0">
                <a:ln/>
                <a:solidFill>
                  <a:schemeClr val="accent3"/>
                </a:solidFill>
                <a:effectLst/>
              </a:rPr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810962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157</TotalTime>
  <Words>541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Algerian</vt:lpstr>
      <vt:lpstr>Arial</vt:lpstr>
      <vt:lpstr>Times New Roman</vt:lpstr>
      <vt:lpstr>Tw Cen MT</vt:lpstr>
      <vt:lpstr>Wingdings</vt:lpstr>
      <vt:lpstr>Circuit</vt:lpstr>
      <vt:lpstr>Machine Learning           Project-1</vt:lpstr>
      <vt:lpstr>PowerPoint Presentation</vt:lpstr>
      <vt:lpstr>ABSTRACT </vt:lpstr>
      <vt:lpstr>OBJECTIVE</vt:lpstr>
      <vt:lpstr>Introduction</vt:lpstr>
      <vt:lpstr>PowerPoint Presentation</vt:lpstr>
      <vt:lpstr>METHODOLOGY</vt:lpstr>
      <vt:lpstr> </vt:lpstr>
      <vt:lpstr>PowerPoint Presentation</vt:lpstr>
      <vt:lpstr> </vt:lpstr>
      <vt:lpstr>PowerPoint Presentation</vt:lpstr>
      <vt:lpstr>PowerPoint Presentation</vt:lpstr>
      <vt:lpstr>PowerPoint Presentation</vt:lpstr>
      <vt:lpstr>Output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Harshini Perumal</dc:creator>
  <cp:lastModifiedBy>Harshini Perumal</cp:lastModifiedBy>
  <cp:revision>4</cp:revision>
  <dcterms:created xsi:type="dcterms:W3CDTF">2024-12-25T15:15:43Z</dcterms:created>
  <dcterms:modified xsi:type="dcterms:W3CDTF">2024-12-26T15:04:01Z</dcterms:modified>
</cp:coreProperties>
</file>