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5" r:id="rId7"/>
    <p:sldId id="267" r:id="rId8"/>
    <p:sldId id="266" r:id="rId9"/>
    <p:sldId id="273" r:id="rId10"/>
    <p:sldId id="274" r:id="rId11"/>
    <p:sldId id="272" r:id="rId12"/>
    <p:sldId id="269" r:id="rId13"/>
    <p:sldId id="270" r:id="rId14"/>
    <p:sldId id="271" r:id="rId15"/>
    <p:sldId id="268"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82FCB-80E2-45CC-901F-5D61A1DBD31B}" v="16" dt="2024-12-30T13:26:5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5388" autoAdjust="0"/>
  </p:normalViewPr>
  <p:slideViewPr>
    <p:cSldViewPr snapToGrid="0">
      <p:cViewPr varScale="1">
        <p:scale>
          <a:sx n="86" d="100"/>
          <a:sy n="86" d="100"/>
        </p:scale>
        <p:origin x="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2393-EF03-3386-50C0-AF6F11FA3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8FD2E2-0F79-B212-097E-D446002EC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FA675-0D76-8F4E-C276-631CF8116C87}"/>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5" name="Footer Placeholder 4">
            <a:extLst>
              <a:ext uri="{FF2B5EF4-FFF2-40B4-BE49-F238E27FC236}">
                <a16:creationId xmlns:a16="http://schemas.microsoft.com/office/drawing/2014/main" id="{37B8A241-B362-7271-EA51-E3B681A26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08909-93BE-429E-913B-DC11FC2A46AB}"/>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147597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2D4A-CF66-D19F-58A8-C7027880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1B6649-2A14-9A3D-3071-197A2E3FF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1FC01-C12F-D3AA-59B7-626A917CABFF}"/>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5" name="Footer Placeholder 4">
            <a:extLst>
              <a:ext uri="{FF2B5EF4-FFF2-40B4-BE49-F238E27FC236}">
                <a16:creationId xmlns:a16="http://schemas.microsoft.com/office/drawing/2014/main" id="{3B3FD862-11EB-88AA-473F-5EDBCBDAA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0FB66-BA1B-7465-C666-A5ED73A829EF}"/>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41529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DFB1C-4C43-8FA7-D307-AAE22A2A5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36823-002B-C155-71E0-CF2BA74F1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E7DF3-582F-142C-39CC-0247850DE34B}"/>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5" name="Footer Placeholder 4">
            <a:extLst>
              <a:ext uri="{FF2B5EF4-FFF2-40B4-BE49-F238E27FC236}">
                <a16:creationId xmlns:a16="http://schemas.microsoft.com/office/drawing/2014/main" id="{8F3DB677-5F71-3B88-9B0D-B020BFFB8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BEDC3-361C-E446-4DA9-4617AF0AD277}"/>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56907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1157-FB5E-FE97-C65C-78FBE83FB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042C2-D945-588E-6A73-F4020AF71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C952-FB3F-6AA4-D0C8-E07E727E4FD2}"/>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5" name="Footer Placeholder 4">
            <a:extLst>
              <a:ext uri="{FF2B5EF4-FFF2-40B4-BE49-F238E27FC236}">
                <a16:creationId xmlns:a16="http://schemas.microsoft.com/office/drawing/2014/main" id="{5D4DE4D0-0E15-768E-2690-C20802750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0B85A-9242-8DD7-6C24-58C91D7E82B4}"/>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6157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9929-FB70-21D1-63B2-6ADB14514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FD891B-6F55-C812-B7B2-3B148167F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E809A-DD18-7C9E-8478-746D14FB4894}"/>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5" name="Footer Placeholder 4">
            <a:extLst>
              <a:ext uri="{FF2B5EF4-FFF2-40B4-BE49-F238E27FC236}">
                <a16:creationId xmlns:a16="http://schemas.microsoft.com/office/drawing/2014/main" id="{CEC4455F-0A0B-24BB-FD1A-A33A81E26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A6A68-A9DB-B9C2-B3E7-BD42FC83A1DF}"/>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4416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37FD-1B56-1C40-D94C-51D82A0F06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5E29F3-E689-7F49-7124-EA945CBC0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140969-67B9-0C6D-9ED5-6523DE6B6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AABF5-E36E-5EF2-BB70-09905197CA6F}"/>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6" name="Footer Placeholder 5">
            <a:extLst>
              <a:ext uri="{FF2B5EF4-FFF2-40B4-BE49-F238E27FC236}">
                <a16:creationId xmlns:a16="http://schemas.microsoft.com/office/drawing/2014/main" id="{89091E25-B0AB-01BF-3C3F-716329067C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18C22-BDAD-585A-69F3-2A99FEA39DC2}"/>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1687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4225-6595-73BB-424F-777FB3934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92E639-2080-6697-54B8-5B6649FBF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BCCF08-61A7-E882-5E2A-63111F3D4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B27802-82A9-D4F6-DF4E-AD9B5B37F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1124C-01A1-E2DF-F695-FBD2326D0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467001-AD39-24E0-8049-D1789CB09837}"/>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8" name="Footer Placeholder 7">
            <a:extLst>
              <a:ext uri="{FF2B5EF4-FFF2-40B4-BE49-F238E27FC236}">
                <a16:creationId xmlns:a16="http://schemas.microsoft.com/office/drawing/2014/main" id="{054BB818-4A04-9633-9667-11C807056F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E77BA2-B8F5-1B48-2D9B-676F2ADC27A3}"/>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102353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DFCC-5653-BD69-F2E9-4110717BD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18010C-0647-F595-4B71-053F3ECD739F}"/>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4" name="Footer Placeholder 3">
            <a:extLst>
              <a:ext uri="{FF2B5EF4-FFF2-40B4-BE49-F238E27FC236}">
                <a16:creationId xmlns:a16="http://schemas.microsoft.com/office/drawing/2014/main" id="{E641463C-C9EA-C896-EF5F-AEB26B1A49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18E489-01C1-CB7B-7CAF-DF101C0BA6BD}"/>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58736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9674E-8927-74E4-594E-69DBC373125C}"/>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3" name="Footer Placeholder 2">
            <a:extLst>
              <a:ext uri="{FF2B5EF4-FFF2-40B4-BE49-F238E27FC236}">
                <a16:creationId xmlns:a16="http://schemas.microsoft.com/office/drawing/2014/main" id="{5D9C54B4-3C62-4EFC-CA09-D492BD1657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2802C8-E352-5221-9628-88AABA828635}"/>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3299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D634-3189-DA8E-DDC3-81EE2E956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4D917B-A708-F901-B323-8D553F92F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28BB34-9983-71B9-0B28-2016D05B4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9E22A-DED4-F227-CC45-632C41BD3594}"/>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6" name="Footer Placeholder 5">
            <a:extLst>
              <a:ext uri="{FF2B5EF4-FFF2-40B4-BE49-F238E27FC236}">
                <a16:creationId xmlns:a16="http://schemas.microsoft.com/office/drawing/2014/main" id="{774C0EAB-1BB3-D680-D617-ECFABDE58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3FB7E4-E559-6AEF-7294-8E38A2D51CBE}"/>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218143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E0A7-5A8C-F427-97C7-4C6D434CB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366E64-9124-8B91-9927-7376650E8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C54CF7-8499-6E83-D286-EC827F50D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3D9EE-630D-E50B-C263-8B397416B91A}"/>
              </a:ext>
            </a:extLst>
          </p:cNvPr>
          <p:cNvSpPr>
            <a:spLocks noGrp="1"/>
          </p:cNvSpPr>
          <p:nvPr>
            <p:ph type="dt" sz="half" idx="10"/>
          </p:nvPr>
        </p:nvSpPr>
        <p:spPr/>
        <p:txBody>
          <a:bodyPr/>
          <a:lstStyle/>
          <a:p>
            <a:fld id="{9A7DA2A8-E48B-491B-B25D-F783B64AA8BC}" type="datetimeFigureOut">
              <a:rPr lang="en-IN" smtClean="0"/>
              <a:t>30-12-2024</a:t>
            </a:fld>
            <a:endParaRPr lang="en-IN"/>
          </a:p>
        </p:txBody>
      </p:sp>
      <p:sp>
        <p:nvSpPr>
          <p:cNvPr id="6" name="Footer Placeholder 5">
            <a:extLst>
              <a:ext uri="{FF2B5EF4-FFF2-40B4-BE49-F238E27FC236}">
                <a16:creationId xmlns:a16="http://schemas.microsoft.com/office/drawing/2014/main" id="{EEF961BE-FF36-4943-E080-CDDF5F302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07B303-5B26-66F7-2C41-771D166E52E6}"/>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5311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8E7A1-5CD4-D9E6-5391-C92F8D229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18EC2-14B3-74EC-8FF9-6C6372D08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8441E-6C18-18AA-AC45-C8AC4B36A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DA2A8-E48B-491B-B25D-F783B64AA8BC}" type="datetimeFigureOut">
              <a:rPr lang="en-IN" smtClean="0"/>
              <a:t>30-12-2024</a:t>
            </a:fld>
            <a:endParaRPr lang="en-IN"/>
          </a:p>
        </p:txBody>
      </p:sp>
      <p:sp>
        <p:nvSpPr>
          <p:cNvPr id="5" name="Footer Placeholder 4">
            <a:extLst>
              <a:ext uri="{FF2B5EF4-FFF2-40B4-BE49-F238E27FC236}">
                <a16:creationId xmlns:a16="http://schemas.microsoft.com/office/drawing/2014/main" id="{18942CBB-A88E-CAD8-54A1-8B2F2B269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F061BA-2FE2-77BF-4314-A07B7BAEC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898A6-651B-48CC-87D6-D58689B2E295}" type="slidenum">
              <a:rPr lang="en-IN" smtClean="0"/>
              <a:t>‹#›</a:t>
            </a:fld>
            <a:endParaRPr lang="en-IN"/>
          </a:p>
        </p:txBody>
      </p:sp>
    </p:spTree>
    <p:extLst>
      <p:ext uri="{BB962C8B-B14F-4D97-AF65-F5344CB8AC3E}">
        <p14:creationId xmlns:p14="http://schemas.microsoft.com/office/powerpoint/2010/main" val="295687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9B660-E20B-0F79-7836-53CA69CFF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rgbClr val="000000">
                <a:alpha val="93000"/>
              </a:srgbClr>
            </a:outerShdw>
          </a:effectLst>
        </p:spPr>
      </p:pic>
      <p:sp>
        <p:nvSpPr>
          <p:cNvPr id="4" name="Rectangle 3">
            <a:extLst>
              <a:ext uri="{FF2B5EF4-FFF2-40B4-BE49-F238E27FC236}">
                <a16:creationId xmlns:a16="http://schemas.microsoft.com/office/drawing/2014/main" id="{763EEA19-059C-4F83-3D03-1AFBCCC119E1}"/>
              </a:ext>
            </a:extLst>
          </p:cNvPr>
          <p:cNvSpPr/>
          <p:nvPr/>
        </p:nvSpPr>
        <p:spPr>
          <a:xfrm>
            <a:off x="0" y="0"/>
            <a:ext cx="12192000" cy="6858000"/>
          </a:xfrm>
          <a:prstGeom prst="rect">
            <a:avLst/>
          </a:prstGeom>
          <a:solidFill>
            <a:schemeClr val="accent1">
              <a:lumMod val="75000"/>
              <a:alpha val="62000"/>
            </a:schemeClr>
          </a:solidFill>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Infosys Springboard">
            <a:extLst>
              <a:ext uri="{FF2B5EF4-FFF2-40B4-BE49-F238E27FC236}">
                <a16:creationId xmlns:a16="http://schemas.microsoft.com/office/drawing/2014/main" id="{6DF71041-ACF5-CEC7-F7BB-B6054EC84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32" y="308708"/>
            <a:ext cx="2163098" cy="1930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06D04F9-71C1-FC89-9C94-6084C5DCD172}"/>
              </a:ext>
            </a:extLst>
          </p:cNvPr>
          <p:cNvSpPr txBox="1">
            <a:spLocks/>
          </p:cNvSpPr>
          <p:nvPr/>
        </p:nvSpPr>
        <p:spPr>
          <a:xfrm>
            <a:off x="2805881" y="811469"/>
            <a:ext cx="11399165" cy="109499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Community Management System: "CommUnity"</a:t>
            </a:r>
            <a:endParaRPr lang="en-IN" sz="3600" b="1" dirty="0">
              <a:solidFill>
                <a:schemeClr val="bg1"/>
              </a:solidFill>
              <a:latin typeface="Colonna MT" panose="04020805060202030203" pitchFamily="82" charset="0"/>
            </a:endParaRPr>
          </a:p>
        </p:txBody>
      </p:sp>
      <p:sp>
        <p:nvSpPr>
          <p:cNvPr id="7" name="TextBox 6">
            <a:extLst>
              <a:ext uri="{FF2B5EF4-FFF2-40B4-BE49-F238E27FC236}">
                <a16:creationId xmlns:a16="http://schemas.microsoft.com/office/drawing/2014/main" id="{92025942-BE8C-F1BA-CCB1-EE9A7B301534}"/>
              </a:ext>
            </a:extLst>
          </p:cNvPr>
          <p:cNvSpPr txBox="1"/>
          <p:nvPr/>
        </p:nvSpPr>
        <p:spPr>
          <a:xfrm>
            <a:off x="2895599" y="1358967"/>
            <a:ext cx="5534025" cy="646331"/>
          </a:xfrm>
          <a:prstGeom prst="rect">
            <a:avLst/>
          </a:prstGeom>
          <a:noFill/>
        </p:spPr>
        <p:txBody>
          <a:bodyPr wrap="square" rtlCol="0">
            <a:spAutoFit/>
          </a:bodyPr>
          <a:lstStyle/>
          <a:p>
            <a:r>
              <a:rPr lang="en-US" u="sng" dirty="0">
                <a:solidFill>
                  <a:schemeClr val="bg1"/>
                </a:solidFill>
                <a:latin typeface="Agency FB" panose="020B0503020202020204" pitchFamily="34" charset="0"/>
              </a:rPr>
              <a:t>A User-Friendly Web Application for enhancing community engagement</a:t>
            </a:r>
            <a:endParaRPr lang="en-IN" u="sng" dirty="0">
              <a:solidFill>
                <a:schemeClr val="bg1"/>
              </a:solidFill>
              <a:latin typeface="Agency FB" panose="020B0503020202020204" pitchFamily="34" charset="0"/>
            </a:endParaRPr>
          </a:p>
          <a:p>
            <a:endParaRPr lang="en-IN" dirty="0"/>
          </a:p>
        </p:txBody>
      </p:sp>
      <p:sp>
        <p:nvSpPr>
          <p:cNvPr id="8" name="TextBox 7">
            <a:extLst>
              <a:ext uri="{FF2B5EF4-FFF2-40B4-BE49-F238E27FC236}">
                <a16:creationId xmlns:a16="http://schemas.microsoft.com/office/drawing/2014/main" id="{A43A1CD8-7657-1CA7-80D4-0D4796B13FCC}"/>
              </a:ext>
            </a:extLst>
          </p:cNvPr>
          <p:cNvSpPr txBox="1"/>
          <p:nvPr/>
        </p:nvSpPr>
        <p:spPr>
          <a:xfrm>
            <a:off x="237015" y="2786606"/>
            <a:ext cx="6736702" cy="2923877"/>
          </a:xfrm>
          <a:prstGeom prst="rect">
            <a:avLst/>
          </a:prstGeom>
          <a:noFill/>
        </p:spPr>
        <p:txBody>
          <a:bodyPr wrap="square" rtlCol="0">
            <a:spAutoFit/>
          </a:bodyPr>
          <a:lstStyle/>
          <a:p>
            <a:endParaRPr lang="en-IN" sz="2000" b="1" dirty="0">
              <a:solidFill>
                <a:srgbClr val="E74F25"/>
              </a:solidFill>
              <a:latin typeface="Berlin Sans FB" panose="020E0602020502020306" pitchFamily="34" charset="0"/>
            </a:endParaRPr>
          </a:p>
          <a:p>
            <a:r>
              <a:rPr lang="en-IN" sz="2300" b="1" dirty="0">
                <a:solidFill>
                  <a:srgbClr val="E74F25"/>
                </a:solidFill>
                <a:latin typeface="Arial Black" panose="020B0A04020102020204" pitchFamily="34" charset="0"/>
              </a:rPr>
              <a:t>    </a:t>
            </a:r>
            <a:r>
              <a:rPr lang="en-IN" sz="2400" b="1" u="sng" dirty="0">
                <a:solidFill>
                  <a:schemeClr val="bg1"/>
                </a:solidFill>
                <a:latin typeface="Castellar" panose="020A0402060406010301" pitchFamily="18" charset="0"/>
              </a:rPr>
              <a:t>Batch 4</a:t>
            </a:r>
          </a:p>
          <a:p>
            <a:endParaRPr lang="en-IN" sz="2300" b="1" dirty="0">
              <a:solidFill>
                <a:schemeClr val="bg1"/>
              </a:solidFill>
              <a:latin typeface="Arial Black" panose="020B0A04020102020204" pitchFamily="34" charset="0"/>
            </a:endParaRPr>
          </a:p>
          <a:p>
            <a:r>
              <a:rPr lang="en-IN" sz="2300" b="1" dirty="0">
                <a:solidFill>
                  <a:schemeClr val="bg1"/>
                </a:solidFill>
                <a:latin typeface="Arial Black" panose="020B0A04020102020204" pitchFamily="34" charset="0"/>
              </a:rPr>
              <a:t>1. Induja R.M</a:t>
            </a:r>
          </a:p>
          <a:p>
            <a:r>
              <a:rPr lang="en-IN" sz="2300" b="1" dirty="0">
                <a:solidFill>
                  <a:schemeClr val="bg1"/>
                </a:solidFill>
                <a:latin typeface="Arial Black" panose="020B0A04020102020204" pitchFamily="34" charset="0"/>
              </a:rPr>
              <a:t>2. Nikhil Ahir </a:t>
            </a:r>
            <a:r>
              <a:rPr lang="en-IN" sz="2400" b="0" i="0" dirty="0">
                <a:solidFill>
                  <a:schemeClr val="bg1"/>
                </a:solidFill>
                <a:effectLst/>
                <a:latin typeface="Roboto" panose="02000000000000000000" pitchFamily="2" charset="0"/>
              </a:rPr>
              <a:t> </a:t>
            </a:r>
          </a:p>
          <a:p>
            <a:r>
              <a:rPr lang="en-IN" sz="2300" b="1" dirty="0">
                <a:solidFill>
                  <a:schemeClr val="bg1"/>
                </a:solidFill>
                <a:latin typeface="Arial Black" panose="020B0A04020102020204" pitchFamily="34" charset="0"/>
              </a:rPr>
              <a:t>3. Harshini Kadali </a:t>
            </a:r>
            <a:endParaRPr lang="en-IN" sz="2400" b="0" i="0" dirty="0">
              <a:solidFill>
                <a:schemeClr val="bg1"/>
              </a:solidFill>
              <a:effectLst/>
              <a:latin typeface="Roboto" panose="02000000000000000000" pitchFamily="2" charset="0"/>
            </a:endParaRPr>
          </a:p>
          <a:p>
            <a:r>
              <a:rPr lang="en-IN" sz="2300" b="1" dirty="0">
                <a:solidFill>
                  <a:schemeClr val="bg1"/>
                </a:solidFill>
                <a:latin typeface="Arial Black" panose="020B0A04020102020204" pitchFamily="34" charset="0"/>
              </a:rPr>
              <a:t>4. Ramprasad Sunkara </a:t>
            </a:r>
            <a:endParaRPr lang="en-IN" sz="2400" b="0" i="0" dirty="0">
              <a:solidFill>
                <a:schemeClr val="bg1"/>
              </a:solidFill>
              <a:effectLst/>
              <a:latin typeface="Roboto" panose="02000000000000000000" pitchFamily="2" charset="0"/>
            </a:endParaRPr>
          </a:p>
          <a:p>
            <a:r>
              <a:rPr lang="en-IN" sz="2300" b="1" dirty="0">
                <a:solidFill>
                  <a:schemeClr val="bg1"/>
                </a:solidFill>
                <a:latin typeface="Arial Black" panose="020B0A04020102020204" pitchFamily="34" charset="0"/>
              </a:rPr>
              <a:t>5. Rohit Ninawe</a:t>
            </a:r>
          </a:p>
        </p:txBody>
      </p:sp>
    </p:spTree>
    <p:extLst>
      <p:ext uri="{BB962C8B-B14F-4D97-AF65-F5344CB8AC3E}">
        <p14:creationId xmlns:p14="http://schemas.microsoft.com/office/powerpoint/2010/main" val="232075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23BE1-BE58-4E4D-9234-2B470F4B74C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B0CD83-FE64-6407-DB4F-FF78B2765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0CA0ABE2-50F2-1E5B-C749-A355AFD6DBA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DBE2FA27-E122-946B-3FA4-86F6429A29AC}"/>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89064751-23EE-8AF7-3DE6-E666F33A00C1}"/>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events</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9A3CC74E-F516-DFB7-2691-8102307EB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82" y="1251608"/>
            <a:ext cx="11671635" cy="5534908"/>
          </a:xfrm>
          <a:prstGeom prst="rect">
            <a:avLst/>
          </a:prstGeom>
        </p:spPr>
      </p:pic>
    </p:spTree>
    <p:extLst>
      <p:ext uri="{BB962C8B-B14F-4D97-AF65-F5344CB8AC3E}">
        <p14:creationId xmlns:p14="http://schemas.microsoft.com/office/powerpoint/2010/main" val="40775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307D1-3BED-4860-4069-BAF7754460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F937D67-E29B-990F-2C1D-BA835DD0E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B238961F-71E1-3E06-9185-75F688FD2A7F}"/>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B942FD29-9025-9DE6-0BA5-ABF1A7AE375A}"/>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94BC844C-6A4B-165E-493B-284AFBA6FDEE}"/>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Complaints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ECF50787-5792-2D43-D155-1EEE13A49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231322"/>
            <a:ext cx="11563852" cy="5492830"/>
          </a:xfrm>
          <a:prstGeom prst="rect">
            <a:avLst/>
          </a:prstGeom>
        </p:spPr>
      </p:pic>
    </p:spTree>
    <p:extLst>
      <p:ext uri="{BB962C8B-B14F-4D97-AF65-F5344CB8AC3E}">
        <p14:creationId xmlns:p14="http://schemas.microsoft.com/office/powerpoint/2010/main" val="23204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F6723-11FF-378C-66F0-CC883E4DEA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1A6BEE-BFFB-C5DA-EF83-3DE357208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3B48A0AC-50F6-CD69-B6D2-E0BEFAEB7B6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55897D9D-279E-7694-00BF-62777E91809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477672A9-6707-492E-D95D-2F371A8E25B3}"/>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Noticeboard</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C639AB33-1E0D-3EAF-A090-42D6E8654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305369"/>
            <a:ext cx="10925539" cy="5274987"/>
          </a:xfrm>
          <a:prstGeom prst="rect">
            <a:avLst/>
          </a:prstGeom>
        </p:spPr>
      </p:pic>
    </p:spTree>
    <p:extLst>
      <p:ext uri="{BB962C8B-B14F-4D97-AF65-F5344CB8AC3E}">
        <p14:creationId xmlns:p14="http://schemas.microsoft.com/office/powerpoint/2010/main" val="184746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B2306-0AAE-0C5C-6330-66322E3947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1DEE948-4562-DFFB-7F54-5B1130E5D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21C6276-B9AA-464E-DDDD-A84FF03C78BF}"/>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2DE71696-584E-3A81-15A9-834D23B3B941}"/>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9116A2C2-2017-23CE-A162-4FED96BE2F85}"/>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posts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2551B272-AB72-1879-14DC-C71ACF68F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332526"/>
            <a:ext cx="11451661" cy="5370200"/>
          </a:xfrm>
          <a:prstGeom prst="rect">
            <a:avLst/>
          </a:prstGeom>
        </p:spPr>
      </p:pic>
    </p:spTree>
    <p:extLst>
      <p:ext uri="{BB962C8B-B14F-4D97-AF65-F5344CB8AC3E}">
        <p14:creationId xmlns:p14="http://schemas.microsoft.com/office/powerpoint/2010/main" val="315562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ABF81-7F66-FE09-0CD3-9D3DABC7964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88FBCD8-4D70-C8BF-78B8-D3A1987F3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976A94A8-0A49-2465-E582-C885DD7C3BA5}"/>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D842CF2B-4396-33C1-D328-0CF00A43C6C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41296075-FDCF-EF93-3006-8D2D7E4F9381}"/>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parking</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C7BA7807-F7B6-FDDE-9C1B-7EFDFE60F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65" y="1271856"/>
            <a:ext cx="10803146" cy="5494412"/>
          </a:xfrm>
          <a:prstGeom prst="rect">
            <a:avLst/>
          </a:prstGeom>
        </p:spPr>
      </p:pic>
    </p:spTree>
    <p:extLst>
      <p:ext uri="{BB962C8B-B14F-4D97-AF65-F5344CB8AC3E}">
        <p14:creationId xmlns:p14="http://schemas.microsoft.com/office/powerpoint/2010/main" val="371545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FE40C-D010-28AB-452C-76D01CC1EEB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6F2CF09-64A6-E75F-F690-0F1C6D73D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36A4E7FC-098A-6965-DC28-7DF1DC6D8DF1}"/>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55FAD62D-1CE9-F33B-9552-9B768F82584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9D76D056-5D2F-4F1C-5ED4-D2CDE1A501EC}"/>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Admin profile</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2CF5E888-07B6-0B57-0425-696513A92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33" y="1332525"/>
            <a:ext cx="11527533" cy="5358502"/>
          </a:xfrm>
          <a:prstGeom prst="rect">
            <a:avLst/>
          </a:prstGeom>
        </p:spPr>
      </p:pic>
    </p:spTree>
    <p:extLst>
      <p:ext uri="{BB962C8B-B14F-4D97-AF65-F5344CB8AC3E}">
        <p14:creationId xmlns:p14="http://schemas.microsoft.com/office/powerpoint/2010/main" val="72086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3978D5-14AF-7351-A4F4-18C82E292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268200" cy="6858000"/>
          </a:xfrm>
          <a:prstGeom prst="rect">
            <a:avLst/>
          </a:prstGeom>
          <a:effectLst>
            <a:outerShdw blurRad="50800" dist="50800" dir="5400000" algn="ctr" rotWithShape="0">
              <a:srgbClr val="000000">
                <a:alpha val="93000"/>
              </a:srgbClr>
            </a:outerShdw>
          </a:effectLst>
        </p:spPr>
      </p:pic>
      <p:sp>
        <p:nvSpPr>
          <p:cNvPr id="4" name="TextBox 3">
            <a:extLst>
              <a:ext uri="{FF2B5EF4-FFF2-40B4-BE49-F238E27FC236}">
                <a16:creationId xmlns:a16="http://schemas.microsoft.com/office/drawing/2014/main" id="{C4BDCE3F-4857-C979-7109-58002F1541A6}"/>
              </a:ext>
            </a:extLst>
          </p:cNvPr>
          <p:cNvSpPr txBox="1"/>
          <p:nvPr/>
        </p:nvSpPr>
        <p:spPr>
          <a:xfrm>
            <a:off x="-76200" y="-11101"/>
            <a:ext cx="12268200" cy="6858000"/>
          </a:xfrm>
          <a:prstGeom prst="rect">
            <a:avLst/>
          </a:prstGeom>
          <a:solidFill>
            <a:schemeClr val="bg1">
              <a:alpha val="78000"/>
            </a:schemeClr>
          </a:solidFill>
        </p:spPr>
        <p:txBody>
          <a:bodyPr wrap="square" rtlCol="0">
            <a:spAutoFit/>
          </a:bodyPr>
          <a:lstStyle/>
          <a:p>
            <a:endParaRPr lang="en-IN" dirty="0"/>
          </a:p>
        </p:txBody>
      </p:sp>
      <p:sp>
        <p:nvSpPr>
          <p:cNvPr id="8" name="Rectangle 7">
            <a:extLst>
              <a:ext uri="{FF2B5EF4-FFF2-40B4-BE49-F238E27FC236}">
                <a16:creationId xmlns:a16="http://schemas.microsoft.com/office/drawing/2014/main" id="{14801498-94B2-A41A-6395-CB990A7B6420}"/>
              </a:ext>
            </a:extLst>
          </p:cNvPr>
          <p:cNvSpPr/>
          <p:nvPr/>
        </p:nvSpPr>
        <p:spPr>
          <a:xfrm>
            <a:off x="-76200" y="0"/>
            <a:ext cx="749617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3E76678-2F14-2572-6EE0-B761EEE3E6C8}"/>
              </a:ext>
            </a:extLst>
          </p:cNvPr>
          <p:cNvSpPr txBox="1">
            <a:spLocks/>
          </p:cNvSpPr>
          <p:nvPr/>
        </p:nvSpPr>
        <p:spPr>
          <a:xfrm>
            <a:off x="369851" y="485775"/>
            <a:ext cx="7824344" cy="999946"/>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1">
                    <a:lumMod val="65000"/>
                    <a:lumOff val="35000"/>
                  </a:schemeClr>
                </a:solidFill>
                <a:latin typeface="Algerian" panose="04020705040A02060702" pitchFamily="82" charset="0"/>
              </a:rPr>
              <a:t>Feature Enhancement</a:t>
            </a:r>
            <a:endParaRPr lang="en-US" sz="4000" dirty="0">
              <a:solidFill>
                <a:schemeClr val="tx1">
                  <a:lumMod val="65000"/>
                  <a:lumOff val="35000"/>
                </a:schemeClr>
              </a:solidFill>
            </a:endParaRPr>
          </a:p>
        </p:txBody>
      </p:sp>
      <p:sp>
        <p:nvSpPr>
          <p:cNvPr id="6" name="Rectangle 5">
            <a:extLst>
              <a:ext uri="{FF2B5EF4-FFF2-40B4-BE49-F238E27FC236}">
                <a16:creationId xmlns:a16="http://schemas.microsoft.com/office/drawing/2014/main" id="{879DEC64-1F97-EB6E-319A-9A47C5646047}"/>
              </a:ext>
            </a:extLst>
          </p:cNvPr>
          <p:cNvSpPr/>
          <p:nvPr/>
        </p:nvSpPr>
        <p:spPr>
          <a:xfrm>
            <a:off x="7419974" y="-11101"/>
            <a:ext cx="4772026" cy="6880202"/>
          </a:xfrm>
          <a:prstGeom prst="rect">
            <a:avLst/>
          </a:prstGeom>
          <a:solidFill>
            <a:schemeClr val="accent1">
              <a:alpha val="6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2">
            <a:extLst>
              <a:ext uri="{FF2B5EF4-FFF2-40B4-BE49-F238E27FC236}">
                <a16:creationId xmlns:a16="http://schemas.microsoft.com/office/drawing/2014/main" id="{BB1E0269-7B14-4BFA-6CC3-E340E57FFE4C}"/>
              </a:ext>
            </a:extLst>
          </p:cNvPr>
          <p:cNvSpPr txBox="1">
            <a:spLocks noChangeArrowheads="1"/>
          </p:cNvSpPr>
          <p:nvPr/>
        </p:nvSpPr>
        <p:spPr bwMode="auto">
          <a:xfrm>
            <a:off x="158510" y="1212446"/>
            <a:ext cx="726146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buFontTx/>
              <a:buAutoNum type="arabicPeriod"/>
            </a:pPr>
            <a:r>
              <a:rPr lang="en-US" altLang="en-US" sz="2400" b="1" dirty="0">
                <a:solidFill>
                  <a:schemeClr val="accent1">
                    <a:lumMod val="50000"/>
                  </a:schemeClr>
                </a:solidFill>
                <a:latin typeface="Arial" panose="020B0604020202020204" pitchFamily="34" charset="0"/>
              </a:rPr>
              <a:t>Dynamic Role Customization</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Allow admins to create custom roles with specific permissions tailored to their society's needs. </a:t>
            </a:r>
          </a:p>
          <a:p>
            <a:pPr algn="just" eaLnBrk="0" fontAlgn="base" hangingPunct="0">
              <a:spcBef>
                <a:spcPct val="0"/>
              </a:spcBef>
              <a:spcAft>
                <a:spcPct val="0"/>
              </a:spcAft>
              <a:buFontTx/>
              <a:buAutoNum type="arabicPeriod" startAt="2"/>
            </a:pPr>
            <a:r>
              <a:rPr lang="en-US" altLang="en-US" sz="2400" b="1" dirty="0">
                <a:solidFill>
                  <a:schemeClr val="accent1">
                    <a:lumMod val="50000"/>
                  </a:schemeClr>
                </a:solidFill>
                <a:latin typeface="Arial" panose="020B0604020202020204" pitchFamily="34" charset="0"/>
              </a:rPr>
              <a:t>Mobile Application Integration</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Develop a mobile app for Android and iOS for on-the-go access to platform features. </a:t>
            </a:r>
          </a:p>
          <a:p>
            <a:pPr algn="just" eaLnBrk="0" fontAlgn="base" hangingPunct="0">
              <a:spcBef>
                <a:spcPct val="0"/>
              </a:spcBef>
              <a:spcAft>
                <a:spcPct val="0"/>
              </a:spcAft>
              <a:buFontTx/>
              <a:buAutoNum type="arabicPeriod" startAt="3"/>
            </a:pPr>
            <a:r>
              <a:rPr lang="en-US" altLang="en-US" sz="2400" b="1" dirty="0">
                <a:solidFill>
                  <a:schemeClr val="accent1">
                    <a:lumMod val="50000"/>
                  </a:schemeClr>
                </a:solidFill>
                <a:latin typeface="Arial" panose="020B0604020202020204" pitchFamily="34" charset="0"/>
              </a:rPr>
              <a:t>Visitor Management System</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Include features to log, track, and manage visitors with OTP-based approvals. </a:t>
            </a:r>
          </a:p>
          <a:p>
            <a:pPr algn="just" eaLnBrk="0" fontAlgn="base" hangingPunct="0">
              <a:spcBef>
                <a:spcPct val="0"/>
              </a:spcBef>
              <a:spcAft>
                <a:spcPct val="0"/>
              </a:spcAft>
              <a:buFontTx/>
              <a:buAutoNum type="arabicPeriod" startAt="4"/>
            </a:pPr>
            <a:r>
              <a:rPr lang="en-US" altLang="en-US" sz="2400" b="1" dirty="0">
                <a:solidFill>
                  <a:schemeClr val="accent1">
                    <a:lumMod val="50000"/>
                  </a:schemeClr>
                </a:solidFill>
                <a:latin typeface="Arial" panose="020B0604020202020204" pitchFamily="34" charset="0"/>
              </a:rPr>
              <a:t>Real-Time Notifications</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Enable push notifications and SMS alerts for critical updates, event reminders, and payment due dates. </a:t>
            </a:r>
          </a:p>
        </p:txBody>
      </p:sp>
    </p:spTree>
    <p:extLst>
      <p:ext uri="{BB962C8B-B14F-4D97-AF65-F5344CB8AC3E}">
        <p14:creationId xmlns:p14="http://schemas.microsoft.com/office/powerpoint/2010/main" val="321174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CB371-F85F-8BFC-9334-19099CBB098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D4898D-D114-43CE-B643-15BBAD625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268200" cy="6858000"/>
          </a:xfrm>
          <a:prstGeom prst="rect">
            <a:avLst/>
          </a:prstGeom>
          <a:effectLst>
            <a:outerShdw blurRad="50800" dist="50800" dir="5400000" algn="ctr" rotWithShape="0">
              <a:srgbClr val="000000">
                <a:alpha val="93000"/>
              </a:srgbClr>
            </a:outerShdw>
          </a:effectLst>
        </p:spPr>
      </p:pic>
      <p:sp>
        <p:nvSpPr>
          <p:cNvPr id="4" name="TextBox 3">
            <a:extLst>
              <a:ext uri="{FF2B5EF4-FFF2-40B4-BE49-F238E27FC236}">
                <a16:creationId xmlns:a16="http://schemas.microsoft.com/office/drawing/2014/main" id="{47F35D15-506F-8E1A-BCBC-31A0BA09D2CF}"/>
              </a:ext>
            </a:extLst>
          </p:cNvPr>
          <p:cNvSpPr txBox="1"/>
          <p:nvPr/>
        </p:nvSpPr>
        <p:spPr>
          <a:xfrm>
            <a:off x="-76200" y="-11101"/>
            <a:ext cx="12268200" cy="6858000"/>
          </a:xfrm>
          <a:prstGeom prst="rect">
            <a:avLst/>
          </a:prstGeom>
          <a:solidFill>
            <a:schemeClr val="bg1">
              <a:alpha val="78000"/>
            </a:schemeClr>
          </a:solidFill>
        </p:spPr>
        <p:txBody>
          <a:bodyPr wrap="square" rtlCol="0">
            <a:spAutoFit/>
          </a:bodyPr>
          <a:lstStyle/>
          <a:p>
            <a:endParaRPr lang="en-IN" dirty="0"/>
          </a:p>
        </p:txBody>
      </p:sp>
      <p:sp>
        <p:nvSpPr>
          <p:cNvPr id="8" name="Rectangle 7">
            <a:extLst>
              <a:ext uri="{FF2B5EF4-FFF2-40B4-BE49-F238E27FC236}">
                <a16:creationId xmlns:a16="http://schemas.microsoft.com/office/drawing/2014/main" id="{7E3CFC24-182F-8905-23E9-15284FD7A5C9}"/>
              </a:ext>
            </a:extLst>
          </p:cNvPr>
          <p:cNvSpPr/>
          <p:nvPr/>
        </p:nvSpPr>
        <p:spPr>
          <a:xfrm>
            <a:off x="-76200" y="0"/>
            <a:ext cx="749617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1C34992-A6E7-40FC-F38E-8F039111E6EB}"/>
              </a:ext>
            </a:extLst>
          </p:cNvPr>
          <p:cNvSpPr txBox="1">
            <a:spLocks/>
          </p:cNvSpPr>
          <p:nvPr/>
        </p:nvSpPr>
        <p:spPr>
          <a:xfrm>
            <a:off x="369851" y="485775"/>
            <a:ext cx="7824344" cy="999946"/>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tx1">
                    <a:lumMod val="65000"/>
                    <a:lumOff val="35000"/>
                  </a:schemeClr>
                </a:solidFill>
                <a:latin typeface="Algerian" panose="04020705040A02060702" pitchFamily="82" charset="0"/>
              </a:rPr>
              <a:t>C</a:t>
            </a:r>
            <a:r>
              <a:rPr lang="en-IN" sz="4000" dirty="0">
                <a:solidFill>
                  <a:schemeClr val="tx1">
                    <a:lumMod val="65000"/>
                    <a:lumOff val="35000"/>
                  </a:schemeClr>
                </a:solidFill>
                <a:latin typeface="Algerian" panose="04020705040A02060702" pitchFamily="82" charset="0"/>
              </a:rPr>
              <a:t>ONCLUSION</a:t>
            </a:r>
            <a:endParaRPr lang="en-US" sz="4000" dirty="0">
              <a:solidFill>
                <a:schemeClr val="tx1">
                  <a:lumMod val="65000"/>
                  <a:lumOff val="35000"/>
                </a:schemeClr>
              </a:solidFill>
            </a:endParaRPr>
          </a:p>
        </p:txBody>
      </p:sp>
      <p:sp>
        <p:nvSpPr>
          <p:cNvPr id="6" name="Rectangle 5">
            <a:extLst>
              <a:ext uri="{FF2B5EF4-FFF2-40B4-BE49-F238E27FC236}">
                <a16:creationId xmlns:a16="http://schemas.microsoft.com/office/drawing/2014/main" id="{19D0F26A-F8BA-3C39-E05E-BD2365EF5A33}"/>
              </a:ext>
            </a:extLst>
          </p:cNvPr>
          <p:cNvSpPr/>
          <p:nvPr/>
        </p:nvSpPr>
        <p:spPr>
          <a:xfrm>
            <a:off x="7419974" y="-11101"/>
            <a:ext cx="4772026" cy="6880202"/>
          </a:xfrm>
          <a:prstGeom prst="rect">
            <a:avLst/>
          </a:prstGeom>
          <a:solidFill>
            <a:schemeClr val="accent1">
              <a:alpha val="6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2">
            <a:extLst>
              <a:ext uri="{FF2B5EF4-FFF2-40B4-BE49-F238E27FC236}">
                <a16:creationId xmlns:a16="http://schemas.microsoft.com/office/drawing/2014/main" id="{0CC0E95D-B03C-69B5-63D8-C2C23D8C77A2}"/>
              </a:ext>
            </a:extLst>
          </p:cNvPr>
          <p:cNvSpPr txBox="1">
            <a:spLocks noChangeArrowheads="1"/>
          </p:cNvSpPr>
          <p:nvPr/>
        </p:nvSpPr>
        <p:spPr bwMode="auto">
          <a:xfrm>
            <a:off x="0" y="1017058"/>
            <a:ext cx="7419974"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GB" sz="2700" dirty="0">
                <a:solidFill>
                  <a:schemeClr val="tx1"/>
                </a:solidFill>
              </a:rPr>
              <a:t>"CommUnity" is a transformative platform that redefines housing society management by simplifying operations, enhancing communication, and fostering transparency. With its modular, multi-tenant architecture, the system is scalable to meet the evolving needs of modern communities. By integrating advanced features like online payments, complaint tracking, and event management, "CommUnity" aims to create a cohesive and well-managed living environment. As we implement future enhancements, the platform is poised to become an indispensable tool for efficient and harmonious community living.</a:t>
            </a:r>
            <a:endParaRPr lang="en-US" sz="2700" dirty="0">
              <a:solidFill>
                <a:schemeClr val="tx1"/>
              </a:solidFill>
              <a:latin typeface="High Tower Text" panose="02040502050506030303" pitchFamily="18" charset="0"/>
            </a:endParaRPr>
          </a:p>
          <a:p>
            <a:pPr algn="l" eaLnBrk="0" fontAlgn="base" hangingPunct="0">
              <a:spcBef>
                <a:spcPct val="0"/>
              </a:spcBef>
              <a:spcAft>
                <a:spcPct val="0"/>
              </a:spcAft>
            </a:pPr>
            <a:endParaRPr lang="en-US" altLang="en-US" sz="2400" dirty="0">
              <a:solidFill>
                <a:schemeClr val="accent1">
                  <a:lumMod val="50000"/>
                </a:schemeClr>
              </a:solidFill>
              <a:latin typeface="Arial" panose="020B0604020202020204" pitchFamily="34" charset="0"/>
            </a:endParaRPr>
          </a:p>
        </p:txBody>
      </p:sp>
    </p:spTree>
    <p:extLst>
      <p:ext uri="{BB962C8B-B14F-4D97-AF65-F5344CB8AC3E}">
        <p14:creationId xmlns:p14="http://schemas.microsoft.com/office/powerpoint/2010/main" val="3297195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545FB-4BAD-345F-DCF0-E79FB2DA4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37280A5C-F3CE-2F4B-85F2-C741C4EA963A}"/>
              </a:ext>
            </a:extLst>
          </p:cNvPr>
          <p:cNvSpPr/>
          <p:nvPr/>
        </p:nvSpPr>
        <p:spPr>
          <a:xfrm>
            <a:off x="0" y="-1"/>
            <a:ext cx="7419975" cy="6858000"/>
          </a:xfrm>
          <a:prstGeom prst="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2B4FE320-FDAB-A2C4-B72A-17D70A1AAF6D}"/>
              </a:ext>
            </a:extLst>
          </p:cNvPr>
          <p:cNvSpPr/>
          <p:nvPr/>
        </p:nvSpPr>
        <p:spPr>
          <a:xfrm>
            <a:off x="7419974" y="0"/>
            <a:ext cx="4772025" cy="6857999"/>
          </a:xfrm>
          <a:prstGeom prst="rect">
            <a:avLst/>
          </a:prstGeom>
          <a:solidFill>
            <a:schemeClr val="bg1">
              <a:alpha val="5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B84E7EA-2E0C-A5A3-4783-FB361DA38226}"/>
              </a:ext>
            </a:extLst>
          </p:cNvPr>
          <p:cNvSpPr txBox="1"/>
          <p:nvPr/>
        </p:nvSpPr>
        <p:spPr>
          <a:xfrm>
            <a:off x="172168" y="460614"/>
            <a:ext cx="6021238" cy="707886"/>
          </a:xfrm>
          <a:prstGeom prst="rect">
            <a:avLst/>
          </a:prstGeom>
          <a:noFill/>
        </p:spPr>
        <p:txBody>
          <a:bodyPr wrap="square" rtlCol="0">
            <a:spAutoFit/>
          </a:bodyPr>
          <a:lstStyle/>
          <a:p>
            <a:r>
              <a:rPr lang="en-US" sz="4000" dirty="0">
                <a:solidFill>
                  <a:schemeClr val="bg2">
                    <a:lumMod val="25000"/>
                  </a:schemeClr>
                </a:solidFill>
                <a:latin typeface="Algerian" panose="04020705040A02060702" pitchFamily="82" charset="0"/>
              </a:rPr>
              <a:t>Work contributed</a:t>
            </a:r>
            <a:endParaRPr lang="en-IN" sz="4000" dirty="0">
              <a:solidFill>
                <a:schemeClr val="bg2">
                  <a:lumMod val="25000"/>
                </a:schemeClr>
              </a:solidFill>
            </a:endParaRPr>
          </a:p>
        </p:txBody>
      </p:sp>
      <p:sp>
        <p:nvSpPr>
          <p:cNvPr id="7" name="Text Placeholder 6">
            <a:extLst>
              <a:ext uri="{FF2B5EF4-FFF2-40B4-BE49-F238E27FC236}">
                <a16:creationId xmlns:a16="http://schemas.microsoft.com/office/drawing/2014/main" id="{C6216661-95FA-BF99-92C0-9F5F863CD39A}"/>
              </a:ext>
            </a:extLst>
          </p:cNvPr>
          <p:cNvSpPr txBox="1">
            <a:spLocks/>
          </p:cNvSpPr>
          <p:nvPr/>
        </p:nvSpPr>
        <p:spPr>
          <a:xfrm>
            <a:off x="0" y="1771036"/>
            <a:ext cx="9871587" cy="48473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u="sng" dirty="0">
                <a:ln w="0"/>
                <a:effectLst>
                  <a:outerShdw blurRad="38100" dist="19050" dir="2700000" algn="tl" rotWithShape="0">
                    <a:schemeClr val="dk1">
                      <a:alpha val="40000"/>
                    </a:schemeClr>
                  </a:outerShdw>
                </a:effectLst>
                <a:latin typeface="Bahnschrift Light Condensed" panose="020B0502040204020203" pitchFamily="34" charset="0"/>
              </a:rPr>
              <a:t>Induja R.M </a:t>
            </a:r>
            <a:r>
              <a:rPr lang="en-US" sz="2400" dirty="0">
                <a:latin typeface="Bahnschrift Light Condensed" panose="020B0502040204020203" pitchFamily="34" charset="0"/>
              </a:rPr>
              <a:t>–Backend(</a:t>
            </a:r>
            <a:r>
              <a:rPr lang="en-GB" sz="2400" dirty="0">
                <a:latin typeface="Bahnschrift Light Condensed" panose="020B0502040204020203" pitchFamily="34" charset="0"/>
              </a:rPr>
              <a:t>Java Spring Boot </a:t>
            </a:r>
            <a:r>
              <a:rPr lang="en-US" sz="2400" dirty="0">
                <a:latin typeface="Bahnschrift Light Condensed" panose="020B0502040204020203" pitchFamily="34" charset="0"/>
              </a:rPr>
              <a:t>)</a:t>
            </a:r>
          </a:p>
          <a:p>
            <a:pPr marL="0" indent="0">
              <a:buFont typeface="Arial" panose="020B0604020202020204" pitchFamily="34" charset="0"/>
              <a:buNone/>
            </a:pPr>
            <a:endParaRPr lang="en-US" sz="2400" dirty="0">
              <a:latin typeface="Bahnschrift Light Condensed" panose="020B0502040204020203" pitchFamily="34" charset="0"/>
            </a:endParaRPr>
          </a:p>
          <a:p>
            <a:pPr>
              <a:buFont typeface="Wingdings" panose="05000000000000000000" pitchFamily="2" charset="2"/>
              <a:buChar char="Ø"/>
            </a:pPr>
            <a:r>
              <a:rPr lang="en-IN" sz="2400" u="sng" dirty="0">
                <a:latin typeface="Bahnschrift Light Condensed" panose="020B0502040204020203" pitchFamily="34" charset="0"/>
              </a:rPr>
              <a:t>Nikhil Ahir</a:t>
            </a:r>
            <a:r>
              <a:rPr lang="en-IN" sz="2400" dirty="0">
                <a:latin typeface="Bahnschrift Light Condensed" panose="020B0502040204020203" pitchFamily="34" charset="0"/>
              </a:rPr>
              <a:t> </a:t>
            </a:r>
            <a:r>
              <a:rPr lang="en-US" sz="2400" dirty="0">
                <a:latin typeface="Bahnschrift Light Condensed" panose="020B0502040204020203" pitchFamily="34" charset="0"/>
              </a:rPr>
              <a:t>–Frontend(ReactJS)</a:t>
            </a:r>
          </a:p>
          <a:p>
            <a:pPr marL="0" indent="0">
              <a:buFont typeface="Arial" panose="020B0604020202020204" pitchFamily="34" charset="0"/>
              <a:buNone/>
            </a:pPr>
            <a:endParaRPr lang="en-US" sz="2400" dirty="0">
              <a:latin typeface="Bahnschrift Light Condensed" panose="020B0502040204020203" pitchFamily="34" charset="0"/>
            </a:endParaRPr>
          </a:p>
          <a:p>
            <a:pPr>
              <a:buFont typeface="Wingdings" panose="05000000000000000000" pitchFamily="2" charset="2"/>
              <a:buChar char="Ø"/>
            </a:pPr>
            <a:r>
              <a:rPr lang="en-IN" sz="2400" u="sng" dirty="0">
                <a:latin typeface="Bahnschrift Light Condensed" panose="020B0502040204020203" pitchFamily="34" charset="0"/>
              </a:rPr>
              <a:t>Harshini Kadali </a:t>
            </a:r>
            <a:r>
              <a:rPr lang="en-US" sz="2400" dirty="0">
                <a:latin typeface="Bahnschrift Light Condensed" panose="020B0502040204020203" pitchFamily="34" charset="0"/>
              </a:rPr>
              <a:t>– Frontend(ReactJS)</a:t>
            </a:r>
          </a:p>
          <a:p>
            <a:pPr marL="0" indent="0">
              <a:buFont typeface="Arial" panose="020B0604020202020204" pitchFamily="34" charset="0"/>
              <a:buNone/>
            </a:pPr>
            <a:endParaRPr lang="en-US" sz="2400" u="sng" dirty="0">
              <a:latin typeface="Bahnschrift Light Condensed" panose="020B0502040204020203" pitchFamily="34" charset="0"/>
            </a:endParaRPr>
          </a:p>
          <a:p>
            <a:pPr>
              <a:buFont typeface="Wingdings" panose="05000000000000000000" pitchFamily="2" charset="2"/>
              <a:buChar char="Ø"/>
            </a:pPr>
            <a:r>
              <a:rPr lang="en-IN" sz="2400" u="sng" dirty="0">
                <a:latin typeface="Bahnschrift Light Condensed" panose="020B0502040204020203" pitchFamily="34" charset="0"/>
              </a:rPr>
              <a:t>Ramprasad Sunkara </a:t>
            </a:r>
            <a:r>
              <a:rPr lang="en-US" sz="2400" dirty="0">
                <a:latin typeface="Bahnschrift Light Condensed" panose="020B0502040204020203" pitchFamily="34" charset="0"/>
              </a:rPr>
              <a:t>- Admin dashboard, Backend(</a:t>
            </a:r>
            <a:r>
              <a:rPr lang="en-GB" sz="2400" dirty="0">
                <a:latin typeface="Bahnschrift Light Condensed" panose="020B0502040204020203" pitchFamily="34" charset="0"/>
              </a:rPr>
              <a:t>Java Spring Boot </a:t>
            </a:r>
            <a:r>
              <a:rPr lang="en-US" sz="2400" dirty="0">
                <a:latin typeface="Bahnschrift Light Condensed" panose="020B0502040204020203" pitchFamily="34" charset="0"/>
              </a:rPr>
              <a:t>)</a:t>
            </a:r>
          </a:p>
          <a:p>
            <a:pPr marL="0" indent="0">
              <a:buFont typeface="Arial" panose="020B0604020202020204" pitchFamily="34" charset="0"/>
              <a:buNone/>
            </a:pPr>
            <a:endParaRPr lang="en-US" sz="2400" dirty="0">
              <a:latin typeface="Bahnschrift Light Condensed" panose="020B0502040204020203" pitchFamily="34" charset="0"/>
            </a:endParaRPr>
          </a:p>
          <a:p>
            <a:pPr>
              <a:buFont typeface="Wingdings" panose="05000000000000000000" pitchFamily="2" charset="2"/>
              <a:buChar char="Ø"/>
            </a:pPr>
            <a:r>
              <a:rPr lang="en-IN" sz="2400" u="sng" dirty="0">
                <a:latin typeface="Bahnschrift Light Condensed" panose="020B0502040204020203" pitchFamily="34" charset="0"/>
              </a:rPr>
              <a:t>Rohit Ninawe </a:t>
            </a:r>
            <a:r>
              <a:rPr lang="en-IN" sz="2400" dirty="0">
                <a:latin typeface="Bahnschrift Light Condensed" panose="020B0502040204020203" pitchFamily="34" charset="0"/>
              </a:rPr>
              <a:t>-</a:t>
            </a:r>
            <a:r>
              <a:rPr lang="en-US" sz="2400" dirty="0">
                <a:latin typeface="Bahnschrift Light Condensed" panose="020B0502040204020203" pitchFamily="34" charset="0"/>
              </a:rPr>
              <a:t>API integration, </a:t>
            </a:r>
            <a:r>
              <a:rPr lang="en-US" sz="2400" dirty="0" err="1">
                <a:latin typeface="Bahnschrift Light Condensed" panose="020B0502040204020203" pitchFamily="34" charset="0"/>
              </a:rPr>
              <a:t>srs</a:t>
            </a:r>
            <a:r>
              <a:rPr lang="en-US" sz="2400" dirty="0">
                <a:latin typeface="Bahnschrift Light Condensed" panose="020B0502040204020203" pitchFamily="34" charset="0"/>
              </a:rPr>
              <a:t> documentation</a:t>
            </a:r>
          </a:p>
        </p:txBody>
      </p:sp>
      <p:sp>
        <p:nvSpPr>
          <p:cNvPr id="8" name="Rectangle 7">
            <a:extLst>
              <a:ext uri="{FF2B5EF4-FFF2-40B4-BE49-F238E27FC236}">
                <a16:creationId xmlns:a16="http://schemas.microsoft.com/office/drawing/2014/main" id="{573CA03F-5699-8F67-28B5-C70E492297CC}"/>
              </a:ext>
            </a:extLst>
          </p:cNvPr>
          <p:cNvSpPr/>
          <p:nvPr/>
        </p:nvSpPr>
        <p:spPr>
          <a:xfrm>
            <a:off x="7419974" y="-38100"/>
            <a:ext cx="4772026" cy="6934199"/>
          </a:xfrm>
          <a:prstGeom prst="rect">
            <a:avLst/>
          </a:prstGeom>
          <a:solidFill>
            <a:schemeClr val="accent1">
              <a:alpha val="6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088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2AE90-B75B-8968-B9C5-635785703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rgbClr val="000000">
                <a:alpha val="93000"/>
              </a:srgbClr>
            </a:outerShdw>
          </a:effectLst>
        </p:spPr>
      </p:pic>
      <p:sp>
        <p:nvSpPr>
          <p:cNvPr id="2" name="Rectangle 1">
            <a:extLst>
              <a:ext uri="{FF2B5EF4-FFF2-40B4-BE49-F238E27FC236}">
                <a16:creationId xmlns:a16="http://schemas.microsoft.com/office/drawing/2014/main" id="{C006746B-B847-544F-5638-E414DC724CCC}"/>
              </a:ext>
            </a:extLst>
          </p:cNvPr>
          <p:cNvSpPr/>
          <p:nvPr/>
        </p:nvSpPr>
        <p:spPr>
          <a:xfrm>
            <a:off x="0" y="0"/>
            <a:ext cx="12192000" cy="6858000"/>
          </a:xfrm>
          <a:prstGeom prst="rect">
            <a:avLst/>
          </a:prstGeom>
          <a:solidFill>
            <a:schemeClr val="accent1">
              <a:lumMod val="75000"/>
              <a:alpha val="71000"/>
            </a:schemeClr>
          </a:solidFill>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7FE18E50-7C09-BCAA-2D65-9D9ACC42DCDC}"/>
              </a:ext>
            </a:extLst>
          </p:cNvPr>
          <p:cNvSpPr txBox="1">
            <a:spLocks/>
          </p:cNvSpPr>
          <p:nvPr/>
        </p:nvSpPr>
        <p:spPr>
          <a:xfrm>
            <a:off x="436979" y="378701"/>
            <a:ext cx="6884547" cy="7674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Algerian" panose="04020705040A02060702" pitchFamily="82" charset="0"/>
                <a:ea typeface="Cambria Math" panose="02040503050406030204" pitchFamily="18" charset="0"/>
              </a:rPr>
              <a:t>Abstract</a:t>
            </a:r>
            <a:endParaRPr lang="en-ZA" sz="4000" dirty="0">
              <a:solidFill>
                <a:schemeClr val="bg1"/>
              </a:solidFill>
            </a:endParaRPr>
          </a:p>
        </p:txBody>
      </p:sp>
      <p:sp>
        <p:nvSpPr>
          <p:cNvPr id="5" name="Text Placeholder 3">
            <a:extLst>
              <a:ext uri="{FF2B5EF4-FFF2-40B4-BE49-F238E27FC236}">
                <a16:creationId xmlns:a16="http://schemas.microsoft.com/office/drawing/2014/main" id="{A64B088B-F9D8-4719-3C01-3A669E823397}"/>
              </a:ext>
            </a:extLst>
          </p:cNvPr>
          <p:cNvSpPr txBox="1">
            <a:spLocks/>
          </p:cNvSpPr>
          <p:nvPr/>
        </p:nvSpPr>
        <p:spPr>
          <a:xfrm>
            <a:off x="250722" y="1146109"/>
            <a:ext cx="11690555" cy="5495027"/>
          </a:xfrm>
          <a:prstGeom prst="rect">
            <a:avLst/>
          </a:prstGeom>
        </p:spPr>
        <p:txBody>
          <a:bodyPr vert="horz" lIns="91440" tIns="45720" rIns="91440" bIns="45720" rtlCol="0" anchor="ctr">
            <a:normAutofit fontScale="850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chemeClr val="accent6">
                  <a:lumMod val="50000"/>
                </a:schemeClr>
              </a:buClr>
            </a:pPr>
            <a:r>
              <a:rPr lang="en-US" sz="3300" i="1" u="sng" dirty="0">
                <a:solidFill>
                  <a:schemeClr val="bg1">
                    <a:lumMod val="95000"/>
                  </a:schemeClr>
                </a:solidFill>
              </a:rPr>
              <a:t>Overview:</a:t>
            </a:r>
          </a:p>
          <a:p>
            <a:pPr algn="l">
              <a:buClr>
                <a:schemeClr val="accent6">
                  <a:lumMod val="50000"/>
                </a:schemeClr>
              </a:buClr>
            </a:pPr>
            <a:endParaRPr lang="en-US" sz="3300" i="1" u="sng" dirty="0">
              <a:solidFill>
                <a:schemeClr val="bg1">
                  <a:lumMod val="95000"/>
                </a:schemeClr>
              </a:solidFill>
            </a:endParaRPr>
          </a:p>
          <a:p>
            <a:pPr algn="just">
              <a:buClr>
                <a:schemeClr val="accent6">
                  <a:lumMod val="50000"/>
                </a:schemeClr>
              </a:buClr>
            </a:pPr>
            <a:r>
              <a:rPr lang="en-US" sz="2000" dirty="0">
                <a:solidFill>
                  <a:schemeClr val="bg1">
                    <a:lumMod val="95000"/>
                  </a:schemeClr>
                </a:solidFill>
              </a:rPr>
              <a:t>  </a:t>
            </a:r>
            <a:r>
              <a:rPr lang="en-GB" sz="2200" dirty="0">
                <a:solidFill>
                  <a:schemeClr val="bg1">
                    <a:lumMod val="95000"/>
                  </a:schemeClr>
                </a:solidFill>
              </a:rPr>
              <a:t>"</a:t>
            </a:r>
            <a:r>
              <a:rPr lang="en-GB" sz="2200" u="sng" dirty="0">
                <a:solidFill>
                  <a:schemeClr val="bg1">
                    <a:lumMod val="95000"/>
                  </a:schemeClr>
                </a:solidFill>
              </a:rPr>
              <a:t>CommUnity</a:t>
            </a:r>
            <a:r>
              <a:rPr lang="en-GB" sz="2200" dirty="0">
                <a:solidFill>
                  <a:schemeClr val="bg1">
                    <a:lumMod val="95000"/>
                  </a:schemeClr>
                </a:solidFill>
              </a:rPr>
              <a:t>" is a scalable, multi-tenant Community Management System designed to simplify housing society operations. Built with </a:t>
            </a:r>
            <a:r>
              <a:rPr lang="en-GB" sz="2200" b="1" dirty="0">
                <a:solidFill>
                  <a:schemeClr val="bg1">
                    <a:lumMod val="95000"/>
                  </a:schemeClr>
                </a:solidFill>
              </a:rPr>
              <a:t>Java Spring Boot</a:t>
            </a:r>
            <a:r>
              <a:rPr lang="en-GB" sz="2200" dirty="0">
                <a:solidFill>
                  <a:schemeClr val="bg1">
                    <a:lumMod val="95000"/>
                  </a:schemeClr>
                </a:solidFill>
              </a:rPr>
              <a:t> and </a:t>
            </a:r>
            <a:r>
              <a:rPr lang="en-GB" sz="2200" b="1" dirty="0">
                <a:solidFill>
                  <a:schemeClr val="bg1">
                    <a:lumMod val="95000"/>
                  </a:schemeClr>
                </a:solidFill>
              </a:rPr>
              <a:t>ReactJS</a:t>
            </a:r>
            <a:r>
              <a:rPr lang="en-GB" sz="2200" dirty="0">
                <a:solidFill>
                  <a:schemeClr val="bg1">
                    <a:lumMod val="95000"/>
                  </a:schemeClr>
                </a:solidFill>
              </a:rPr>
              <a:t>, it enhances communication, streamlines management, and ensures transparency for both administrators and residents.</a:t>
            </a:r>
          </a:p>
          <a:p>
            <a:pPr algn="just">
              <a:buClr>
                <a:schemeClr val="accent6">
                  <a:lumMod val="50000"/>
                </a:schemeClr>
              </a:buClr>
            </a:pPr>
            <a:r>
              <a:rPr lang="en-IN" sz="2200" kern="100" dirty="0">
                <a:solidFill>
                  <a:schemeClr val="bg1">
                    <a:lumMod val="95000"/>
                  </a:schemeClr>
                </a:solidFill>
                <a:effectLst/>
                <a:ea typeface="Calibri" panose="020F0502020204030204" pitchFamily="34" charset="0"/>
                <a:cs typeface="Times New Roman" panose="02020603050405020304" pitchFamily="18" charset="0"/>
              </a:rPr>
              <a:t>The platform offers features such as user authentication, society and resident management, event and notice management, complaint tracking, and online payment for maintenance bills. These functionalities aim to foster transparent communication, efficient management, and enhanced community engagement.</a:t>
            </a:r>
          </a:p>
          <a:p>
            <a:pPr algn="just">
              <a:buClr>
                <a:schemeClr val="accent6">
                  <a:lumMod val="50000"/>
                </a:schemeClr>
              </a:buClr>
            </a:pPr>
            <a:endParaRPr lang="en-US" sz="2000" dirty="0">
              <a:solidFill>
                <a:schemeClr val="bg1">
                  <a:lumMod val="95000"/>
                </a:schemeClr>
              </a:solidFill>
            </a:endParaRPr>
          </a:p>
          <a:p>
            <a:pPr algn="just">
              <a:buClr>
                <a:schemeClr val="accent6">
                  <a:lumMod val="50000"/>
                </a:schemeClr>
              </a:buClr>
            </a:pPr>
            <a:endParaRPr lang="en-US" sz="2000" dirty="0">
              <a:solidFill>
                <a:schemeClr val="bg1">
                  <a:lumMod val="95000"/>
                </a:schemeClr>
              </a:solidFill>
            </a:endParaRPr>
          </a:p>
          <a:p>
            <a:pPr algn="just">
              <a:buClr>
                <a:schemeClr val="accent6">
                  <a:lumMod val="50000"/>
                </a:schemeClr>
              </a:buClr>
            </a:pPr>
            <a:endParaRPr lang="en-US" sz="2000" dirty="0">
              <a:solidFill>
                <a:schemeClr val="bg1">
                  <a:lumMod val="95000"/>
                </a:schemeClr>
              </a:solidFill>
            </a:endParaRPr>
          </a:p>
          <a:p>
            <a:pPr algn="l">
              <a:buClr>
                <a:schemeClr val="accent6">
                  <a:lumMod val="50000"/>
                </a:schemeClr>
              </a:buClr>
              <a:buSzPct val="111000"/>
            </a:pPr>
            <a:r>
              <a:rPr lang="en-US" sz="3300" i="1" u="sng" dirty="0">
                <a:solidFill>
                  <a:schemeClr val="bg1">
                    <a:lumMod val="95000"/>
                  </a:schemeClr>
                </a:solidFill>
              </a:rPr>
              <a:t>Key Features:</a:t>
            </a:r>
          </a:p>
          <a:p>
            <a:pPr algn="l">
              <a:buClr>
                <a:schemeClr val="accent6">
                  <a:lumMod val="50000"/>
                </a:schemeClr>
              </a:buClr>
              <a:buSzPct val="111000"/>
            </a:pPr>
            <a:endParaRPr lang="en-US" sz="3300" i="1" u="sng"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User and Society Management</a:t>
            </a:r>
            <a:r>
              <a:rPr lang="en-GB" sz="2400" dirty="0">
                <a:solidFill>
                  <a:schemeClr val="bg1">
                    <a:lumMod val="95000"/>
                  </a:schemeClr>
                </a:solidFill>
              </a:rPr>
              <a:t>: Manage user roles, society data, and resident profiles.</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Notices, Events, and Complaints</a:t>
            </a:r>
            <a:r>
              <a:rPr lang="en-GB" sz="2400" dirty="0">
                <a:solidFill>
                  <a:schemeClr val="bg1">
                    <a:lumMod val="95000"/>
                  </a:schemeClr>
                </a:solidFill>
              </a:rPr>
              <a:t>: Share notices, organize events, and handle complaints efficiently.</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Online Payments</a:t>
            </a:r>
            <a:r>
              <a:rPr lang="en-GB" sz="2400" dirty="0">
                <a:solidFill>
                  <a:schemeClr val="bg1">
                    <a:lumMod val="95000"/>
                  </a:schemeClr>
                </a:solidFill>
              </a:rPr>
              <a:t>: Simplify maintenance bill generation, payment, and tracking.</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Scalability</a:t>
            </a:r>
            <a:r>
              <a:rPr lang="en-GB" sz="2400" dirty="0">
                <a:solidFill>
                  <a:schemeClr val="bg1">
                    <a:lumMod val="95000"/>
                  </a:schemeClr>
                </a:solidFill>
              </a:rPr>
              <a:t>: Designed to handle multiple societies and a growing user base effectively.</a:t>
            </a:r>
            <a:endParaRPr lang="en-US" sz="2400" dirty="0">
              <a:solidFill>
                <a:schemeClr val="bg1">
                  <a:lumMod val="95000"/>
                </a:schemeClr>
              </a:solidFill>
            </a:endParaRPr>
          </a:p>
        </p:txBody>
      </p:sp>
    </p:spTree>
    <p:extLst>
      <p:ext uri="{BB962C8B-B14F-4D97-AF65-F5344CB8AC3E}">
        <p14:creationId xmlns:p14="http://schemas.microsoft.com/office/powerpoint/2010/main" val="179367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A346F3-AFCB-BB71-89C3-7DED2D9B4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9" name="TextBox 8">
            <a:extLst>
              <a:ext uri="{FF2B5EF4-FFF2-40B4-BE49-F238E27FC236}">
                <a16:creationId xmlns:a16="http://schemas.microsoft.com/office/drawing/2014/main" id="{3CD0683F-CA12-D4CC-F663-C13C30D2C39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7" name="Title 5">
            <a:extLst>
              <a:ext uri="{FF2B5EF4-FFF2-40B4-BE49-F238E27FC236}">
                <a16:creationId xmlns:a16="http://schemas.microsoft.com/office/drawing/2014/main" id="{EAF7C0D1-F42F-157A-03CD-9757C65AAA39}"/>
              </a:ext>
            </a:extLst>
          </p:cNvPr>
          <p:cNvSpPr txBox="1">
            <a:spLocks/>
          </p:cNvSpPr>
          <p:nvPr/>
        </p:nvSpPr>
        <p:spPr>
          <a:xfrm>
            <a:off x="436978" y="56690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MILESTONES</a:t>
            </a:r>
            <a:endParaRPr lang="en-IN" sz="4000" dirty="0">
              <a:solidFill>
                <a:schemeClr val="tx1">
                  <a:lumMod val="75000"/>
                  <a:lumOff val="25000"/>
                </a:schemeClr>
              </a:solidFill>
            </a:endParaRPr>
          </a:p>
        </p:txBody>
      </p:sp>
      <p:sp>
        <p:nvSpPr>
          <p:cNvPr id="10" name="TextBox 9">
            <a:extLst>
              <a:ext uri="{FF2B5EF4-FFF2-40B4-BE49-F238E27FC236}">
                <a16:creationId xmlns:a16="http://schemas.microsoft.com/office/drawing/2014/main" id="{5CD2AF7E-D656-CAED-17A1-B1AA89FD4BB5}"/>
              </a:ext>
            </a:extLst>
          </p:cNvPr>
          <p:cNvSpPr txBox="1"/>
          <p:nvPr/>
        </p:nvSpPr>
        <p:spPr>
          <a:xfrm>
            <a:off x="436978" y="1582341"/>
            <a:ext cx="3959058" cy="2733441"/>
          </a:xfrm>
          <a:prstGeom prst="rect">
            <a:avLst/>
          </a:prstGeom>
          <a:noFill/>
        </p:spPr>
        <p:txBody>
          <a:bodyPr wrap="square" rtlCol="0">
            <a:spAutoFit/>
          </a:bodyPr>
          <a:lstStyle/>
          <a:p>
            <a:r>
              <a:rPr lang="en-US" sz="2200" b="1" i="1" u="sng" dirty="0">
                <a:solidFill>
                  <a:schemeClr val="accent1">
                    <a:lumMod val="50000"/>
                  </a:schemeClr>
                </a:solidFill>
              </a:rPr>
              <a:t>Milestone 1</a:t>
            </a:r>
            <a:r>
              <a:rPr lang="en-IN" sz="2200" b="1" i="1" u="sng" dirty="0">
                <a:solidFill>
                  <a:schemeClr val="accent1">
                    <a:lumMod val="50000"/>
                  </a:schemeClr>
                </a:solidFill>
                <a:effectLst/>
                <a:ea typeface="Calibri" panose="020F0502020204030204" pitchFamily="34" charset="0"/>
                <a:cs typeface="Times New Roman" panose="02020603050405020304" pitchFamily="18" charset="0"/>
              </a:rPr>
              <a:t>(Weeks 1-2): User Authentication and Registration</a:t>
            </a:r>
            <a:endParaRPr lang="en-US" sz="2200" b="1" i="1" u="sng" dirty="0">
              <a:solidFill>
                <a:schemeClr val="accent1">
                  <a:lumMod val="50000"/>
                </a:schemeClr>
              </a:solidFill>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Features: Registration, login, and JWT-based authentication.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Evaluation: Successful login and registration for both admins and residents.</a:t>
            </a:r>
            <a:endParaRPr lang="en-US" dirty="0">
              <a:latin typeface="Aptos Narrow" panose="020B0004020202020204" pitchFamily="34" charset="0"/>
            </a:endParaRPr>
          </a:p>
          <a:p>
            <a:pPr marL="285750" indent="-285750">
              <a:buClr>
                <a:srgbClr val="C00000"/>
              </a:buClr>
              <a:buFont typeface="Wingdings" panose="05000000000000000000" pitchFamily="2" charset="2"/>
              <a:buChar char="§"/>
            </a:pPr>
            <a:endParaRPr lang="en-US" dirty="0">
              <a:latin typeface="Aptos Narrow" panose="020B0004020202020204" pitchFamily="34" charset="0"/>
            </a:endParaRPr>
          </a:p>
        </p:txBody>
      </p:sp>
      <p:sp>
        <p:nvSpPr>
          <p:cNvPr id="11" name="TextBox 10">
            <a:extLst>
              <a:ext uri="{FF2B5EF4-FFF2-40B4-BE49-F238E27FC236}">
                <a16:creationId xmlns:a16="http://schemas.microsoft.com/office/drawing/2014/main" id="{5517249A-6940-A605-370F-8814A712878C}"/>
              </a:ext>
            </a:extLst>
          </p:cNvPr>
          <p:cNvSpPr txBox="1"/>
          <p:nvPr/>
        </p:nvSpPr>
        <p:spPr>
          <a:xfrm>
            <a:off x="7646993" y="1594967"/>
            <a:ext cx="3959057" cy="2452466"/>
          </a:xfrm>
          <a:prstGeom prst="rect">
            <a:avLst/>
          </a:prstGeom>
          <a:noFill/>
        </p:spPr>
        <p:txBody>
          <a:bodyPr wrap="square" rtlCol="0">
            <a:spAutoFit/>
          </a:bodyPr>
          <a:lstStyle/>
          <a:p>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 2 (Weeks 3-4): Resident and Society Management</a:t>
            </a:r>
            <a:endParaRPr lang="en-US" sz="24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Features: Event creation, feedback collection, and notice updates.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Evaluation: Residents access event details and provide feedback.</a:t>
            </a:r>
            <a:endParaRPr lang="en-US" b="1" i="1" u="sng" dirty="0">
              <a:solidFill>
                <a:schemeClr val="accent1">
                  <a:lumMod val="50000"/>
                </a:schemeClr>
              </a:solidFill>
            </a:endParaRPr>
          </a:p>
          <a:p>
            <a:endPar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5EE51F3-FB28-4659-6245-D582BD198255}"/>
              </a:ext>
            </a:extLst>
          </p:cNvPr>
          <p:cNvSpPr txBox="1"/>
          <p:nvPr/>
        </p:nvSpPr>
        <p:spPr>
          <a:xfrm>
            <a:off x="517096" y="4427398"/>
            <a:ext cx="3959058" cy="2498633"/>
          </a:xfrm>
          <a:prstGeom prst="rect">
            <a:avLst/>
          </a:prstGeom>
          <a:noFill/>
        </p:spPr>
        <p:txBody>
          <a:bodyPr wrap="square" rtlCol="0">
            <a:spAutoFit/>
          </a:bodyPr>
          <a:lstStyle/>
          <a:p>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 3 (Weeks 5-8): Event and Notice Management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Features: CRUD operations for societies and residents.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Evaluation: Proper association of residents with societies.</a:t>
            </a:r>
          </a:p>
          <a:p>
            <a:endParaRPr lang="en-US" sz="2400" b="1" i="1" u="sng" dirty="0">
              <a:solidFill>
                <a:schemeClr val="accent1">
                  <a:lumMod val="50000"/>
                </a:schemeClr>
              </a:solidFill>
            </a:endParaRPr>
          </a:p>
        </p:txBody>
      </p:sp>
      <p:sp>
        <p:nvSpPr>
          <p:cNvPr id="13" name="TextBox 12">
            <a:extLst>
              <a:ext uri="{FF2B5EF4-FFF2-40B4-BE49-F238E27FC236}">
                <a16:creationId xmlns:a16="http://schemas.microsoft.com/office/drawing/2014/main" id="{C76C3D0C-DAD2-BB42-DCBB-1470FF2785D6}"/>
              </a:ext>
            </a:extLst>
          </p:cNvPr>
          <p:cNvSpPr txBox="1"/>
          <p:nvPr/>
        </p:nvSpPr>
        <p:spPr>
          <a:xfrm>
            <a:off x="7570793" y="4427398"/>
            <a:ext cx="4195637" cy="2646494"/>
          </a:xfrm>
          <a:prstGeom prst="rect">
            <a:avLst/>
          </a:prstGeom>
          <a:noFill/>
        </p:spPr>
        <p:txBody>
          <a:bodyPr wrap="square" rtlCol="0">
            <a:spAutoFit/>
          </a:bodyPr>
          <a:lstStyle/>
          <a:p>
            <a:pPr algn="just">
              <a:lnSpc>
                <a:spcPct val="107000"/>
              </a:lnSpc>
              <a:spcAft>
                <a:spcPts val="800"/>
              </a:spcAft>
              <a:buSzPts val="1000"/>
              <a:tabLst>
                <a:tab pos="457200" algn="l"/>
              </a:tabLst>
            </a:pPr>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Milestone4(Weeks9-10): Maintenance Payment System</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Features: Razorpay integration, bill generation, and payment tracking.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Evaluation: Residents can pay bills; admins track payment statuses.</a:t>
            </a:r>
          </a:p>
          <a:p>
            <a:endParaRPr lang="en-US" sz="2400" b="1" i="1" u="sng" dirty="0">
              <a:solidFill>
                <a:schemeClr val="accent1">
                  <a:lumMod val="50000"/>
                </a:schemeClr>
              </a:solidFill>
            </a:endParaRPr>
          </a:p>
        </p:txBody>
      </p:sp>
    </p:spTree>
    <p:extLst>
      <p:ext uri="{BB962C8B-B14F-4D97-AF65-F5344CB8AC3E}">
        <p14:creationId xmlns:p14="http://schemas.microsoft.com/office/powerpoint/2010/main" val="90383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61DA0-3245-6C3F-52C5-519C945B8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7F0992F0-3CFD-8E1F-E6FB-E559014403EB}"/>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7D59B25A-6E69-774F-B444-729D9D917622}"/>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Use Case Diagram</a:t>
            </a:r>
            <a:endParaRPr lang="en-IN" sz="4000" dirty="0">
              <a:solidFill>
                <a:schemeClr val="tx1">
                  <a:lumMod val="75000"/>
                  <a:lumOff val="25000"/>
                </a:schemeClr>
              </a:solidFill>
            </a:endParaRPr>
          </a:p>
        </p:txBody>
      </p:sp>
      <p:pic>
        <p:nvPicPr>
          <p:cNvPr id="12" name="Picture 11">
            <a:extLst>
              <a:ext uri="{FF2B5EF4-FFF2-40B4-BE49-F238E27FC236}">
                <a16:creationId xmlns:a16="http://schemas.microsoft.com/office/drawing/2014/main" id="{8816E10A-297C-90C0-BA28-87332E3E4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328" y="1367447"/>
            <a:ext cx="8315864" cy="4592901"/>
          </a:xfrm>
          <a:prstGeom prst="rect">
            <a:avLst/>
          </a:prstGeom>
        </p:spPr>
      </p:pic>
    </p:spTree>
    <p:extLst>
      <p:ext uri="{BB962C8B-B14F-4D97-AF65-F5344CB8AC3E}">
        <p14:creationId xmlns:p14="http://schemas.microsoft.com/office/powerpoint/2010/main" val="299501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CA14-1284-9179-1F85-51428D11B7B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737E0A9-4D60-6DA6-69CD-4DE12592B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A9BD9B90-3CFE-62F7-773F-468D9BD3CC57}"/>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11AA707D-31A6-4612-51F5-5A7BB71EC1E8}"/>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2">
                    <a:lumMod val="25000"/>
                  </a:schemeClr>
                </a:solidFill>
                <a:latin typeface="Algerian" panose="04020705040A02060702" pitchFamily="82" charset="0"/>
              </a:rPr>
              <a:t>Output Screenshot</a:t>
            </a:r>
            <a:endParaRPr lang="en-IN" sz="4000" dirty="0">
              <a:solidFill>
                <a:schemeClr val="bg2">
                  <a:lumMod val="25000"/>
                </a:schemeClr>
              </a:solidFill>
            </a:endParaRPr>
          </a:p>
        </p:txBody>
      </p:sp>
      <p:pic>
        <p:nvPicPr>
          <p:cNvPr id="6" name="Picture 5">
            <a:extLst>
              <a:ext uri="{FF2B5EF4-FFF2-40B4-BE49-F238E27FC236}">
                <a16:creationId xmlns:a16="http://schemas.microsoft.com/office/drawing/2014/main" id="{8D582285-BEA9-445E-AA0D-DC24ADE4E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 y="1107575"/>
            <a:ext cx="11785935" cy="5635150"/>
          </a:xfrm>
          <a:prstGeom prst="rect">
            <a:avLst/>
          </a:prstGeom>
        </p:spPr>
      </p:pic>
    </p:spTree>
    <p:extLst>
      <p:ext uri="{BB962C8B-B14F-4D97-AF65-F5344CB8AC3E}">
        <p14:creationId xmlns:p14="http://schemas.microsoft.com/office/powerpoint/2010/main" val="113081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E8DD2-6E26-25F7-B845-860505DFD2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DEA5F7-0E63-444D-00F5-3635E80E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D7EC0A33-DA89-35F7-A653-1E04FF785003}"/>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EEB7DB74-43D6-808F-9B44-C47FD881FC99}"/>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HOME</a:t>
            </a:r>
            <a:endParaRPr lang="en-IN" sz="4000" dirty="0">
              <a:solidFill>
                <a:schemeClr val="tx1">
                  <a:lumMod val="75000"/>
                  <a:lumOff val="25000"/>
                </a:schemeClr>
              </a:solidFill>
            </a:endParaRPr>
          </a:p>
        </p:txBody>
      </p:sp>
      <p:pic>
        <p:nvPicPr>
          <p:cNvPr id="6" name="Picture 5">
            <a:extLst>
              <a:ext uri="{FF2B5EF4-FFF2-40B4-BE49-F238E27FC236}">
                <a16:creationId xmlns:a16="http://schemas.microsoft.com/office/drawing/2014/main" id="{921D8CD3-F408-3BDA-117B-2D3B6AAA5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1180125"/>
            <a:ext cx="12001500" cy="5474938"/>
          </a:xfrm>
          <a:prstGeom prst="rect">
            <a:avLst/>
          </a:prstGeom>
        </p:spPr>
      </p:pic>
    </p:spTree>
    <p:extLst>
      <p:ext uri="{BB962C8B-B14F-4D97-AF65-F5344CB8AC3E}">
        <p14:creationId xmlns:p14="http://schemas.microsoft.com/office/powerpoint/2010/main" val="29387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44605-B6AD-51D5-E03B-B17C979095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0793156-1B54-62CA-FC1B-35282A38E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945B276-8BDA-F855-D9B9-86EA1FA1ABCA}"/>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2C51A1DE-CD91-2AFF-4F3F-67228BA2E0FC}"/>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DAB77AEE-18B9-5F87-E66A-4D76B416CE44}"/>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DASHBOARD</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3A0EFD69-68E4-3E52-A519-F8FFB9B81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 y="1400176"/>
            <a:ext cx="11457846" cy="5276850"/>
          </a:xfrm>
          <a:prstGeom prst="rect">
            <a:avLst/>
          </a:prstGeom>
        </p:spPr>
      </p:pic>
    </p:spTree>
    <p:extLst>
      <p:ext uri="{BB962C8B-B14F-4D97-AF65-F5344CB8AC3E}">
        <p14:creationId xmlns:p14="http://schemas.microsoft.com/office/powerpoint/2010/main" val="143642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28DB4-F321-B6EF-6CC2-667FBB1FCE4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E513C4-A291-8A78-66D9-2DBFB38D6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22673876-FCB1-FF1F-B4EB-3C22D51FD9E6}"/>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6DFD93B3-E2BB-FFBE-9E59-B4035FB9F910}"/>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703DF68F-DBA9-C5B9-BDDA-807A98934A5C}"/>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Request services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021A0A04-A7F4-DCB3-802C-0863477A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41" y="1332525"/>
            <a:ext cx="11088118" cy="5336157"/>
          </a:xfrm>
          <a:prstGeom prst="rect">
            <a:avLst/>
          </a:prstGeom>
        </p:spPr>
      </p:pic>
    </p:spTree>
    <p:extLst>
      <p:ext uri="{BB962C8B-B14F-4D97-AF65-F5344CB8AC3E}">
        <p14:creationId xmlns:p14="http://schemas.microsoft.com/office/powerpoint/2010/main" val="1288175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552</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17</vt:i4>
      </vt:variant>
    </vt:vector>
  </HeadingPairs>
  <TitlesOfParts>
    <vt:vector size="33" baseType="lpstr">
      <vt:lpstr>Agency FB</vt:lpstr>
      <vt:lpstr>Algerian</vt:lpstr>
      <vt:lpstr>Aptos Narrow</vt:lpstr>
      <vt:lpstr>Arial</vt:lpstr>
      <vt:lpstr>Arial Black</vt:lpstr>
      <vt:lpstr>Bahnschrift Light Condensed</vt:lpstr>
      <vt:lpstr>Berlin Sans FB</vt:lpstr>
      <vt:lpstr>Calibri</vt:lpstr>
      <vt:lpstr>Calibri Light</vt:lpstr>
      <vt:lpstr>Castellar</vt:lpstr>
      <vt:lpstr>Colonna MT</vt:lpstr>
      <vt:lpstr>High Tower Text</vt:lpstr>
      <vt:lpstr>Roboto</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Ninawe</dc:creator>
  <cp:lastModifiedBy>Rohit Ninawe</cp:lastModifiedBy>
  <cp:revision>2</cp:revision>
  <dcterms:created xsi:type="dcterms:W3CDTF">2024-12-28T12:16:53Z</dcterms:created>
  <dcterms:modified xsi:type="dcterms:W3CDTF">2024-12-30T13:40:23Z</dcterms:modified>
</cp:coreProperties>
</file>